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notesSlides/notesSlide4.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5.xml" ContentType="application/vnd.openxmlformats-officedocument.presentationml.notesSlide+xml"/>
  <Override PartName="/ppt/tags/tag11.xml" ContentType="application/vnd.openxmlformats-officedocument.presentationml.tags+xml"/>
  <Override PartName="/ppt/notesSlides/notesSlide6.xml" ContentType="application/vnd.openxmlformats-officedocument.presentationml.notesSlide+xml"/>
  <Override PartName="/ppt/tags/tag12.xml" ContentType="application/vnd.openxmlformats-officedocument.presentationml.tags+xml"/>
  <Override PartName="/ppt/notesSlides/notesSlide7.xml" ContentType="application/vnd.openxmlformats-officedocument.presentationml.notesSlide+xml"/>
  <Override PartName="/ppt/tags/tag13.xml" ContentType="application/vnd.openxmlformats-officedocument.presentationml.tags+xml"/>
  <Override PartName="/ppt/notesSlides/notesSlide8.xml" ContentType="application/vnd.openxmlformats-officedocument.presentationml.notesSlide+xml"/>
  <Override PartName="/ppt/tags/tag14.xml" ContentType="application/vnd.openxmlformats-officedocument.presentationml.tags+xml"/>
  <Override PartName="/ppt/notesSlides/notesSlide9.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10.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notesSlides/notesSlide11.xml" ContentType="application/vnd.openxmlformats-officedocument.presentationml.notesSlide+xml"/>
  <Override PartName="/ppt/tags/tag22.xml" ContentType="application/vnd.openxmlformats-officedocument.presentationml.tags+xml"/>
  <Override PartName="/ppt/notesSlides/notesSlide12.xml" ContentType="application/vnd.openxmlformats-officedocument.presentationml.notesSlide+xml"/>
  <Override PartName="/ppt/tags/tag23.xml" ContentType="application/vnd.openxmlformats-officedocument.presentationml.tags+xml"/>
  <Override PartName="/ppt/notesSlides/notesSlide13.xml" ContentType="application/vnd.openxmlformats-officedocument.presentationml.notesSlide+xml"/>
  <Override PartName="/ppt/tags/tag24.xml" ContentType="application/vnd.openxmlformats-officedocument.presentationml.tags+xml"/>
  <Override PartName="/ppt/notesSlides/notesSlide14.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notesSlides/notesSlide15.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notesSlides/notesSlide16.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notesSlides/notesSlide17.xml" ContentType="application/vnd.openxmlformats-officedocument.presentationml.notesSlide+xml"/>
  <Override PartName="/ppt/tags/tag31.xml" ContentType="application/vnd.openxmlformats-officedocument.presentationml.tags+xml"/>
  <Override PartName="/ppt/notesSlides/notesSlide18.xml" ContentType="application/vnd.openxmlformats-officedocument.presentationml.notesSlide+xml"/>
  <Override PartName="/ppt/tags/tag32.xml" ContentType="application/vnd.openxmlformats-officedocument.presentationml.tags+xml"/>
  <Override PartName="/ppt/notesSlides/notesSlide19.xml" ContentType="application/vnd.openxmlformats-officedocument.presentationml.notesSlide+xml"/>
  <Override PartName="/ppt/tags/tag33.xml" ContentType="application/vnd.openxmlformats-officedocument.presentationml.tags+xml"/>
  <Override PartName="/ppt/notesSlides/notesSlide20.xml" ContentType="application/vnd.openxmlformats-officedocument.presentationml.notesSlide+xml"/>
  <Override PartName="/ppt/tags/tag34.xml" ContentType="application/vnd.openxmlformats-officedocument.presentationml.tags+xml"/>
  <Override PartName="/ppt/notesSlides/notesSlide21.xml" ContentType="application/vnd.openxmlformats-officedocument.presentationml.notesSlide+xml"/>
  <Override PartName="/ppt/tags/tag35.xml" ContentType="application/vnd.openxmlformats-officedocument.presentationml.tags+xml"/>
  <Override PartName="/ppt/notesSlides/notesSlide22.xml" ContentType="application/vnd.openxmlformats-officedocument.presentationml.notesSlide+xml"/>
  <Override PartName="/ppt/tags/tag36.xml" ContentType="application/vnd.openxmlformats-officedocument.presentationml.tags+xml"/>
  <Override PartName="/ppt/notesSlides/notesSlide23.xml" ContentType="application/vnd.openxmlformats-officedocument.presentationml.notesSlide+xml"/>
  <Override PartName="/ppt/tags/tag37.xml" ContentType="application/vnd.openxmlformats-officedocument.presentationml.tags+xml"/>
  <Override PartName="/ppt/notesSlides/notesSlide24.xml" ContentType="application/vnd.openxmlformats-officedocument.presentationml.notesSlide+xml"/>
  <Override PartName="/ppt/tags/tag38.xml" ContentType="application/vnd.openxmlformats-officedocument.presentationml.tags+xml"/>
  <Override PartName="/ppt/notesSlides/notesSlide25.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41.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notesSlides/notesSlide32.xml" ContentType="application/vnd.openxmlformats-officedocument.presentationml.notesSlide+xml"/>
  <Override PartName="/ppt/tags/tag44.xml" ContentType="application/vnd.openxmlformats-officedocument.presentationml.tags+xml"/>
  <Override PartName="/ppt/notesSlides/notesSlide33.xml" ContentType="application/vnd.openxmlformats-officedocument.presentationml.notesSlide+xml"/>
  <Override PartName="/ppt/tags/tag45.xml" ContentType="application/vnd.openxmlformats-officedocument.presentationml.tags+xml"/>
  <Override PartName="/ppt/notesSlides/notesSlide34.xml" ContentType="application/vnd.openxmlformats-officedocument.presentationml.notesSlide+xml"/>
  <Override PartName="/ppt/tags/tag46.xml" ContentType="application/vnd.openxmlformats-officedocument.presentationml.tags+xml"/>
  <Override PartName="/ppt/tags/tag47.xml" ContentType="application/vnd.openxmlformats-officedocument.presentationml.tags+xml"/>
  <Override PartName="/ppt/notesSlides/notesSlide35.xml" ContentType="application/vnd.openxmlformats-officedocument.presentationml.notesSlide+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notesSlides/notesSlide36.xml" ContentType="application/vnd.openxmlformats-officedocument.presentationml.notesSlide+xml"/>
  <Override PartName="/ppt/tags/tag5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6" r:id="rId4"/>
  </p:sldMasterIdLst>
  <p:notesMasterIdLst>
    <p:notesMasterId r:id="rId60"/>
  </p:notesMasterIdLst>
  <p:handoutMasterIdLst>
    <p:handoutMasterId r:id="rId61"/>
  </p:handoutMasterIdLst>
  <p:sldIdLst>
    <p:sldId id="798" r:id="rId5"/>
    <p:sldId id="462" r:id="rId6"/>
    <p:sldId id="2128" r:id="rId7"/>
    <p:sldId id="2127" r:id="rId8"/>
    <p:sldId id="2057" r:id="rId9"/>
    <p:sldId id="465" r:id="rId10"/>
    <p:sldId id="2171" r:id="rId11"/>
    <p:sldId id="479" r:id="rId12"/>
    <p:sldId id="2172" r:id="rId13"/>
    <p:sldId id="2207" r:id="rId14"/>
    <p:sldId id="2145" r:id="rId15"/>
    <p:sldId id="2174" r:id="rId16"/>
    <p:sldId id="2175" r:id="rId17"/>
    <p:sldId id="2176" r:id="rId18"/>
    <p:sldId id="2177" r:id="rId19"/>
    <p:sldId id="2184" r:id="rId20"/>
    <p:sldId id="2140" r:id="rId21"/>
    <p:sldId id="487" r:id="rId22"/>
    <p:sldId id="2135" r:id="rId23"/>
    <p:sldId id="2182" r:id="rId24"/>
    <p:sldId id="2183" r:id="rId25"/>
    <p:sldId id="475" r:id="rId26"/>
    <p:sldId id="467" r:id="rId27"/>
    <p:sldId id="2181" r:id="rId28"/>
    <p:sldId id="2186" r:id="rId29"/>
    <p:sldId id="2188" r:id="rId30"/>
    <p:sldId id="2190" r:id="rId31"/>
    <p:sldId id="2199" r:id="rId32"/>
    <p:sldId id="2192" r:id="rId33"/>
    <p:sldId id="2193" r:id="rId34"/>
    <p:sldId id="2194" r:id="rId35"/>
    <p:sldId id="2137" r:id="rId36"/>
    <p:sldId id="2200" r:id="rId37"/>
    <p:sldId id="2201" r:id="rId38"/>
    <p:sldId id="2202" r:id="rId39"/>
    <p:sldId id="2203" r:id="rId40"/>
    <p:sldId id="2204" r:id="rId41"/>
    <p:sldId id="2205" r:id="rId42"/>
    <p:sldId id="2206" r:id="rId43"/>
    <p:sldId id="2208" r:id="rId44"/>
    <p:sldId id="2158" r:id="rId45"/>
    <p:sldId id="2167" r:id="rId46"/>
    <p:sldId id="2159" r:id="rId47"/>
    <p:sldId id="2134" r:id="rId48"/>
    <p:sldId id="2195" r:id="rId49"/>
    <p:sldId id="2196" r:id="rId50"/>
    <p:sldId id="2161" r:id="rId51"/>
    <p:sldId id="2078" r:id="rId52"/>
    <p:sldId id="2081" r:id="rId53"/>
    <p:sldId id="477" r:id="rId54"/>
    <p:sldId id="1436" r:id="rId55"/>
    <p:sldId id="2197" r:id="rId56"/>
    <p:sldId id="2164" r:id="rId57"/>
    <p:sldId id="2210" r:id="rId58"/>
    <p:sldId id="2166" r:id="rId59"/>
  </p:sldIdLst>
  <p:sldSz cx="9144000" cy="6858000" type="screen4x3"/>
  <p:notesSz cx="7010400" cy="9296400"/>
  <p:custDataLst>
    <p:tags r:id="rId62"/>
  </p:custDataLst>
  <p:defaultTextStyle>
    <a:defPPr>
      <a:defRPr lang="en-US"/>
    </a:defPPr>
    <a:lvl1pPr algn="l" rtl="0" eaLnBrk="0" fontAlgn="base" hangingPunct="0">
      <a:spcBef>
        <a:spcPct val="0"/>
      </a:spcBef>
      <a:spcAft>
        <a:spcPct val="0"/>
      </a:spcAft>
      <a:defRPr sz="1600" kern="1200">
        <a:solidFill>
          <a:schemeClr val="tx1"/>
        </a:solidFill>
        <a:latin typeface="Calibri" pitchFamily="34" charset="0"/>
        <a:ea typeface="+mn-ea"/>
        <a:cs typeface="+mn-cs"/>
      </a:defRPr>
    </a:lvl1pPr>
    <a:lvl2pPr marL="457200" algn="l" rtl="0" eaLnBrk="0" fontAlgn="base" hangingPunct="0">
      <a:spcBef>
        <a:spcPct val="0"/>
      </a:spcBef>
      <a:spcAft>
        <a:spcPct val="0"/>
      </a:spcAft>
      <a:defRPr sz="1600" kern="1200">
        <a:solidFill>
          <a:schemeClr val="tx1"/>
        </a:solidFill>
        <a:latin typeface="Calibri" pitchFamily="34" charset="0"/>
        <a:ea typeface="+mn-ea"/>
        <a:cs typeface="+mn-cs"/>
      </a:defRPr>
    </a:lvl2pPr>
    <a:lvl3pPr marL="914400" algn="l" rtl="0" eaLnBrk="0" fontAlgn="base" hangingPunct="0">
      <a:spcBef>
        <a:spcPct val="0"/>
      </a:spcBef>
      <a:spcAft>
        <a:spcPct val="0"/>
      </a:spcAft>
      <a:defRPr sz="1600" kern="1200">
        <a:solidFill>
          <a:schemeClr val="tx1"/>
        </a:solidFill>
        <a:latin typeface="Calibri" pitchFamily="34" charset="0"/>
        <a:ea typeface="+mn-ea"/>
        <a:cs typeface="+mn-cs"/>
      </a:defRPr>
    </a:lvl3pPr>
    <a:lvl4pPr marL="1371600" algn="l" rtl="0" eaLnBrk="0" fontAlgn="base" hangingPunct="0">
      <a:spcBef>
        <a:spcPct val="0"/>
      </a:spcBef>
      <a:spcAft>
        <a:spcPct val="0"/>
      </a:spcAft>
      <a:defRPr sz="1600" kern="1200">
        <a:solidFill>
          <a:schemeClr val="tx1"/>
        </a:solidFill>
        <a:latin typeface="Calibri" pitchFamily="34" charset="0"/>
        <a:ea typeface="+mn-ea"/>
        <a:cs typeface="+mn-cs"/>
      </a:defRPr>
    </a:lvl4pPr>
    <a:lvl5pPr marL="1828800" algn="l" rtl="0" eaLnBrk="0" fontAlgn="base" hangingPunct="0">
      <a:spcBef>
        <a:spcPct val="0"/>
      </a:spcBef>
      <a:spcAft>
        <a:spcPct val="0"/>
      </a:spcAft>
      <a:defRPr sz="1600" kern="1200">
        <a:solidFill>
          <a:schemeClr val="tx1"/>
        </a:solidFill>
        <a:latin typeface="Calibri" pitchFamily="34" charset="0"/>
        <a:ea typeface="+mn-ea"/>
        <a:cs typeface="+mn-cs"/>
      </a:defRPr>
    </a:lvl5pPr>
    <a:lvl6pPr marL="2286000" algn="l" defTabSz="914400" rtl="0" eaLnBrk="1" latinLnBrk="0" hangingPunct="1">
      <a:defRPr sz="1600" kern="1200">
        <a:solidFill>
          <a:schemeClr val="tx1"/>
        </a:solidFill>
        <a:latin typeface="Calibri" pitchFamily="34" charset="0"/>
        <a:ea typeface="+mn-ea"/>
        <a:cs typeface="+mn-cs"/>
      </a:defRPr>
    </a:lvl6pPr>
    <a:lvl7pPr marL="2743200" algn="l" defTabSz="914400" rtl="0" eaLnBrk="1" latinLnBrk="0" hangingPunct="1">
      <a:defRPr sz="1600" kern="1200">
        <a:solidFill>
          <a:schemeClr val="tx1"/>
        </a:solidFill>
        <a:latin typeface="Calibri" pitchFamily="34" charset="0"/>
        <a:ea typeface="+mn-ea"/>
        <a:cs typeface="+mn-cs"/>
      </a:defRPr>
    </a:lvl7pPr>
    <a:lvl8pPr marL="3200400" algn="l" defTabSz="914400" rtl="0" eaLnBrk="1" latinLnBrk="0" hangingPunct="1">
      <a:defRPr sz="1600" kern="1200">
        <a:solidFill>
          <a:schemeClr val="tx1"/>
        </a:solidFill>
        <a:latin typeface="Calibri" pitchFamily="34" charset="0"/>
        <a:ea typeface="+mn-ea"/>
        <a:cs typeface="+mn-cs"/>
      </a:defRPr>
    </a:lvl8pPr>
    <a:lvl9pPr marL="3657600" algn="l" defTabSz="914400" rtl="0" eaLnBrk="1" latinLnBrk="0" hangingPunct="1">
      <a:defRPr sz="1600" kern="1200">
        <a:solidFill>
          <a:schemeClr val="tx1"/>
        </a:solidFill>
        <a:latin typeface="Calibri"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rant, Patricia (EHS)" initials="GP(" lastIdx="48" clrIdx="0">
    <p:extLst>
      <p:ext uri="{19B8F6BF-5375-455C-9EA6-DF929625EA0E}">
        <p15:presenceInfo xmlns:p15="http://schemas.microsoft.com/office/powerpoint/2012/main" userId="S::patricia.grant@mass.gov::09af817d-2b79-447d-aa4f-bff8fd7a347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D5B"/>
    <a:srgbClr val="F6F6F6"/>
    <a:srgbClr val="254061"/>
    <a:srgbClr val="7691B1"/>
    <a:srgbClr val="CCFFFF"/>
    <a:srgbClr val="002060"/>
    <a:srgbClr val="84BEB7"/>
    <a:srgbClr val="000066"/>
    <a:srgbClr val="FFFFCC"/>
    <a:srgbClr val="CC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025" autoAdjust="0"/>
    <p:restoredTop sz="89777" autoAdjust="0"/>
  </p:normalViewPr>
  <p:slideViewPr>
    <p:cSldViewPr>
      <p:cViewPr varScale="1">
        <p:scale>
          <a:sx n="102" d="100"/>
          <a:sy n="102" d="100"/>
        </p:scale>
        <p:origin x="1422"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74" d="100"/>
          <a:sy n="74" d="100"/>
        </p:scale>
        <p:origin x="-3948" y="-108"/>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commentAuthors" Target="commen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handoutMaster" Target="handoutMasters/handoutMaster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notesMaster" Target="notesMasters/notesMaster1.xml"/><Relationship Id="rId65"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3250" name="Rectangle 2"/>
          <p:cNvSpPr>
            <a:spLocks noGrp="1" noChangeArrowheads="1"/>
          </p:cNvSpPr>
          <p:nvPr>
            <p:ph type="hdr" sz="quarter"/>
          </p:nvPr>
        </p:nvSpPr>
        <p:spPr bwMode="auto">
          <a:xfrm>
            <a:off x="0" y="0"/>
            <a:ext cx="3038475" cy="463550"/>
          </a:xfrm>
          <a:prstGeom prst="rect">
            <a:avLst/>
          </a:prstGeom>
          <a:noFill/>
          <a:ln>
            <a:noFill/>
          </a:ln>
          <a:effectLst/>
        </p:spPr>
        <p:txBody>
          <a:bodyPr vert="horz" wrap="square" lIns="92629" tIns="46314" rIns="92629" bIns="46314" numCol="1" anchor="t" anchorCtr="0" compatLnSpc="1">
            <a:prstTxWarp prst="textNoShape">
              <a:avLst/>
            </a:prstTxWarp>
          </a:bodyPr>
          <a:lstStyle>
            <a:lvl1pPr eaLnBrk="1" hangingPunct="1">
              <a:defRPr sz="1200">
                <a:latin typeface="Arial" pitchFamily="34" charset="0"/>
              </a:defRPr>
            </a:lvl1pPr>
          </a:lstStyle>
          <a:p>
            <a:pPr>
              <a:defRPr/>
            </a:pPr>
            <a:endParaRPr lang="en-US" dirty="0"/>
          </a:p>
        </p:txBody>
      </p:sp>
      <p:sp>
        <p:nvSpPr>
          <p:cNvPr id="53251" name="Rectangle 3"/>
          <p:cNvSpPr>
            <a:spLocks noGrp="1" noChangeArrowheads="1"/>
          </p:cNvSpPr>
          <p:nvPr>
            <p:ph type="dt" sz="quarter" idx="1"/>
          </p:nvPr>
        </p:nvSpPr>
        <p:spPr bwMode="auto">
          <a:xfrm>
            <a:off x="3970338" y="0"/>
            <a:ext cx="3038475" cy="463550"/>
          </a:xfrm>
          <a:prstGeom prst="rect">
            <a:avLst/>
          </a:prstGeom>
          <a:noFill/>
          <a:ln>
            <a:noFill/>
          </a:ln>
          <a:effectLst/>
        </p:spPr>
        <p:txBody>
          <a:bodyPr vert="horz" wrap="square" lIns="92629" tIns="46314" rIns="92629" bIns="46314" numCol="1" anchor="t" anchorCtr="0" compatLnSpc="1">
            <a:prstTxWarp prst="textNoShape">
              <a:avLst/>
            </a:prstTxWarp>
          </a:bodyPr>
          <a:lstStyle>
            <a:lvl1pPr algn="r" eaLnBrk="1" hangingPunct="1">
              <a:defRPr sz="1200">
                <a:latin typeface="Arial" pitchFamily="34" charset="0"/>
              </a:defRPr>
            </a:lvl1pPr>
          </a:lstStyle>
          <a:p>
            <a:pPr>
              <a:defRPr/>
            </a:pPr>
            <a:fld id="{EEDF7B3E-2F6C-43BB-A0F0-8AD7FE05214A}" type="datetimeFigureOut">
              <a:rPr lang="en-US"/>
              <a:pPr>
                <a:defRPr/>
              </a:pPr>
              <a:t>12/4/2020</a:t>
            </a:fld>
            <a:endParaRPr lang="en-US" dirty="0"/>
          </a:p>
        </p:txBody>
      </p:sp>
      <p:sp>
        <p:nvSpPr>
          <p:cNvPr id="53252" name="Rectangle 4"/>
          <p:cNvSpPr>
            <a:spLocks noGrp="1" noChangeArrowheads="1"/>
          </p:cNvSpPr>
          <p:nvPr>
            <p:ph type="ftr" sz="quarter" idx="2"/>
          </p:nvPr>
        </p:nvSpPr>
        <p:spPr bwMode="auto">
          <a:xfrm>
            <a:off x="0" y="8831263"/>
            <a:ext cx="3038475" cy="463550"/>
          </a:xfrm>
          <a:prstGeom prst="rect">
            <a:avLst/>
          </a:prstGeom>
          <a:noFill/>
          <a:ln>
            <a:noFill/>
          </a:ln>
          <a:effectLst/>
        </p:spPr>
        <p:txBody>
          <a:bodyPr vert="horz" wrap="square" lIns="92629" tIns="46314" rIns="92629" bIns="46314" numCol="1" anchor="b" anchorCtr="0" compatLnSpc="1">
            <a:prstTxWarp prst="textNoShape">
              <a:avLst/>
            </a:prstTxWarp>
          </a:bodyPr>
          <a:lstStyle>
            <a:lvl1pPr eaLnBrk="1" hangingPunct="1">
              <a:defRPr sz="1200">
                <a:latin typeface="Arial" pitchFamily="34" charset="0"/>
              </a:defRPr>
            </a:lvl1pPr>
          </a:lstStyle>
          <a:p>
            <a:pPr>
              <a:defRPr/>
            </a:pPr>
            <a:endParaRPr lang="en-US" dirty="0"/>
          </a:p>
        </p:txBody>
      </p:sp>
      <p:sp>
        <p:nvSpPr>
          <p:cNvPr id="53253" name="Rectangle 5"/>
          <p:cNvSpPr>
            <a:spLocks noGrp="1" noChangeArrowheads="1"/>
          </p:cNvSpPr>
          <p:nvPr>
            <p:ph type="sldNum" sz="quarter" idx="3"/>
          </p:nvPr>
        </p:nvSpPr>
        <p:spPr bwMode="auto">
          <a:xfrm>
            <a:off x="3970338" y="8831263"/>
            <a:ext cx="3038475" cy="463550"/>
          </a:xfrm>
          <a:prstGeom prst="rect">
            <a:avLst/>
          </a:prstGeom>
          <a:noFill/>
          <a:ln>
            <a:noFill/>
          </a:ln>
          <a:effectLst/>
        </p:spPr>
        <p:txBody>
          <a:bodyPr vert="horz" wrap="square" lIns="92629" tIns="46314" rIns="92629" bIns="46314" numCol="1" anchor="b" anchorCtr="0" compatLnSpc="1">
            <a:prstTxWarp prst="textNoShape">
              <a:avLst/>
            </a:prstTxWarp>
          </a:bodyPr>
          <a:lstStyle>
            <a:lvl1pPr algn="r" eaLnBrk="1" hangingPunct="1">
              <a:defRPr sz="1200">
                <a:latin typeface="Arial" charset="0"/>
              </a:defRPr>
            </a:lvl1pPr>
          </a:lstStyle>
          <a:p>
            <a:pPr>
              <a:defRPr/>
            </a:pPr>
            <a:fld id="{6B5F1205-ED79-4129-A544-614AC0784B37}" type="slidenum">
              <a:rPr lang="en-US" altLang="en-US"/>
              <a:pPr>
                <a:defRPr/>
              </a:pPr>
              <a:t>‹#›</a:t>
            </a:fld>
            <a:endParaRPr lang="en-US" altLang="en-US" dirty="0"/>
          </a:p>
        </p:txBody>
      </p:sp>
    </p:spTree>
    <p:extLst>
      <p:ext uri="{BB962C8B-B14F-4D97-AF65-F5344CB8AC3E}">
        <p14:creationId xmlns:p14="http://schemas.microsoft.com/office/powerpoint/2010/main" val="17046029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036888" cy="461963"/>
          </a:xfrm>
          <a:prstGeom prst="rect">
            <a:avLst/>
          </a:prstGeom>
          <a:noFill/>
          <a:ln w="9525">
            <a:noFill/>
            <a:miter lim="800000"/>
            <a:headEnd/>
            <a:tailEnd/>
          </a:ln>
        </p:spPr>
        <p:txBody>
          <a:bodyPr vert="horz" wrap="square" lIns="94382" tIns="47192" rIns="94382" bIns="47192" numCol="1" anchor="t" anchorCtr="0" compatLnSpc="1">
            <a:prstTxWarp prst="textNoShape">
              <a:avLst/>
            </a:prstTxWarp>
          </a:bodyPr>
          <a:lstStyle>
            <a:lvl1pPr algn="l" defTabSz="943977" eaLnBrk="1" hangingPunct="1">
              <a:defRPr sz="1200">
                <a:latin typeface="Arial" pitchFamily="34" charset="0"/>
              </a:defRPr>
            </a:lvl1pPr>
          </a:lstStyle>
          <a:p>
            <a:pPr>
              <a:defRPr/>
            </a:pPr>
            <a:endParaRPr lang="en-US" dirty="0"/>
          </a:p>
        </p:txBody>
      </p:sp>
      <p:sp>
        <p:nvSpPr>
          <p:cNvPr id="5123" name="Rectangle 3"/>
          <p:cNvSpPr>
            <a:spLocks noGrp="1" noChangeArrowheads="1"/>
          </p:cNvSpPr>
          <p:nvPr>
            <p:ph type="dt" idx="1"/>
          </p:nvPr>
        </p:nvSpPr>
        <p:spPr bwMode="auto">
          <a:xfrm>
            <a:off x="3971925" y="0"/>
            <a:ext cx="3036888" cy="461963"/>
          </a:xfrm>
          <a:prstGeom prst="rect">
            <a:avLst/>
          </a:prstGeom>
          <a:noFill/>
          <a:ln w="9525">
            <a:noFill/>
            <a:miter lim="800000"/>
            <a:headEnd/>
            <a:tailEnd/>
          </a:ln>
        </p:spPr>
        <p:txBody>
          <a:bodyPr vert="horz" wrap="square" lIns="94382" tIns="47192" rIns="94382" bIns="47192" numCol="1" anchor="t" anchorCtr="0" compatLnSpc="1">
            <a:prstTxWarp prst="textNoShape">
              <a:avLst/>
            </a:prstTxWarp>
          </a:bodyPr>
          <a:lstStyle>
            <a:lvl1pPr algn="r" defTabSz="943977" eaLnBrk="1" hangingPunct="1">
              <a:defRPr sz="1200">
                <a:latin typeface="Arial" pitchFamily="34" charset="0"/>
              </a:defRPr>
            </a:lvl1pPr>
          </a:lstStyle>
          <a:p>
            <a:pPr>
              <a:defRPr/>
            </a:pPr>
            <a:endParaRPr lang="en-US" dirty="0"/>
          </a:p>
        </p:txBody>
      </p:sp>
      <p:sp>
        <p:nvSpPr>
          <p:cNvPr id="9220" name="Rectangle 4"/>
          <p:cNvSpPr>
            <a:spLocks noGrp="1" noRot="1" noChangeAspect="1" noChangeArrowheads="1" noTextEdit="1"/>
          </p:cNvSpPr>
          <p:nvPr>
            <p:ph type="sldImg" idx="2"/>
          </p:nvPr>
        </p:nvSpPr>
        <p:spPr bwMode="auto">
          <a:xfrm>
            <a:off x="1181100" y="698500"/>
            <a:ext cx="4649788"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701675" y="4416425"/>
            <a:ext cx="5607050" cy="4181475"/>
          </a:xfrm>
          <a:prstGeom prst="rect">
            <a:avLst/>
          </a:prstGeom>
          <a:noFill/>
          <a:ln w="9525">
            <a:noFill/>
            <a:miter lim="800000"/>
            <a:headEnd/>
            <a:tailEnd/>
          </a:ln>
        </p:spPr>
        <p:txBody>
          <a:bodyPr vert="horz" wrap="square" lIns="94382" tIns="47192" rIns="94382" bIns="47192"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p:cNvSpPr>
            <a:spLocks noGrp="1" noChangeArrowheads="1"/>
          </p:cNvSpPr>
          <p:nvPr>
            <p:ph type="ftr" sz="quarter" idx="4"/>
          </p:nvPr>
        </p:nvSpPr>
        <p:spPr bwMode="auto">
          <a:xfrm>
            <a:off x="0" y="8832850"/>
            <a:ext cx="3036888" cy="461963"/>
          </a:xfrm>
          <a:prstGeom prst="rect">
            <a:avLst/>
          </a:prstGeom>
          <a:noFill/>
          <a:ln w="9525">
            <a:noFill/>
            <a:miter lim="800000"/>
            <a:headEnd/>
            <a:tailEnd/>
          </a:ln>
        </p:spPr>
        <p:txBody>
          <a:bodyPr vert="horz" wrap="square" lIns="94382" tIns="47192" rIns="94382" bIns="47192" numCol="1" anchor="b" anchorCtr="0" compatLnSpc="1">
            <a:prstTxWarp prst="textNoShape">
              <a:avLst/>
            </a:prstTxWarp>
          </a:bodyPr>
          <a:lstStyle>
            <a:lvl1pPr algn="l" defTabSz="943977" eaLnBrk="1" hangingPunct="1">
              <a:defRPr sz="1200">
                <a:latin typeface="Arial" pitchFamily="34" charset="0"/>
              </a:defRPr>
            </a:lvl1pPr>
          </a:lstStyle>
          <a:p>
            <a:pPr>
              <a:defRPr/>
            </a:pPr>
            <a:endParaRPr lang="en-US" dirty="0"/>
          </a:p>
        </p:txBody>
      </p:sp>
      <p:sp>
        <p:nvSpPr>
          <p:cNvPr id="5127" name="Rectangle 7"/>
          <p:cNvSpPr>
            <a:spLocks noGrp="1" noChangeArrowheads="1"/>
          </p:cNvSpPr>
          <p:nvPr>
            <p:ph type="sldNum" sz="quarter" idx="5"/>
          </p:nvPr>
        </p:nvSpPr>
        <p:spPr bwMode="auto">
          <a:xfrm>
            <a:off x="3971925" y="8832850"/>
            <a:ext cx="3036888" cy="461963"/>
          </a:xfrm>
          <a:prstGeom prst="rect">
            <a:avLst/>
          </a:prstGeom>
          <a:noFill/>
          <a:ln w="9525">
            <a:noFill/>
            <a:miter lim="800000"/>
            <a:headEnd/>
            <a:tailEnd/>
          </a:ln>
        </p:spPr>
        <p:txBody>
          <a:bodyPr vert="horz" wrap="square" lIns="94382" tIns="47192" rIns="94382" bIns="47192" numCol="1" anchor="b" anchorCtr="0" compatLnSpc="1">
            <a:prstTxWarp prst="textNoShape">
              <a:avLst/>
            </a:prstTxWarp>
          </a:bodyPr>
          <a:lstStyle>
            <a:lvl1pPr algn="r" defTabSz="942975" eaLnBrk="1" hangingPunct="1">
              <a:defRPr sz="1200">
                <a:latin typeface="Arial" charset="0"/>
              </a:defRPr>
            </a:lvl1pPr>
          </a:lstStyle>
          <a:p>
            <a:pPr>
              <a:defRPr/>
            </a:pPr>
            <a:fld id="{DF76B959-21C8-45E8-A3B9-16668007DAEF}" type="slidenum">
              <a:rPr lang="en-US" altLang="en-US"/>
              <a:pPr>
                <a:defRPr/>
              </a:pPr>
              <a:t>‹#›</a:t>
            </a:fld>
            <a:endParaRPr lang="en-US" altLang="en-US" dirty="0"/>
          </a:p>
        </p:txBody>
      </p:sp>
    </p:spTree>
    <p:extLst>
      <p:ext uri="{BB962C8B-B14F-4D97-AF65-F5344CB8AC3E}">
        <p14:creationId xmlns:p14="http://schemas.microsoft.com/office/powerpoint/2010/main" val="5100839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8" Type="http://schemas.openxmlformats.org/officeDocument/2006/relationships/hyperlink" Target="http://www.mass.gov/eohhs/docs/masshealth/mfp-demowaivers/mfp-w.pdf" TargetMode="External"/><Relationship Id="rId3" Type="http://schemas.openxmlformats.org/officeDocument/2006/relationships/hyperlink" Target="https://www.mass.gov/info-details/acquired-brain-injury-abi-waivers" TargetMode="External"/><Relationship Id="rId7" Type="http://schemas.openxmlformats.org/officeDocument/2006/relationships/hyperlink" Target="http://www.mass.gov/elders/homecare/" TargetMode="External"/><Relationship Id="rId2" Type="http://schemas.openxmlformats.org/officeDocument/2006/relationships/slide" Target="../slides/slide18.xml"/><Relationship Id="rId1" Type="http://schemas.openxmlformats.org/officeDocument/2006/relationships/notesMaster" Target="../notesMasters/notesMaster1.xml"/><Relationship Id="rId6" Type="http://schemas.openxmlformats.org/officeDocument/2006/relationships/hyperlink" Target="http://www.mass.gov/eohhs/consumer/disability-services/services-by-type/intellectual-disability/support/autism-spectrum/developmental-services-autism-waiver-services.html" TargetMode="External"/><Relationship Id="rId5" Type="http://schemas.openxmlformats.org/officeDocument/2006/relationships/hyperlink" Target="http://www.mass.gov/eohhs/docs/dmr/hcsis/hcbs-brief.pdf" TargetMode="External"/><Relationship Id="rId4" Type="http://schemas.openxmlformats.org/officeDocument/2006/relationships/hyperlink" Target="http://www.mass.gov/eohhs/consumer/insurance/more-programs/acquired-brain-injury-waivers.html" TargetMode="External"/><Relationship Id="rId9" Type="http://schemas.openxmlformats.org/officeDocument/2006/relationships/hyperlink" Target="http://www.mass.gov/eohhs/consumer/disability-services/services-by-type/head-injury/bisscs.html"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a:spLocks noGrp="1" noChangeArrowheads="1"/>
          </p:cNvSpPr>
          <p:nvPr>
            <p:ph type="sldNum" sz="quarter" idx="5"/>
          </p:nvPr>
        </p:nvSpPr>
        <p:spPr>
          <a:noFill/>
        </p:spPr>
        <p:txBody>
          <a:bodyPr/>
          <a:lstStyle/>
          <a:p>
            <a:pPr defTabSz="930275"/>
            <a:fld id="{E88954B2-145E-4328-95E8-C74645691EAC}" type="slidenum">
              <a:rPr lang="en-US" altLang="en-US" smtClean="0">
                <a:solidFill>
                  <a:srgbClr val="000000"/>
                </a:solidFill>
              </a:rPr>
              <a:pPr defTabSz="930275"/>
              <a:t>1</a:t>
            </a:fld>
            <a:endParaRPr lang="en-US" altLang="en-US" dirty="0">
              <a:solidFill>
                <a:srgbClr val="000000"/>
              </a:solidFill>
            </a:endParaRPr>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p:spPr>
        <p:txBody>
          <a:bodyPr/>
          <a:lstStyle/>
          <a:p>
            <a:pPr eaLnBrk="1" hangingPunct="1"/>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a:ln/>
        </p:spPr>
      </p:sp>
      <p:sp>
        <p:nvSpPr>
          <p:cNvPr id="112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12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2975">
              <a:defRPr sz="1600">
                <a:solidFill>
                  <a:schemeClr val="tx1"/>
                </a:solidFill>
                <a:latin typeface="Calibri" pitchFamily="34" charset="0"/>
              </a:defRPr>
            </a:lvl1pPr>
            <a:lvl2pPr marL="742950" indent="-285750" defTabSz="942975">
              <a:defRPr sz="1600">
                <a:solidFill>
                  <a:schemeClr val="tx1"/>
                </a:solidFill>
                <a:latin typeface="Calibri" pitchFamily="34" charset="0"/>
              </a:defRPr>
            </a:lvl2pPr>
            <a:lvl3pPr marL="1143000" indent="-228600" defTabSz="942975">
              <a:defRPr sz="1600">
                <a:solidFill>
                  <a:schemeClr val="tx1"/>
                </a:solidFill>
                <a:latin typeface="Calibri" pitchFamily="34" charset="0"/>
              </a:defRPr>
            </a:lvl3pPr>
            <a:lvl4pPr marL="1600200" indent="-228600" defTabSz="942975">
              <a:defRPr sz="1600">
                <a:solidFill>
                  <a:schemeClr val="tx1"/>
                </a:solidFill>
                <a:latin typeface="Calibri" pitchFamily="34" charset="0"/>
              </a:defRPr>
            </a:lvl4pPr>
            <a:lvl5pPr marL="2057400" indent="-228600" defTabSz="942975">
              <a:defRPr sz="1600">
                <a:solidFill>
                  <a:schemeClr val="tx1"/>
                </a:solidFill>
                <a:latin typeface="Calibri" pitchFamily="34" charset="0"/>
              </a:defRPr>
            </a:lvl5pPr>
            <a:lvl6pPr marL="2514600" indent="-228600" defTabSz="942975" eaLnBrk="0" fontAlgn="base" hangingPunct="0">
              <a:spcBef>
                <a:spcPct val="0"/>
              </a:spcBef>
              <a:spcAft>
                <a:spcPct val="0"/>
              </a:spcAft>
              <a:defRPr sz="1600">
                <a:solidFill>
                  <a:schemeClr val="tx1"/>
                </a:solidFill>
                <a:latin typeface="Calibri" pitchFamily="34" charset="0"/>
              </a:defRPr>
            </a:lvl6pPr>
            <a:lvl7pPr marL="2971800" indent="-228600" defTabSz="942975" eaLnBrk="0" fontAlgn="base" hangingPunct="0">
              <a:spcBef>
                <a:spcPct val="0"/>
              </a:spcBef>
              <a:spcAft>
                <a:spcPct val="0"/>
              </a:spcAft>
              <a:defRPr sz="1600">
                <a:solidFill>
                  <a:schemeClr val="tx1"/>
                </a:solidFill>
                <a:latin typeface="Calibri" pitchFamily="34" charset="0"/>
              </a:defRPr>
            </a:lvl7pPr>
            <a:lvl8pPr marL="3429000" indent="-228600" defTabSz="942975" eaLnBrk="0" fontAlgn="base" hangingPunct="0">
              <a:spcBef>
                <a:spcPct val="0"/>
              </a:spcBef>
              <a:spcAft>
                <a:spcPct val="0"/>
              </a:spcAft>
              <a:defRPr sz="1600">
                <a:solidFill>
                  <a:schemeClr val="tx1"/>
                </a:solidFill>
                <a:latin typeface="Calibri" pitchFamily="34" charset="0"/>
              </a:defRPr>
            </a:lvl8pPr>
            <a:lvl9pPr marL="3886200" indent="-228600" defTabSz="942975" eaLnBrk="0" fontAlgn="base" hangingPunct="0">
              <a:spcBef>
                <a:spcPct val="0"/>
              </a:spcBef>
              <a:spcAft>
                <a:spcPct val="0"/>
              </a:spcAft>
              <a:defRPr sz="1600">
                <a:solidFill>
                  <a:schemeClr val="tx1"/>
                </a:solidFill>
                <a:latin typeface="Calibri" pitchFamily="34" charset="0"/>
              </a:defRPr>
            </a:lvl9pPr>
          </a:lstStyle>
          <a:p>
            <a:fld id="{390A8F58-9D5B-4517-AA76-4C343C1E22CA}" type="slidenum">
              <a:rPr lang="en-US" altLang="en-US" sz="1200" smtClean="0">
                <a:solidFill>
                  <a:srgbClr val="000000"/>
                </a:solidFill>
                <a:latin typeface="Arial" charset="0"/>
              </a:rPr>
              <a:pPr/>
              <a:t>2</a:t>
            </a:fld>
            <a:endParaRPr lang="en-US" altLang="en-US" sz="1200" dirty="0">
              <a:solidFill>
                <a:srgbClr val="000000"/>
              </a:solidFill>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t>TP: MH </a:t>
            </a:r>
            <a:r>
              <a:rPr lang="en-US" b="1" dirty="0" err="1"/>
              <a:t>Elig</a:t>
            </a:r>
            <a:r>
              <a:rPr lang="en-US" b="1" dirty="0"/>
              <a:t>. Flexibilities for COVID-19 was updated in August.  Updates to highlight, as it’s caused confusion and this is directly from the summary document, include:</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b="1" dirty="0"/>
              <a:t>Retroactive Eligibility for Individuals Under the Age of 65: </a:t>
            </a:r>
            <a:r>
              <a:rPr lang="en-US" dirty="0"/>
              <a:t>Upon request </a:t>
            </a:r>
            <a:r>
              <a:rPr lang="en-US" b="1" u="sng" dirty="0"/>
              <a:t>initial applicants</a:t>
            </a:r>
            <a:r>
              <a:rPr lang="en-US" dirty="0"/>
              <a:t> under the age of 65 who applied on or after March 1, 2020, will have their coverage be retroactive to as early as the first day of the third calendar month before the month of application, but no earlier than March 1, 2020.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t>If a member’s eligibility has been closed for more than 90 days and a new application was submitted to MassHealth, retroactive eligibility can be requested. If a member’s eligibility has been closed for less than 90 days at the time that MassHealth receives their new application, this is not considered an initial application and the request for retroactive eligibility cannot be honored.</a:t>
            </a:r>
            <a:r>
              <a:rPr lang="en-US" dirty="0"/>
              <a:t> Individuals over the age of 65 can continue to request retroactive coverage as they do today.</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1"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1" dirty="0"/>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b="1" dirty="0"/>
              <a:t>Self-attestation for Eligibility Factors</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MassHealth will accept self-attestation for all eligibility factors, except citizenship and immigration, from all individuals if we are unable to match electronically and documentation is not readily accessible to the individual.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t>Standard application processes will be maintained meaning: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t> MassHealth will still use electronic data matching to verify eligibility factors at time of application.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t> Requests for Information (</a:t>
            </a:r>
            <a:r>
              <a:rPr lang="en-US" b="1" dirty="0" err="1"/>
              <a:t>RFI</a:t>
            </a:r>
            <a:r>
              <a:rPr lang="en-US" b="1" dirty="0"/>
              <a:t>/VC-1) will be generated when eligibility factors cannot be verified at time of application.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1"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t>For instance, if an ACA-3 application was completed over the phone, the application will still go through the normal processing of data matching to verify </a:t>
            </a:r>
            <a:r>
              <a:rPr lang="en-US" sz="1200" b="1" dirty="0" err="1"/>
              <a:t>elig</a:t>
            </a:r>
            <a:r>
              <a:rPr lang="en-US" sz="1200" b="1" dirty="0"/>
              <a:t>. factors and </a:t>
            </a:r>
          </a:p>
        </p:txBody>
      </p:sp>
      <p:sp>
        <p:nvSpPr>
          <p:cNvPr id="4" name="Slide Number Placeholder 3"/>
          <p:cNvSpPr>
            <a:spLocks noGrp="1"/>
          </p:cNvSpPr>
          <p:nvPr>
            <p:ph type="sldNum" sz="quarter" idx="5"/>
          </p:nvPr>
        </p:nvSpPr>
        <p:spPr/>
        <p:txBody>
          <a:bodyPr/>
          <a:lstStyle/>
          <a:p>
            <a:pPr>
              <a:defRPr/>
            </a:pPr>
            <a:fld id="{87AE3DAA-91F2-485E-966D-965CA4860340}" type="slidenum">
              <a:rPr lang="en-US" altLang="en-US" smtClean="0"/>
              <a:pPr>
                <a:defRPr/>
              </a:pPr>
              <a:t>5</a:t>
            </a:fld>
            <a:endParaRPr lang="en-US" altLang="en-US" dirty="0"/>
          </a:p>
        </p:txBody>
      </p:sp>
    </p:spTree>
    <p:extLst>
      <p:ext uri="{BB962C8B-B14F-4D97-AF65-F5344CB8AC3E}">
        <p14:creationId xmlns:p14="http://schemas.microsoft.com/office/powerpoint/2010/main" val="35938584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F76B959-21C8-45E8-A3B9-16668007DAEF}" type="slidenum">
              <a:rPr lang="en-US" altLang="en-US" smtClean="0"/>
              <a:pPr>
                <a:defRPr/>
              </a:pPr>
              <a:t>7</a:t>
            </a:fld>
            <a:endParaRPr lang="en-US" altLang="en-US" dirty="0"/>
          </a:p>
        </p:txBody>
      </p:sp>
    </p:spTree>
    <p:extLst>
      <p:ext uri="{BB962C8B-B14F-4D97-AF65-F5344CB8AC3E}">
        <p14:creationId xmlns:p14="http://schemas.microsoft.com/office/powerpoint/2010/main" val="42871405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F76B959-21C8-45E8-A3B9-16668007DAEF}" type="slidenum">
              <a:rPr lang="en-US" altLang="en-US" smtClean="0"/>
              <a:pPr>
                <a:defRPr/>
              </a:pPr>
              <a:t>8</a:t>
            </a:fld>
            <a:endParaRPr lang="en-US" altLang="en-US" dirty="0"/>
          </a:p>
        </p:txBody>
      </p:sp>
    </p:spTree>
    <p:extLst>
      <p:ext uri="{BB962C8B-B14F-4D97-AF65-F5344CB8AC3E}">
        <p14:creationId xmlns:p14="http://schemas.microsoft.com/office/powerpoint/2010/main" val="39352714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F76B959-21C8-45E8-A3B9-16668007DAEF}" type="slidenum">
              <a:rPr lang="en-US" altLang="en-US" smtClean="0"/>
              <a:pPr>
                <a:defRPr/>
              </a:pPr>
              <a:t>9</a:t>
            </a:fld>
            <a:endParaRPr lang="en-US" altLang="en-US" dirty="0"/>
          </a:p>
        </p:txBody>
      </p:sp>
    </p:spTree>
    <p:extLst>
      <p:ext uri="{BB962C8B-B14F-4D97-AF65-F5344CB8AC3E}">
        <p14:creationId xmlns:p14="http://schemas.microsoft.com/office/powerpoint/2010/main" val="8257068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F76B959-21C8-45E8-A3B9-16668007DAEF}" type="slidenum">
              <a:rPr lang="en-US" altLang="en-US" smtClean="0"/>
              <a:pPr>
                <a:defRPr/>
              </a:pPr>
              <a:t>10</a:t>
            </a:fld>
            <a:endParaRPr lang="en-US" altLang="en-US" dirty="0"/>
          </a:p>
        </p:txBody>
      </p:sp>
    </p:spTree>
    <p:extLst>
      <p:ext uri="{BB962C8B-B14F-4D97-AF65-F5344CB8AC3E}">
        <p14:creationId xmlns:p14="http://schemas.microsoft.com/office/powerpoint/2010/main" val="28729173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F76B959-21C8-45E8-A3B9-16668007DAEF}" type="slidenum">
              <a:rPr lang="en-US" altLang="en-US" smtClean="0"/>
              <a:pPr>
                <a:defRPr/>
              </a:pPr>
              <a:t>11</a:t>
            </a:fld>
            <a:endParaRPr lang="en-US" altLang="en-US" dirty="0"/>
          </a:p>
        </p:txBody>
      </p:sp>
    </p:spTree>
    <p:extLst>
      <p:ext uri="{BB962C8B-B14F-4D97-AF65-F5344CB8AC3E}">
        <p14:creationId xmlns:p14="http://schemas.microsoft.com/office/powerpoint/2010/main" val="22748017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F76B959-21C8-45E8-A3B9-16668007DAEF}" type="slidenum">
              <a:rPr lang="en-US" altLang="en-US" smtClean="0"/>
              <a:pPr>
                <a:defRPr/>
              </a:pPr>
              <a:t>16</a:t>
            </a:fld>
            <a:endParaRPr lang="en-US" altLang="en-US" dirty="0"/>
          </a:p>
        </p:txBody>
      </p:sp>
    </p:spTree>
    <p:extLst>
      <p:ext uri="{BB962C8B-B14F-4D97-AF65-F5344CB8AC3E}">
        <p14:creationId xmlns:p14="http://schemas.microsoft.com/office/powerpoint/2010/main" val="10605905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a:solidFill>
                  <a:srgbClr val="141414"/>
                </a:solidFill>
                <a:effectLst/>
                <a:latin typeface="Texta"/>
              </a:rPr>
              <a:t>MRC operates three waivers:</a:t>
            </a:r>
          </a:p>
          <a:p>
            <a:pPr algn="l">
              <a:buFont typeface="Arial" panose="020B0604020202020204" pitchFamily="34" charset="0"/>
              <a:buChar char="•"/>
            </a:pPr>
            <a:r>
              <a:rPr lang="en-US" b="0" i="0">
                <a:solidFill>
                  <a:srgbClr val="141414"/>
                </a:solidFill>
                <a:effectLst/>
                <a:latin typeface="Texta"/>
              </a:rPr>
              <a:t>Traumatic Brain Injury Waiver (TBI Waiver)</a:t>
            </a:r>
          </a:p>
          <a:p>
            <a:pPr algn="l">
              <a:buFont typeface="Arial" panose="020B0604020202020204" pitchFamily="34" charset="0"/>
              <a:buChar char="•"/>
            </a:pPr>
            <a:r>
              <a:rPr lang="en-US" b="0" i="0">
                <a:solidFill>
                  <a:srgbClr val="141414"/>
                </a:solidFill>
                <a:effectLst/>
                <a:latin typeface="Texta"/>
              </a:rPr>
              <a:t>Acquired Brain Injury Non-Residential Waiver (ABI-N Waiver)</a:t>
            </a:r>
          </a:p>
          <a:p>
            <a:pPr algn="l">
              <a:buFont typeface="Arial" panose="020B0604020202020204" pitchFamily="34" charset="0"/>
              <a:buChar char="•"/>
            </a:pPr>
            <a:r>
              <a:rPr lang="en-US" b="0" i="0">
                <a:solidFill>
                  <a:srgbClr val="141414"/>
                </a:solidFill>
                <a:effectLst/>
                <a:latin typeface="Texta"/>
              </a:rPr>
              <a:t>Moving Forward Plan Community Living Waiver (MFP-CL Waiver)</a:t>
            </a:r>
          </a:p>
          <a:p>
            <a:pPr algn="l"/>
            <a:r>
              <a:rPr lang="en-US" b="0" i="0">
                <a:solidFill>
                  <a:srgbClr val="141414"/>
                </a:solidFill>
                <a:effectLst/>
                <a:latin typeface="Texta"/>
              </a:rPr>
              <a:t>Two other related waivers are operated by the Department of Developmental Services:</a:t>
            </a:r>
          </a:p>
          <a:p>
            <a:pPr algn="l">
              <a:buFont typeface="Arial" panose="020B0604020202020204" pitchFamily="34" charset="0"/>
              <a:buChar char="•"/>
            </a:pPr>
            <a:r>
              <a:rPr lang="en-US" b="0" i="0">
                <a:solidFill>
                  <a:srgbClr val="141414"/>
                </a:solidFill>
                <a:effectLst/>
                <a:latin typeface="Texta"/>
              </a:rPr>
              <a:t>Acquired Brain Injury Residential Habilitation Waiver (ABI-RH Waiver)</a:t>
            </a:r>
          </a:p>
          <a:p>
            <a:pPr algn="l">
              <a:buFont typeface="Arial" panose="020B0604020202020204" pitchFamily="34" charset="0"/>
              <a:buChar char="•"/>
            </a:pPr>
            <a:r>
              <a:rPr lang="en-US" b="0" i="0">
                <a:solidFill>
                  <a:srgbClr val="141414"/>
                </a:solidFill>
                <a:effectLst/>
                <a:latin typeface="Texta"/>
              </a:rPr>
              <a:t>Moving Forward Plan Residential Supports Waiver (MFP-RS Waiver)</a:t>
            </a:r>
          </a:p>
          <a:p>
            <a:endParaRPr lang="en-US"/>
          </a:p>
          <a:p>
            <a:r>
              <a:rPr lang="en-US" b="0" i="0">
                <a:solidFill>
                  <a:srgbClr val="141414"/>
                </a:solidFill>
                <a:effectLst/>
                <a:latin typeface="Texta"/>
              </a:rPr>
              <a:t>The ABI and the MFP waivers can only be entered from a nursing or rehab hospital facility. People in the community with a Traumatic Brain Injury can become eligible for the TBI waiver.</a:t>
            </a:r>
          </a:p>
          <a:p>
            <a:endParaRPr lang="en-US" b="0" i="0">
              <a:solidFill>
                <a:srgbClr val="141414"/>
              </a:solidFill>
              <a:effectLst/>
              <a:latin typeface="Texta"/>
            </a:endParaRPr>
          </a:p>
          <a:p>
            <a:pPr algn="l"/>
            <a:r>
              <a:rPr lang="en-US" b="1" i="0">
                <a:solidFill>
                  <a:srgbClr val="0088BB"/>
                </a:solidFill>
                <a:effectLst/>
                <a:latin typeface="Noto Sans"/>
              </a:rPr>
              <a:t>Home and Community Based Waivers</a:t>
            </a:r>
          </a:p>
          <a:p>
            <a:pPr algn="l"/>
            <a:r>
              <a:rPr lang="en-US" b="0" i="0" u="sng">
                <a:solidFill>
                  <a:srgbClr val="004FA3"/>
                </a:solidFill>
                <a:effectLst/>
                <a:latin typeface="Noto Sans"/>
                <a:hlinkClick r:id="rId3"/>
              </a:rPr>
              <a:t>Acquired Brain Injury – Non-Residential Waiver</a:t>
            </a:r>
            <a:r>
              <a:rPr lang="en-US" b="0" i="0">
                <a:solidFill>
                  <a:srgbClr val="222222"/>
                </a:solidFill>
                <a:effectLst/>
                <a:latin typeface="Noto Sans"/>
              </a:rPr>
              <a:t> – This program helps people eligible for MassHealth with acquired brain injury (ABI) to move back to the community from a facility setting and receive community-based services. The program provides services to individuals who can move to their own home or apartment or to the home of someone else.  This can include participants receiving Adult Foster Care services. The program is operated by the Massachusetts Rehabilitation Commission.</a:t>
            </a:r>
          </a:p>
          <a:p>
            <a:pPr algn="l"/>
            <a:r>
              <a:rPr lang="en-US" b="0" i="0" u="sng">
                <a:solidFill>
                  <a:srgbClr val="004FA3"/>
                </a:solidFill>
                <a:effectLst/>
                <a:latin typeface="Noto Sans"/>
                <a:hlinkClick r:id="rId4"/>
              </a:rPr>
              <a:t>Acquired Brain Injury- Residential Waiver</a:t>
            </a:r>
            <a:r>
              <a:rPr lang="en-US" b="0" i="0">
                <a:solidFill>
                  <a:srgbClr val="222222"/>
                </a:solidFill>
                <a:effectLst/>
                <a:latin typeface="Noto Sans"/>
              </a:rPr>
              <a:t> – This program helps people eligible for MassHealth with acquired brain injury (ABI) to move back to the community from a facility setting and receive community-based services. The program provides services to individuals who need supervision and staff support 24 hours a day, seven days a week in a residential setting.  Residential support services can include living in a group home with up to 4 individuals, an assisted living residence, or shared living with 24 hour supports.  The program is operated by the Department of Developmental Services.</a:t>
            </a:r>
          </a:p>
          <a:p>
            <a:pPr algn="l"/>
            <a:r>
              <a:rPr lang="en-US" b="0" i="0" u="sng">
                <a:solidFill>
                  <a:srgbClr val="004FA3"/>
                </a:solidFill>
                <a:effectLst/>
                <a:latin typeface="Noto Sans"/>
                <a:hlinkClick r:id="rId5"/>
              </a:rPr>
              <a:t>Adult Supports Waiver</a:t>
            </a:r>
            <a:r>
              <a:rPr lang="en-US" b="0" i="0">
                <a:solidFill>
                  <a:srgbClr val="222222"/>
                </a:solidFill>
                <a:effectLst/>
                <a:latin typeface="Noto Sans"/>
              </a:rPr>
              <a:t> – This program provides community support for people eligible for MassHealth with an intellectual disability.  It supports people who can live in their family home, in the home of someone else, or their own home and who do not need supervision 24 hours a day, seven days a week. The Adult Supports Waiver is operated by the Department of Developmental Services.</a:t>
            </a:r>
          </a:p>
          <a:p>
            <a:pPr algn="l"/>
            <a:r>
              <a:rPr lang="en-US" b="0" i="0" u="sng">
                <a:solidFill>
                  <a:srgbClr val="004FA3"/>
                </a:solidFill>
                <a:effectLst/>
                <a:latin typeface="Noto Sans"/>
                <a:hlinkClick r:id="rId6"/>
              </a:rPr>
              <a:t>Children’s Autism Spectrum Disorders Waiver</a:t>
            </a:r>
            <a:r>
              <a:rPr lang="en-US" b="0" i="0">
                <a:solidFill>
                  <a:srgbClr val="222222"/>
                </a:solidFill>
                <a:effectLst/>
                <a:latin typeface="Noto Sans"/>
              </a:rPr>
              <a:t> - This program provides intensive in-home and other services to children with autism covered by MassHealth.  The Children’s Autism Waiver is operated by the Department of Developmental Services.</a:t>
            </a:r>
          </a:p>
          <a:p>
            <a:pPr algn="l"/>
            <a:r>
              <a:rPr lang="en-US" b="0" i="0" u="sng">
                <a:solidFill>
                  <a:srgbClr val="004FA3"/>
                </a:solidFill>
                <a:effectLst/>
                <a:latin typeface="Noto Sans"/>
                <a:hlinkClick r:id="rId5"/>
              </a:rPr>
              <a:t>Community Living Waiver</a:t>
            </a:r>
            <a:r>
              <a:rPr lang="en-US" b="0" i="0">
                <a:solidFill>
                  <a:srgbClr val="222222"/>
                </a:solidFill>
                <a:effectLst/>
                <a:latin typeface="Noto Sans"/>
              </a:rPr>
              <a:t> – This program provides supportive services to people eligible for MassHealth with an intellectual disability who can live in their family home, in the home of someone else, or their own home, and who do not need supervision 24 hours a day, seven days a week. The program is operated by the Department of Developmental Services.</a:t>
            </a:r>
          </a:p>
          <a:p>
            <a:pPr algn="l"/>
            <a:r>
              <a:rPr lang="en-US" b="0" i="0" u="sng">
                <a:solidFill>
                  <a:srgbClr val="004FA3"/>
                </a:solidFill>
                <a:effectLst/>
                <a:latin typeface="Noto Sans"/>
                <a:hlinkClick r:id="rId7"/>
              </a:rPr>
              <a:t>Frail Elder Waiver</a:t>
            </a:r>
            <a:r>
              <a:rPr lang="en-US" b="0" i="0">
                <a:solidFill>
                  <a:srgbClr val="222222"/>
                </a:solidFill>
                <a:effectLst/>
                <a:latin typeface="Noto Sans"/>
              </a:rPr>
              <a:t> - This program helps people age 60 and older covered by MassHealth to receive health care and support services in their homes. It is for people who would meet the criteria for nursing home care but prefer to live in the community. The program supports elders through services to assist with self-care and everyday tasks. The Frail Elder Waiver is operated by the Executive Office of Elder Affairs Home Care Program.</a:t>
            </a:r>
          </a:p>
          <a:p>
            <a:pPr algn="l"/>
            <a:r>
              <a:rPr lang="en-US" b="0" i="0" u="sng">
                <a:solidFill>
                  <a:srgbClr val="004FA3"/>
                </a:solidFill>
                <a:effectLst/>
                <a:latin typeface="Noto Sans"/>
                <a:hlinkClick r:id="rId5"/>
              </a:rPr>
              <a:t>Intensive Supports Waiver</a:t>
            </a:r>
            <a:r>
              <a:rPr lang="en-US" b="0" i="0">
                <a:solidFill>
                  <a:srgbClr val="222222"/>
                </a:solidFill>
                <a:effectLst/>
                <a:latin typeface="Noto Sans"/>
              </a:rPr>
              <a:t> – This program provides flexible and necessary supports and services to adults eligible for MassHealth with an intellectual disability who require supervision and access to support 24 hours a day, 7 days per week.  People in this program may reside in out-of-home residential settings or in their family home with a comprehensive array of supports. The Intensive Supports Waiver is operated by the Department of Developmental Services.</a:t>
            </a:r>
          </a:p>
          <a:p>
            <a:pPr algn="l"/>
            <a:r>
              <a:rPr lang="en-US" b="0" i="0" u="sng">
                <a:solidFill>
                  <a:srgbClr val="004FA3"/>
                </a:solidFill>
                <a:effectLst/>
                <a:latin typeface="Noto Sans"/>
                <a:hlinkClick r:id="rId8"/>
              </a:rPr>
              <a:t>Money Follow the Person (MFP) Residential Supports Waiver</a:t>
            </a:r>
            <a:r>
              <a:rPr lang="en-US" b="0" i="0">
                <a:solidFill>
                  <a:srgbClr val="222222"/>
                </a:solidFill>
                <a:effectLst/>
                <a:latin typeface="Noto Sans"/>
              </a:rPr>
              <a:t> - This program helps adults eligible for MassHealth to move back to the community from a facility setting and receive community-based services.  Qualified community residences include supervision and staffing 24 hours a day, seven days a week in a home with up to 4 residents.  This program is operated by the Department of Developmental Services.</a:t>
            </a:r>
          </a:p>
          <a:p>
            <a:pPr algn="l"/>
            <a:r>
              <a:rPr lang="en-US" b="0" i="0" u="sng">
                <a:solidFill>
                  <a:srgbClr val="004FA3"/>
                </a:solidFill>
                <a:effectLst/>
                <a:latin typeface="Noto Sans"/>
                <a:hlinkClick r:id="rId8"/>
              </a:rPr>
              <a:t>Money Follow the Person (MFP) Community Living Waiver</a:t>
            </a:r>
            <a:r>
              <a:rPr lang="en-US" b="0" i="0">
                <a:solidFill>
                  <a:srgbClr val="222222"/>
                </a:solidFill>
                <a:effectLst/>
                <a:latin typeface="Noto Sans"/>
              </a:rPr>
              <a:t> - This program helps adults eligible for MassHealth move back to the community from a facility setting to live in a qualified residence and receive community-based services. This program is operated by the Massachusetts Rehabilitation Commission.</a:t>
            </a:r>
          </a:p>
          <a:p>
            <a:pPr algn="l"/>
            <a:r>
              <a:rPr lang="en-US" b="0" i="0" u="sng">
                <a:solidFill>
                  <a:srgbClr val="004FA3"/>
                </a:solidFill>
                <a:effectLst/>
                <a:latin typeface="Noto Sans"/>
                <a:hlinkClick r:id="rId9"/>
              </a:rPr>
              <a:t>Traumatic Brain Injury (TBI) Waiver</a:t>
            </a:r>
            <a:r>
              <a:rPr lang="en-US" b="0" i="0">
                <a:solidFill>
                  <a:srgbClr val="222222"/>
                </a:solidFill>
                <a:effectLst/>
                <a:latin typeface="Noto Sans"/>
              </a:rPr>
              <a:t> – This program provides community services to people eligible for MassHealth with a traumatic brain injury who meet the criteria for nursing facility or hospital care but prefer to live in the community. The program provides individuals with a traumatic brain injury the support services they need to live safely in their homes and the community. The TBI Waiver is operated by the Massachusetts Rehabilitation Commission.</a:t>
            </a:r>
          </a:p>
          <a:p>
            <a:endParaRPr lang="en-US" dirty="0"/>
          </a:p>
        </p:txBody>
      </p:sp>
      <p:sp>
        <p:nvSpPr>
          <p:cNvPr id="4" name="Slide Number Placeholder 3"/>
          <p:cNvSpPr>
            <a:spLocks noGrp="1"/>
          </p:cNvSpPr>
          <p:nvPr>
            <p:ph type="sldNum" sz="quarter" idx="5"/>
          </p:nvPr>
        </p:nvSpPr>
        <p:spPr/>
        <p:txBody>
          <a:bodyPr/>
          <a:lstStyle/>
          <a:p>
            <a:pPr>
              <a:defRPr/>
            </a:pPr>
            <a:fld id="{DF76B959-21C8-45E8-A3B9-16668007DAEF}" type="slidenum">
              <a:rPr lang="en-US" altLang="en-US" smtClean="0"/>
              <a:pPr>
                <a:defRPr/>
              </a:pPr>
              <a:t>18</a:t>
            </a:fld>
            <a:endParaRPr lang="en-US" altLang="en-US" dirty="0"/>
          </a:p>
        </p:txBody>
      </p:sp>
    </p:spTree>
    <p:extLst>
      <p:ext uri="{BB962C8B-B14F-4D97-AF65-F5344CB8AC3E}">
        <p14:creationId xmlns:p14="http://schemas.microsoft.com/office/powerpoint/2010/main" val="29636988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F76B959-21C8-45E8-A3B9-16668007DAEF}" type="slidenum">
              <a:rPr lang="en-US" altLang="en-US" smtClean="0"/>
              <a:pPr>
                <a:defRPr/>
              </a:pPr>
              <a:t>19</a:t>
            </a:fld>
            <a:endParaRPr lang="en-US" altLang="en-US" dirty="0"/>
          </a:p>
        </p:txBody>
      </p:sp>
    </p:spTree>
    <p:extLst>
      <p:ext uri="{BB962C8B-B14F-4D97-AF65-F5344CB8AC3E}">
        <p14:creationId xmlns:p14="http://schemas.microsoft.com/office/powerpoint/2010/main" val="28247460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F76B959-21C8-45E8-A3B9-16668007DAEF}" type="slidenum">
              <a:rPr lang="en-US" altLang="en-US" smtClean="0"/>
              <a:pPr>
                <a:defRPr/>
              </a:pPr>
              <a:t>20</a:t>
            </a:fld>
            <a:endParaRPr lang="en-US" altLang="en-US" dirty="0"/>
          </a:p>
        </p:txBody>
      </p:sp>
    </p:spTree>
    <p:extLst>
      <p:ext uri="{BB962C8B-B14F-4D97-AF65-F5344CB8AC3E}">
        <p14:creationId xmlns:p14="http://schemas.microsoft.com/office/powerpoint/2010/main" val="23083879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NOTES: If applicants are applying for MassHealth through the Kaileigh Mulligan or PACE programs, the applicant does not have to fill out the Long-Term Care Supplement. </a:t>
            </a:r>
          </a:p>
          <a:p>
            <a:endParaRPr lang="en-US" dirty="0"/>
          </a:p>
        </p:txBody>
      </p:sp>
      <p:sp>
        <p:nvSpPr>
          <p:cNvPr id="4" name="Slide Number Placeholder 3"/>
          <p:cNvSpPr>
            <a:spLocks noGrp="1"/>
          </p:cNvSpPr>
          <p:nvPr>
            <p:ph type="sldNum" sz="quarter" idx="5"/>
          </p:nvPr>
        </p:nvSpPr>
        <p:spPr/>
        <p:txBody>
          <a:bodyPr/>
          <a:lstStyle/>
          <a:p>
            <a:pPr>
              <a:defRPr/>
            </a:pPr>
            <a:fld id="{DF76B959-21C8-45E8-A3B9-16668007DAEF}" type="slidenum">
              <a:rPr lang="en-US" altLang="en-US" smtClean="0"/>
              <a:pPr>
                <a:defRPr/>
              </a:pPr>
              <a:t>21</a:t>
            </a:fld>
            <a:endParaRPr lang="en-US" altLang="en-US" dirty="0"/>
          </a:p>
        </p:txBody>
      </p:sp>
    </p:spTree>
    <p:extLst>
      <p:ext uri="{BB962C8B-B14F-4D97-AF65-F5344CB8AC3E}">
        <p14:creationId xmlns:p14="http://schemas.microsoft.com/office/powerpoint/2010/main" val="35005514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F76B959-21C8-45E8-A3B9-16668007DAEF}" type="slidenum">
              <a:rPr lang="en-US" altLang="en-US" smtClean="0"/>
              <a:pPr>
                <a:defRPr/>
              </a:pPr>
              <a:t>23</a:t>
            </a:fld>
            <a:endParaRPr lang="en-US" altLang="en-US" dirty="0"/>
          </a:p>
        </p:txBody>
      </p:sp>
    </p:spTree>
    <p:extLst>
      <p:ext uri="{BB962C8B-B14F-4D97-AF65-F5344CB8AC3E}">
        <p14:creationId xmlns:p14="http://schemas.microsoft.com/office/powerpoint/2010/main" val="19081306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F76B959-21C8-45E8-A3B9-16668007DAEF}" type="slidenum">
              <a:rPr lang="en-US" altLang="en-US" smtClean="0"/>
              <a:pPr>
                <a:defRPr/>
              </a:pPr>
              <a:t>25</a:t>
            </a:fld>
            <a:endParaRPr lang="en-US" altLang="en-US" dirty="0"/>
          </a:p>
        </p:txBody>
      </p:sp>
    </p:spTree>
    <p:extLst>
      <p:ext uri="{BB962C8B-B14F-4D97-AF65-F5344CB8AC3E}">
        <p14:creationId xmlns:p14="http://schemas.microsoft.com/office/powerpoint/2010/main" val="40143873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F76B959-21C8-45E8-A3B9-16668007DAEF}" type="slidenum">
              <a:rPr lang="en-US" altLang="en-US" smtClean="0"/>
              <a:pPr>
                <a:defRPr/>
              </a:pPr>
              <a:t>27</a:t>
            </a:fld>
            <a:endParaRPr lang="en-US" altLang="en-US" dirty="0"/>
          </a:p>
        </p:txBody>
      </p:sp>
    </p:spTree>
    <p:extLst>
      <p:ext uri="{BB962C8B-B14F-4D97-AF65-F5344CB8AC3E}">
        <p14:creationId xmlns:p14="http://schemas.microsoft.com/office/powerpoint/2010/main" val="38422500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F76B959-21C8-45E8-A3B9-16668007DAEF}" type="slidenum">
              <a:rPr lang="en-US" altLang="en-US" smtClean="0"/>
              <a:pPr>
                <a:defRPr/>
              </a:pPr>
              <a:t>28</a:t>
            </a:fld>
            <a:endParaRPr lang="en-US" altLang="en-US" dirty="0"/>
          </a:p>
        </p:txBody>
      </p:sp>
    </p:spTree>
    <p:extLst>
      <p:ext uri="{BB962C8B-B14F-4D97-AF65-F5344CB8AC3E}">
        <p14:creationId xmlns:p14="http://schemas.microsoft.com/office/powerpoint/2010/main" val="35476177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The following populations w Children no longer eligible due to age (19yr) who are in the following CHIP coverage types: CommonHealth and Family Assistance, will be selected for review.</a:t>
            </a:r>
          </a:p>
          <a:p>
            <a:r>
              <a:rPr lang="en-US" dirty="0"/>
              <a:t>Most of these members will be downgraded or terminated depending on household composition and their FPL%.  </a:t>
            </a:r>
          </a:p>
          <a:p>
            <a:r>
              <a:rPr lang="en-US" dirty="0"/>
              <a:t>For the CommonHealth CHIP children who will be downgraded or terminated, some may be eligible for MassHealth Standard due to the disabled adult household composition rules.  </a:t>
            </a:r>
          </a:p>
          <a:p>
            <a:r>
              <a:rPr lang="en-US" dirty="0"/>
              <a:t> </a:t>
            </a:r>
          </a:p>
          <a:p>
            <a:r>
              <a:rPr lang="en-US" b="1" dirty="0"/>
              <a:t>New Exclusion to the COVID Emergency Workaround in HIX Cont’d </a:t>
            </a:r>
          </a:p>
          <a:p>
            <a:r>
              <a:rPr lang="en-US" dirty="0"/>
              <a:t> </a:t>
            </a:r>
          </a:p>
          <a:p>
            <a:r>
              <a:rPr lang="en-US" dirty="0"/>
              <a:t>Another exclusion to the COVID Emergency Workaround will be woman who are in the following CHIP Aid Categories due to their unborn child. These women who are no longer eligible due to no longer being pregnant will be selected by the pregnancy end batch job or the post-partum end batch job and will not be included in the daily COVID Emergency Workaround. </a:t>
            </a:r>
          </a:p>
          <a:p>
            <a:r>
              <a:rPr lang="en-US" dirty="0"/>
              <a:t> </a:t>
            </a:r>
          </a:p>
          <a:p>
            <a:r>
              <a:rPr lang="en-US" dirty="0"/>
              <a:t>H1, J1, H4, J4- Standard</a:t>
            </a:r>
          </a:p>
          <a:p>
            <a:r>
              <a:rPr lang="en-US" dirty="0"/>
              <a:t> </a:t>
            </a:r>
          </a:p>
          <a:p>
            <a:r>
              <a:rPr lang="en-US" dirty="0"/>
              <a:t>The age-out batch job and the pregnancy end batch job will be run weekly until the COVID emergency is lifted. The post-partum batch job will be run monthly. The first batch job will select approximately 2,500 members for age-out due to the backlog. The pregnancy batch jobs will select approximately 1,800 members. The expectation moving forward is that these batch jobs will select about 150 members weekly. The numbers may increase to around 300 members for the last week of the month since the post-partum batch runs on the last day of the month. </a:t>
            </a:r>
          </a:p>
          <a:p>
            <a:r>
              <a:rPr lang="en-US" dirty="0"/>
              <a:t> </a:t>
            </a:r>
          </a:p>
          <a:p>
            <a:endParaRPr lang="en-US" dirty="0"/>
          </a:p>
          <a:p>
            <a:r>
              <a:rPr lang="en-US" dirty="0"/>
              <a:t>Additionally, children no longer eligible due to age (19yr) who are in the following CHIP Aid Categories and woman who are in the following CHIP Aid Categories due to their unborn child will be selected by the age out batch job and not included in the daily COVID Emergency Workaround. Below are the aid cats that should not be protected if downgraded or terminated:</a:t>
            </a:r>
          </a:p>
          <a:p>
            <a:r>
              <a:rPr lang="en-US" dirty="0"/>
              <a:t> </a:t>
            </a:r>
          </a:p>
          <a:p>
            <a:r>
              <a:rPr lang="en-US" dirty="0"/>
              <a:t>50, E1, E4, EL, EM- CommonHealth</a:t>
            </a:r>
          </a:p>
          <a:p>
            <a:r>
              <a:rPr lang="en-US" dirty="0"/>
              <a:t>93, 90, 75, 78, V2- Family Assistance</a:t>
            </a:r>
          </a:p>
          <a:p>
            <a:r>
              <a:rPr lang="en-US" dirty="0"/>
              <a:t>H1, J1, H4, J4- Standard</a:t>
            </a: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DF76B959-21C8-45E8-A3B9-16668007DAEF}" type="slidenum">
              <a:rPr lang="en-US" altLang="en-US" smtClean="0"/>
              <a:pPr>
                <a:defRPr/>
              </a:pPr>
              <a:t>29</a:t>
            </a:fld>
            <a:endParaRPr lang="en-US" altLang="en-US" dirty="0"/>
          </a:p>
        </p:txBody>
      </p:sp>
    </p:spTree>
    <p:extLst>
      <p:ext uri="{BB962C8B-B14F-4D97-AF65-F5344CB8AC3E}">
        <p14:creationId xmlns:p14="http://schemas.microsoft.com/office/powerpoint/2010/main" val="20392000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F76B959-21C8-45E8-A3B9-16668007DAEF}" type="slidenum">
              <a:rPr lang="en-US" altLang="en-US" smtClean="0"/>
              <a:pPr>
                <a:defRPr/>
              </a:pPr>
              <a:t>30</a:t>
            </a:fld>
            <a:endParaRPr lang="en-US" altLang="en-US" dirty="0"/>
          </a:p>
        </p:txBody>
      </p:sp>
    </p:spTree>
    <p:extLst>
      <p:ext uri="{BB962C8B-B14F-4D97-AF65-F5344CB8AC3E}">
        <p14:creationId xmlns:p14="http://schemas.microsoft.com/office/powerpoint/2010/main" val="41101611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TP: </a:t>
            </a:r>
            <a:r>
              <a:rPr lang="en-US" sz="1200" dirty="0"/>
              <a:t>The ongoing MassHealth Renewal process will be paused in October during the Health Connector’s Final Eligibility and will resume in November.</a:t>
            </a:r>
          </a:p>
          <a:p>
            <a:endParaRPr lang="en-US" dirty="0"/>
          </a:p>
        </p:txBody>
      </p:sp>
      <p:sp>
        <p:nvSpPr>
          <p:cNvPr id="4" name="Slide Number Placeholder 3"/>
          <p:cNvSpPr>
            <a:spLocks noGrp="1"/>
          </p:cNvSpPr>
          <p:nvPr>
            <p:ph type="sldNum" sz="quarter" idx="5"/>
          </p:nvPr>
        </p:nvSpPr>
        <p:spPr/>
        <p:txBody>
          <a:bodyPr/>
          <a:lstStyle/>
          <a:p>
            <a:pPr>
              <a:defRPr/>
            </a:pPr>
            <a:fld id="{DF76B959-21C8-45E8-A3B9-16668007DAEF}" type="slidenum">
              <a:rPr lang="en-US" altLang="en-US" smtClean="0"/>
              <a:pPr>
                <a:defRPr/>
              </a:pPr>
              <a:t>31</a:t>
            </a:fld>
            <a:endParaRPr lang="en-US" altLang="en-US" dirty="0"/>
          </a:p>
        </p:txBody>
      </p:sp>
    </p:spTree>
    <p:extLst>
      <p:ext uri="{BB962C8B-B14F-4D97-AF65-F5344CB8AC3E}">
        <p14:creationId xmlns:p14="http://schemas.microsoft.com/office/powerpoint/2010/main" val="12421185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F76B959-21C8-45E8-A3B9-16668007DAEF}" type="slidenum">
              <a:rPr lang="en-US" altLang="en-US" smtClean="0"/>
              <a:pPr>
                <a:defRPr/>
              </a:pPr>
              <a:t>32</a:t>
            </a:fld>
            <a:endParaRPr lang="en-US" altLang="en-US" dirty="0"/>
          </a:p>
        </p:txBody>
      </p:sp>
    </p:spTree>
    <p:extLst>
      <p:ext uri="{BB962C8B-B14F-4D97-AF65-F5344CB8AC3E}">
        <p14:creationId xmlns:p14="http://schemas.microsoft.com/office/powerpoint/2010/main" val="16993056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0125" y="638175"/>
            <a:ext cx="4949825" cy="3713163"/>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dirty="0"/>
          </a:p>
        </p:txBody>
      </p:sp>
      <p:sp>
        <p:nvSpPr>
          <p:cNvPr id="4" name="Slide Number Placeholder 3"/>
          <p:cNvSpPr>
            <a:spLocks noGrp="1"/>
          </p:cNvSpPr>
          <p:nvPr>
            <p:ph type="sldNum" sz="quarter" idx="10"/>
          </p:nvPr>
        </p:nvSpPr>
        <p:spPr/>
        <p:txBody>
          <a:bodyPr/>
          <a:lstStyle/>
          <a:p>
            <a:fld id="{763C61D3-246C-49A3-BE38-C39C72A66527}" type="slidenum">
              <a:rPr lang="en-US" smtClean="0">
                <a:solidFill>
                  <a:prstClr val="black"/>
                </a:solidFill>
              </a:rPr>
              <a:pPr/>
              <a:t>33</a:t>
            </a:fld>
            <a:endParaRPr lang="en-US" dirty="0">
              <a:solidFill>
                <a:prstClr val="black"/>
              </a:solidFill>
            </a:endParaRPr>
          </a:p>
        </p:txBody>
      </p:sp>
    </p:spTree>
    <p:extLst>
      <p:ext uri="{BB962C8B-B14F-4D97-AF65-F5344CB8AC3E}">
        <p14:creationId xmlns:p14="http://schemas.microsoft.com/office/powerpoint/2010/main" val="31412781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0125" y="638175"/>
            <a:ext cx="4949825" cy="3713163"/>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dirty="0"/>
          </a:p>
        </p:txBody>
      </p:sp>
      <p:sp>
        <p:nvSpPr>
          <p:cNvPr id="4" name="Slide Number Placeholder 3"/>
          <p:cNvSpPr>
            <a:spLocks noGrp="1"/>
          </p:cNvSpPr>
          <p:nvPr>
            <p:ph type="sldNum" sz="quarter" idx="10"/>
          </p:nvPr>
        </p:nvSpPr>
        <p:spPr/>
        <p:txBody>
          <a:bodyPr/>
          <a:lstStyle/>
          <a:p>
            <a:fld id="{763C61D3-246C-49A3-BE38-C39C72A66527}" type="slidenum">
              <a:rPr lang="en-US" smtClean="0">
                <a:solidFill>
                  <a:prstClr val="black"/>
                </a:solidFill>
              </a:rPr>
              <a:pPr/>
              <a:t>34</a:t>
            </a:fld>
            <a:endParaRPr lang="en-US" dirty="0">
              <a:solidFill>
                <a:prstClr val="black"/>
              </a:solidFill>
            </a:endParaRPr>
          </a:p>
        </p:txBody>
      </p:sp>
    </p:spTree>
    <p:extLst>
      <p:ext uri="{BB962C8B-B14F-4D97-AF65-F5344CB8AC3E}">
        <p14:creationId xmlns:p14="http://schemas.microsoft.com/office/powerpoint/2010/main" val="20640060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F76B959-21C8-45E8-A3B9-16668007DAEF}" type="slidenum">
              <a:rPr lang="en-US" altLang="en-US" smtClean="0"/>
              <a:pPr>
                <a:defRPr/>
              </a:pPr>
              <a:t>35</a:t>
            </a:fld>
            <a:endParaRPr lang="en-US" altLang="en-US" dirty="0"/>
          </a:p>
        </p:txBody>
      </p:sp>
    </p:spTree>
    <p:extLst>
      <p:ext uri="{BB962C8B-B14F-4D97-AF65-F5344CB8AC3E}">
        <p14:creationId xmlns:p14="http://schemas.microsoft.com/office/powerpoint/2010/main" val="23024579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F76B959-21C8-45E8-A3B9-16668007DAEF}" type="slidenum">
              <a:rPr lang="en-US" altLang="en-US" smtClean="0"/>
              <a:pPr>
                <a:defRPr/>
              </a:pPr>
              <a:t>37</a:t>
            </a:fld>
            <a:endParaRPr lang="en-US" altLang="en-US" dirty="0"/>
          </a:p>
        </p:txBody>
      </p:sp>
    </p:spTree>
    <p:extLst>
      <p:ext uri="{BB962C8B-B14F-4D97-AF65-F5344CB8AC3E}">
        <p14:creationId xmlns:p14="http://schemas.microsoft.com/office/powerpoint/2010/main" val="37076758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F76B959-21C8-45E8-A3B9-16668007DAEF}" type="slidenum">
              <a:rPr lang="en-US" altLang="en-US" smtClean="0"/>
              <a:pPr>
                <a:defRPr/>
              </a:pPr>
              <a:t>38</a:t>
            </a:fld>
            <a:endParaRPr lang="en-US" altLang="en-US" dirty="0"/>
          </a:p>
        </p:txBody>
      </p:sp>
    </p:spTree>
    <p:extLst>
      <p:ext uri="{BB962C8B-B14F-4D97-AF65-F5344CB8AC3E}">
        <p14:creationId xmlns:p14="http://schemas.microsoft.com/office/powerpoint/2010/main" val="1947229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F76B959-21C8-45E8-A3B9-16668007DAEF}" type="slidenum">
              <a:rPr lang="en-US" altLang="en-US" smtClean="0"/>
              <a:pPr>
                <a:defRPr/>
              </a:pPr>
              <a:t>39</a:t>
            </a:fld>
            <a:endParaRPr lang="en-US" altLang="en-US" dirty="0"/>
          </a:p>
        </p:txBody>
      </p:sp>
    </p:spTree>
    <p:extLst>
      <p:ext uri="{BB962C8B-B14F-4D97-AF65-F5344CB8AC3E}">
        <p14:creationId xmlns:p14="http://schemas.microsoft.com/office/powerpoint/2010/main" val="31868318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F76B959-21C8-45E8-A3B9-16668007DAEF}" type="slidenum">
              <a:rPr lang="en-US" altLang="en-US" smtClean="0"/>
              <a:pPr>
                <a:defRPr/>
              </a:pPr>
              <a:t>40</a:t>
            </a:fld>
            <a:endParaRPr lang="en-US" altLang="en-US" dirty="0"/>
          </a:p>
        </p:txBody>
      </p:sp>
    </p:spTree>
    <p:extLst>
      <p:ext uri="{BB962C8B-B14F-4D97-AF65-F5344CB8AC3E}">
        <p14:creationId xmlns:p14="http://schemas.microsoft.com/office/powerpoint/2010/main" val="33074511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F76B959-21C8-45E8-A3B9-16668007DAEF}" type="slidenum">
              <a:rPr lang="en-US" altLang="en-US" smtClean="0"/>
              <a:pPr>
                <a:defRPr/>
              </a:pPr>
              <a:t>41</a:t>
            </a:fld>
            <a:endParaRPr lang="en-US" altLang="en-US" dirty="0"/>
          </a:p>
        </p:txBody>
      </p:sp>
    </p:spTree>
    <p:extLst>
      <p:ext uri="{BB962C8B-B14F-4D97-AF65-F5344CB8AC3E}">
        <p14:creationId xmlns:p14="http://schemas.microsoft.com/office/powerpoint/2010/main" val="4324666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F76B959-21C8-45E8-A3B9-16668007DAEF}" type="slidenum">
              <a:rPr lang="en-US" altLang="en-US" smtClean="0"/>
              <a:pPr>
                <a:defRPr/>
              </a:pPr>
              <a:t>42</a:t>
            </a:fld>
            <a:endParaRPr lang="en-US" altLang="en-US" dirty="0"/>
          </a:p>
        </p:txBody>
      </p:sp>
    </p:spTree>
    <p:extLst>
      <p:ext uri="{BB962C8B-B14F-4D97-AF65-F5344CB8AC3E}">
        <p14:creationId xmlns:p14="http://schemas.microsoft.com/office/powerpoint/2010/main" val="769443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F76B959-21C8-45E8-A3B9-16668007DAEF}" type="slidenum">
              <a:rPr lang="en-US" altLang="en-US" smtClean="0"/>
              <a:pPr>
                <a:defRPr/>
              </a:pPr>
              <a:t>45</a:t>
            </a:fld>
            <a:endParaRPr lang="en-US" altLang="en-US" dirty="0"/>
          </a:p>
        </p:txBody>
      </p:sp>
    </p:spTree>
    <p:extLst>
      <p:ext uri="{BB962C8B-B14F-4D97-AF65-F5344CB8AC3E}">
        <p14:creationId xmlns:p14="http://schemas.microsoft.com/office/powerpoint/2010/main" val="37341657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F76B959-21C8-45E8-A3B9-16668007DAEF}" type="slidenum">
              <a:rPr lang="en-US" altLang="en-US" smtClean="0"/>
              <a:pPr>
                <a:defRPr/>
              </a:pPr>
              <a:t>46</a:t>
            </a:fld>
            <a:endParaRPr lang="en-US" altLang="en-US" dirty="0"/>
          </a:p>
        </p:txBody>
      </p:sp>
    </p:spTree>
    <p:extLst>
      <p:ext uri="{BB962C8B-B14F-4D97-AF65-F5344CB8AC3E}">
        <p14:creationId xmlns:p14="http://schemas.microsoft.com/office/powerpoint/2010/main" val="20502782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F76B959-21C8-45E8-A3B9-16668007DAEF}" type="slidenum">
              <a:rPr lang="en-US" altLang="en-US" smtClean="0"/>
              <a:pPr>
                <a:defRPr/>
              </a:pPr>
              <a:t>47</a:t>
            </a:fld>
            <a:endParaRPr lang="en-US" altLang="en-US" dirty="0"/>
          </a:p>
        </p:txBody>
      </p:sp>
    </p:spTree>
    <p:extLst>
      <p:ext uri="{BB962C8B-B14F-4D97-AF65-F5344CB8AC3E}">
        <p14:creationId xmlns:p14="http://schemas.microsoft.com/office/powerpoint/2010/main" val="267503928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0" dirty="0"/>
          </a:p>
        </p:txBody>
      </p:sp>
      <p:sp>
        <p:nvSpPr>
          <p:cNvPr id="4" name="Slide Number Placeholder 3"/>
          <p:cNvSpPr>
            <a:spLocks noGrp="1"/>
          </p:cNvSpPr>
          <p:nvPr>
            <p:ph type="sldNum" sz="quarter" idx="5"/>
          </p:nvPr>
        </p:nvSpPr>
        <p:spPr/>
        <p:txBody>
          <a:bodyPr/>
          <a:lstStyle/>
          <a:p>
            <a:pPr>
              <a:defRPr/>
            </a:pPr>
            <a:fld id="{87AE3DAA-91F2-485E-966D-965CA4860340}" type="slidenum">
              <a:rPr lang="en-US" altLang="en-US" smtClean="0"/>
              <a:pPr>
                <a:defRPr/>
              </a:pPr>
              <a:t>49</a:t>
            </a:fld>
            <a:endParaRPr lang="en-US" altLang="en-US" dirty="0"/>
          </a:p>
        </p:txBody>
      </p:sp>
    </p:spTree>
    <p:extLst>
      <p:ext uri="{BB962C8B-B14F-4D97-AF65-F5344CB8AC3E}">
        <p14:creationId xmlns:p14="http://schemas.microsoft.com/office/powerpoint/2010/main" val="245869069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F76B959-21C8-45E8-A3B9-16668007DAEF}" type="slidenum">
              <a:rPr lang="en-US" altLang="en-US" smtClean="0"/>
              <a:pPr>
                <a:defRPr/>
              </a:pPr>
              <a:t>52</a:t>
            </a:fld>
            <a:endParaRPr lang="en-US" altLang="en-US" dirty="0"/>
          </a:p>
        </p:txBody>
      </p:sp>
    </p:spTree>
    <p:extLst>
      <p:ext uri="{BB962C8B-B14F-4D97-AF65-F5344CB8AC3E}">
        <p14:creationId xmlns:p14="http://schemas.microsoft.com/office/powerpoint/2010/main" val="23118404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1143000" y="1219200"/>
            <a:ext cx="7315200" cy="1927225"/>
          </a:xfrm>
        </p:spPr>
        <p:txBody>
          <a:bodyPr anchor="b" anchorCtr="0"/>
          <a:lstStyle>
            <a:lvl1pPr algn="l">
              <a:lnSpc>
                <a:spcPts val="4400"/>
              </a:lnSpc>
              <a:defRPr sz="4800" b="1">
                <a:solidFill>
                  <a:schemeClr val="tx2"/>
                </a:solidFill>
                <a:latin typeface="+mj-lt"/>
              </a:defRPr>
            </a:lvl1pPr>
          </a:lstStyle>
          <a:p>
            <a:r>
              <a:rPr lang="en-US" dirty="0"/>
              <a:t>Click to edit Master title style</a:t>
            </a:r>
          </a:p>
        </p:txBody>
      </p:sp>
      <p:sp>
        <p:nvSpPr>
          <p:cNvPr id="3" name="Subtitle 2"/>
          <p:cNvSpPr>
            <a:spLocks noGrp="1"/>
          </p:cNvSpPr>
          <p:nvPr>
            <p:ph type="subTitle" idx="1"/>
          </p:nvPr>
        </p:nvSpPr>
        <p:spPr>
          <a:xfrm>
            <a:off x="1143000" y="3429000"/>
            <a:ext cx="6934200" cy="990600"/>
          </a:xfrm>
        </p:spPr>
        <p:txBody>
          <a:bodyPr/>
          <a:lstStyle>
            <a:lvl1pPr marL="0" indent="0" algn="l">
              <a:buNone/>
              <a:defRPr b="1">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Date Placeholder 3"/>
          <p:cNvSpPr>
            <a:spLocks noGrp="1"/>
          </p:cNvSpPr>
          <p:nvPr>
            <p:ph type="dt" sz="half" idx="10"/>
          </p:nvPr>
        </p:nvSpPr>
        <p:spPr/>
        <p:txBody>
          <a:bodyPr/>
          <a:lstStyle>
            <a:lvl1pPr>
              <a:defRPr>
                <a:solidFill>
                  <a:schemeClr val="accent5">
                    <a:lumMod val="60000"/>
                    <a:lumOff val="40000"/>
                  </a:schemeClr>
                </a:solidFill>
              </a:defRPr>
            </a:lvl1pPr>
          </a:lstStyle>
          <a:p>
            <a:pPr>
              <a:defRPr/>
            </a:pPr>
            <a:fld id="{19BEF36A-6D6D-4E09-B1D2-164075995795}" type="datetime1">
              <a:rPr lang="en-US" smtClean="0"/>
              <a:t>12/4/2020</a:t>
            </a:fld>
            <a:endParaRPr lang="en-US" dirty="0"/>
          </a:p>
        </p:txBody>
      </p:sp>
      <p:sp>
        <p:nvSpPr>
          <p:cNvPr id="9" name="Footer Placeholder 4"/>
          <p:cNvSpPr>
            <a:spLocks noGrp="1"/>
          </p:cNvSpPr>
          <p:nvPr>
            <p:ph type="ftr" sz="quarter" idx="11"/>
          </p:nvPr>
        </p:nvSpPr>
        <p:spPr/>
        <p:txBody>
          <a:bodyPr/>
          <a:lstStyle>
            <a:lvl1pPr>
              <a:defRPr>
                <a:solidFill>
                  <a:schemeClr val="accent5">
                    <a:lumMod val="60000"/>
                    <a:lumOff val="40000"/>
                  </a:schemeClr>
                </a:solidFill>
              </a:defRPr>
            </a:lvl1pPr>
          </a:lstStyle>
          <a:p>
            <a:pPr>
              <a:defRPr/>
            </a:pPr>
            <a:endParaRPr lang="en-US" dirty="0"/>
          </a:p>
        </p:txBody>
      </p:sp>
      <p:sp>
        <p:nvSpPr>
          <p:cNvPr id="10" name="Slide Number Placeholder 5"/>
          <p:cNvSpPr>
            <a:spLocks noGrp="1"/>
          </p:cNvSpPr>
          <p:nvPr>
            <p:ph type="sldNum" sz="quarter" idx="12"/>
          </p:nvPr>
        </p:nvSpPr>
        <p:spPr/>
        <p:txBody>
          <a:bodyPr/>
          <a:lstStyle>
            <a:lvl1pPr>
              <a:defRPr>
                <a:solidFill>
                  <a:schemeClr val="accent5">
                    <a:lumMod val="60000"/>
                    <a:lumOff val="40000"/>
                  </a:schemeClr>
                </a:solidFill>
              </a:defRPr>
            </a:lvl1pPr>
          </a:lstStyle>
          <a:p>
            <a:pPr>
              <a:defRPr/>
            </a:pPr>
            <a:fld id="{815A0231-9940-4863-B13E-2164784B5DAF}" type="slidenum">
              <a:rPr lang="en-US" altLang="en-US" smtClean="0"/>
              <a:pPr>
                <a:defRPr/>
              </a:pPr>
              <a:t>‹#›</a:t>
            </a:fld>
            <a:endParaRPr lang="en-US" altLang="en-US" dirty="0"/>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28600" y="200853"/>
            <a:ext cx="1905000" cy="942147"/>
          </a:xfrm>
          <a:prstGeom prst="rect">
            <a:avLst/>
          </a:prstGeom>
        </p:spPr>
      </p:pic>
    </p:spTree>
    <p:extLst>
      <p:ext uri="{BB962C8B-B14F-4D97-AF65-F5344CB8AC3E}">
        <p14:creationId xmlns:p14="http://schemas.microsoft.com/office/powerpoint/2010/main" val="1945720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6553200" cy="838200"/>
          </a:xfrm>
        </p:spPr>
        <p:txBody>
          <a:bodyPr anchor="b" anchorCtr="0"/>
          <a:lstStyle>
            <a:lvl1pPr algn="l">
              <a:defRPr b="1"/>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E46E9EA4-A004-46D7-8CFB-3F90DFF67E1A}" type="datetime1">
              <a:rPr lang="en-US" smtClean="0"/>
              <a:t>12/4/2020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D7C3FE04-E715-46F6-B07D-5A234E157AC3}" type="slidenum">
              <a:rPr lang="en-US" altLang="en-US"/>
              <a:pPr>
                <a:defRPr/>
              </a:pPr>
              <a:t>‹#›</a:t>
            </a:fld>
            <a:endParaRPr lang="en-US" altLang="en-US" dirty="0"/>
          </a:p>
        </p:txBody>
      </p:sp>
    </p:spTree>
    <p:extLst>
      <p:ext uri="{BB962C8B-B14F-4D97-AF65-F5344CB8AC3E}">
        <p14:creationId xmlns:p14="http://schemas.microsoft.com/office/powerpoint/2010/main" val="34542144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2895599"/>
            <a:ext cx="7772400" cy="1500187"/>
          </a:xfrm>
        </p:spPr>
        <p:txBody>
          <a:bodyPr anchor="t"/>
          <a:lstStyle>
            <a:lvl1pPr algn="l">
              <a:defRPr sz="4000" b="1" cap="none"/>
            </a:lvl1pPr>
          </a:lstStyle>
          <a:p>
            <a:r>
              <a:rPr lang="en-US" dirty="0"/>
              <a:t>Click to edit master title style</a:t>
            </a:r>
          </a:p>
        </p:txBody>
      </p:sp>
      <p:sp>
        <p:nvSpPr>
          <p:cNvPr id="3" name="Text Placeholder 2"/>
          <p:cNvSpPr>
            <a:spLocks noGrp="1"/>
          </p:cNvSpPr>
          <p:nvPr>
            <p:ph type="body" idx="1"/>
          </p:nvPr>
        </p:nvSpPr>
        <p:spPr>
          <a:xfrm>
            <a:off x="722313" y="4419600"/>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lvl1pPr>
              <a:defRPr/>
            </a:lvl1pPr>
          </a:lstStyle>
          <a:p>
            <a:pPr>
              <a:defRPr/>
            </a:pPr>
            <a:fld id="{47CB6CFF-5F26-47B2-A5BD-F5356B0DE2F0}" type="datetime1">
              <a:rPr lang="en-US" smtClean="0"/>
              <a:t>12/4/2020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80CC5D2-9F73-4638-8520-080834850007}" type="slidenum">
              <a:rPr lang="en-US" altLang="en-US"/>
              <a:pPr>
                <a:defRPr/>
              </a:pPr>
              <a:t>‹#›</a:t>
            </a:fld>
            <a:endParaRPr lang="en-US" altLang="en-US" dirty="0"/>
          </a:p>
        </p:txBody>
      </p:sp>
    </p:spTree>
    <p:extLst>
      <p:ext uri="{BB962C8B-B14F-4D97-AF65-F5344CB8AC3E}">
        <p14:creationId xmlns:p14="http://schemas.microsoft.com/office/powerpoint/2010/main" val="1705980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F73794B5-1848-4012-8974-94D6575B0864}" type="datetime1">
              <a:rPr lang="en-US" smtClean="0"/>
              <a:t>12/4/2020</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9E8A472-2228-491D-94C1-73A97D57453E}" type="slidenum">
              <a:rPr lang="en-US" altLang="en-US"/>
              <a:pPr>
                <a:defRPr/>
              </a:pPr>
              <a:t>‹#›</a:t>
            </a:fld>
            <a:endParaRPr lang="en-US" altLang="en-US" dirty="0"/>
          </a:p>
        </p:txBody>
      </p:sp>
    </p:spTree>
    <p:extLst>
      <p:ext uri="{BB962C8B-B14F-4D97-AF65-F5344CB8AC3E}">
        <p14:creationId xmlns:p14="http://schemas.microsoft.com/office/powerpoint/2010/main" val="5511982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763CA962-B034-4956-AC1D-1808CBA4D4E4}" type="datetime1">
              <a:rPr lang="en-US" smtClean="0"/>
              <a:t>12/4/2020</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90285598-28EE-43A4-9F7E-B70726027258}" type="slidenum">
              <a:rPr lang="en-US" altLang="en-US"/>
              <a:pPr>
                <a:defRPr/>
              </a:pPr>
              <a:t>‹#›</a:t>
            </a:fld>
            <a:endParaRPr lang="en-US" altLang="en-US" dirty="0"/>
          </a:p>
        </p:txBody>
      </p:sp>
    </p:spTree>
    <p:extLst>
      <p:ext uri="{BB962C8B-B14F-4D97-AF65-F5344CB8AC3E}">
        <p14:creationId xmlns:p14="http://schemas.microsoft.com/office/powerpoint/2010/main" val="34805746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297FB486-0777-428B-911E-6595766C87CE}" type="datetime1">
              <a:rPr lang="en-US" smtClean="0"/>
              <a:t>12/4/2020</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EAADC162-776C-4996-B2F6-7720B30F3999}" type="slidenum">
              <a:rPr lang="en-US" altLang="en-US"/>
              <a:pPr>
                <a:defRPr/>
              </a:pPr>
              <a:t>‹#›</a:t>
            </a:fld>
            <a:endParaRPr lang="en-US" altLang="en-US" dirty="0"/>
          </a:p>
        </p:txBody>
      </p:sp>
    </p:spTree>
    <p:extLst>
      <p:ext uri="{BB962C8B-B14F-4D97-AF65-F5344CB8AC3E}">
        <p14:creationId xmlns:p14="http://schemas.microsoft.com/office/powerpoint/2010/main" val="4178680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67BEDAF-2762-48BE-BC07-52B6C696ADFB}" type="datetime1">
              <a:rPr lang="en-US" smtClean="0"/>
              <a:t>12/4/2020</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DF29414F-AC54-48BF-9F92-3C72CFA66291}" type="slidenum">
              <a:rPr lang="en-US" altLang="en-US"/>
              <a:pPr>
                <a:defRPr/>
              </a:pPr>
              <a:t>‹#›</a:t>
            </a:fld>
            <a:endParaRPr lang="en-US" altLang="en-US" dirty="0"/>
          </a:p>
        </p:txBody>
      </p:sp>
    </p:spTree>
    <p:extLst>
      <p:ext uri="{BB962C8B-B14F-4D97-AF65-F5344CB8AC3E}">
        <p14:creationId xmlns:p14="http://schemas.microsoft.com/office/powerpoint/2010/main" val="38217023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946150"/>
          </a:xfrm>
        </p:spPr>
        <p:txBody>
          <a:bodyPr anchor="b"/>
          <a:lstStyle>
            <a:lvl1pPr algn="l">
              <a:lnSpc>
                <a:spcPct val="100000"/>
              </a:lnSpc>
              <a:defRPr sz="2000" b="1"/>
            </a:lvl1pPr>
          </a:lstStyle>
          <a:p>
            <a:r>
              <a:rPr lang="en-US" dirty="0"/>
              <a:t>Click to edit Master title style</a:t>
            </a:r>
          </a:p>
        </p:txBody>
      </p:sp>
      <p:sp>
        <p:nvSpPr>
          <p:cNvPr id="3" name="Content Placeholder 2"/>
          <p:cNvSpPr>
            <a:spLocks noGrp="1"/>
          </p:cNvSpPr>
          <p:nvPr>
            <p:ph idx="1" hasCustomPrompt="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a:t>
            </a:r>
            <a:br>
              <a:rPr lang="en-US" dirty="0"/>
            </a:br>
            <a:r>
              <a:rPr lang="en-US" dirty="0"/>
              <a:t>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7C9248A-39BB-4048-92D7-69FA10D574EB}" type="datetime1">
              <a:rPr lang="en-US" smtClean="0"/>
              <a:t>12/4/2020</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8615FF6C-B69D-455C-B0DE-27EF2AF53768}" type="slidenum">
              <a:rPr lang="en-US" altLang="en-US"/>
              <a:pPr>
                <a:defRPr/>
              </a:pPr>
              <a:t>‹#›</a:t>
            </a:fld>
            <a:endParaRPr lang="en-US" altLang="en-US" dirty="0"/>
          </a:p>
        </p:txBody>
      </p:sp>
    </p:spTree>
    <p:extLst>
      <p:ext uri="{BB962C8B-B14F-4D97-AF65-F5344CB8AC3E}">
        <p14:creationId xmlns:p14="http://schemas.microsoft.com/office/powerpoint/2010/main" val="38148168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5543BEB4-0BEF-43C4-B320-9916042B2976}" type="datetime1">
              <a:rPr lang="en-US" smtClean="0"/>
              <a:t>12/4/2020</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CA2BE85-3DD6-4783-A00D-60FAF0E06517}" type="slidenum">
              <a:rPr lang="en-US" altLang="en-US"/>
              <a:pPr>
                <a:defRPr/>
              </a:pPr>
              <a:t>‹#›</a:t>
            </a:fld>
            <a:endParaRPr lang="en-US" altLang="en-US" dirty="0"/>
          </a:p>
        </p:txBody>
      </p:sp>
    </p:spTree>
    <p:extLst>
      <p:ext uri="{BB962C8B-B14F-4D97-AF65-F5344CB8AC3E}">
        <p14:creationId xmlns:p14="http://schemas.microsoft.com/office/powerpoint/2010/main" val="40359088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0CAA3E5-0DA4-48CA-AD68-DF9C6A186FC7}" type="datetime1">
              <a:rPr lang="en-US" smtClean="0"/>
              <a:t>12/4/2020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EAE1A7BE-CAD9-4992-B6B4-054C1A06DBEB}" type="slidenum">
              <a:rPr lang="en-US" altLang="en-US"/>
              <a:pPr>
                <a:defRPr/>
              </a:pPr>
              <a:t>‹#›</a:t>
            </a:fld>
            <a:endParaRPr lang="en-US" altLang="en-US" dirty="0"/>
          </a:p>
        </p:txBody>
      </p:sp>
    </p:spTree>
    <p:extLst>
      <p:ext uri="{BB962C8B-B14F-4D97-AF65-F5344CB8AC3E}">
        <p14:creationId xmlns:p14="http://schemas.microsoft.com/office/powerpoint/2010/main" val="39919636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857E471-8B1F-4411-9A35-5C82778E55A4}" type="datetime1">
              <a:rPr lang="en-US" smtClean="0"/>
              <a:t>12/4/2020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D387572-65F5-4A15-AFB0-E08FFA02A4C7}" type="slidenum">
              <a:rPr lang="en-US" altLang="en-US"/>
              <a:pPr>
                <a:defRPr/>
              </a:pPr>
              <a:t>‹#›</a:t>
            </a:fld>
            <a:endParaRPr lang="en-US" altLang="en-US" dirty="0"/>
          </a:p>
        </p:txBody>
      </p:sp>
    </p:spTree>
    <p:extLst>
      <p:ext uri="{BB962C8B-B14F-4D97-AF65-F5344CB8AC3E}">
        <p14:creationId xmlns:p14="http://schemas.microsoft.com/office/powerpoint/2010/main" val="31790196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427038"/>
            <a:ext cx="6400800" cy="715962"/>
          </a:xfrm>
        </p:spPr>
        <p:txBody>
          <a:bodyPr/>
          <a:lstStyle/>
          <a:p>
            <a:r>
              <a:rPr lang="en-US" dirty="0"/>
              <a:t>Click to edit Master title style</a:t>
            </a:r>
          </a:p>
        </p:txBody>
      </p:sp>
      <p:sp>
        <p:nvSpPr>
          <p:cNvPr id="3" name="Table Placeholder 2"/>
          <p:cNvSpPr>
            <a:spLocks noGrp="1"/>
          </p:cNvSpPr>
          <p:nvPr>
            <p:ph type="tbl" idx="1"/>
          </p:nvPr>
        </p:nvSpPr>
        <p:spPr>
          <a:xfrm>
            <a:off x="457200" y="1600200"/>
            <a:ext cx="8229600" cy="4525963"/>
          </a:xfrm>
        </p:spPr>
        <p:txBody>
          <a:bodyPr/>
          <a:lstStyle/>
          <a:p>
            <a:pPr lvl="0"/>
            <a:endParaRPr lang="en-US" noProof="0" dirty="0"/>
          </a:p>
        </p:txBody>
      </p:sp>
      <p:sp>
        <p:nvSpPr>
          <p:cNvPr id="4" name="Date Placeholder 3"/>
          <p:cNvSpPr>
            <a:spLocks noGrp="1"/>
          </p:cNvSpPr>
          <p:nvPr>
            <p:ph type="dt" sz="half" idx="10"/>
          </p:nvPr>
        </p:nvSpPr>
        <p:spPr/>
        <p:txBody>
          <a:bodyPr/>
          <a:lstStyle>
            <a:lvl1pPr>
              <a:defRPr/>
            </a:lvl1pPr>
          </a:lstStyle>
          <a:p>
            <a:pPr>
              <a:defRPr/>
            </a:pPr>
            <a:fld id="{20094029-D086-4F54-9B28-711C210B574C}" type="datetime1">
              <a:rPr lang="en-US" smtClean="0"/>
              <a:t>12/4/2020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2DD6E3BA-0B8E-4F8A-8CD8-F939A68D284F}" type="slidenum">
              <a:rPr lang="en-US" altLang="en-US"/>
              <a:pPr>
                <a:defRPr/>
              </a:pPr>
              <a:t>‹#›</a:t>
            </a:fld>
            <a:endParaRPr lang="en-US" altLang="en-US" dirty="0"/>
          </a:p>
        </p:txBody>
      </p:sp>
    </p:spTree>
    <p:extLst>
      <p:ext uri="{BB962C8B-B14F-4D97-AF65-F5344CB8AC3E}">
        <p14:creationId xmlns:p14="http://schemas.microsoft.com/office/powerpoint/2010/main" val="6418554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p:cNvSpPr/>
          <p:nvPr/>
        </p:nvSpPr>
        <p:spPr>
          <a:xfrm>
            <a:off x="0" y="1219200"/>
            <a:ext cx="9144000" cy="152400"/>
          </a:xfrm>
          <a:prstGeom prst="rect">
            <a:avLst/>
          </a:prstGeom>
          <a:gradFill flip="none" rotWithShape="0">
            <a:gsLst>
              <a:gs pos="0">
                <a:schemeClr val="accent5">
                  <a:lumMod val="75000"/>
                </a:schemeClr>
              </a:gs>
              <a:gs pos="100000">
                <a:schemeClr val="accent5">
                  <a:lumMod val="60000"/>
                  <a:lumOff val="40000"/>
                </a:scheme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51" name="Title Placeholder 1"/>
          <p:cNvSpPr>
            <a:spLocks noGrp="1"/>
          </p:cNvSpPr>
          <p:nvPr>
            <p:ph type="title"/>
          </p:nvPr>
        </p:nvSpPr>
        <p:spPr bwMode="auto">
          <a:xfrm>
            <a:off x="457200" y="304800"/>
            <a:ext cx="6553200"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2052"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defRPr>
            </a:lvl1pPr>
          </a:lstStyle>
          <a:p>
            <a:pPr>
              <a:defRPr/>
            </a:pPr>
            <a:fld id="{C63EA1E4-9448-4BDB-A9BA-9A787D743DC0}" type="datetime1">
              <a:rPr lang="en-US" smtClean="0"/>
              <a:t>12/4/2020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dirty="0">
                <a:solidFill>
                  <a:prstClr val="black">
                    <a:tint val="75000"/>
                  </a:prstClr>
                </a:solidFill>
                <a:latin typeface="+mn-lt"/>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20D403C3-47BC-4C7E-BA49-79840169F64A}" type="slidenum">
              <a:rPr lang="en-US" altLang="en-US"/>
              <a:pPr>
                <a:defRPr/>
              </a:pPr>
              <a:t>‹#›</a:t>
            </a:fld>
            <a:endParaRPr lang="en-US" altLang="en-US" dirty="0"/>
          </a:p>
        </p:txBody>
      </p:sp>
      <p:pic>
        <p:nvPicPr>
          <p:cNvPr id="9" name="Picture 8"/>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7543800" y="228600"/>
            <a:ext cx="1402080" cy="693420"/>
          </a:xfrm>
          <a:prstGeom prst="rect">
            <a:avLst/>
          </a:prstGeom>
        </p:spPr>
      </p:pic>
    </p:spTree>
  </p:cSld>
  <p:clrMap bg1="lt1" tx1="dk1" bg2="lt2" tx2="dk2" accent1="accent1" accent2="accent2" accent3="accent3" accent4="accent4" accent5="accent5" accent6="accent6" hlink="hlink" folHlink="folHlink"/>
  <p:sldLayoutIdLst>
    <p:sldLayoutId id="2147490116" r:id="rId1"/>
    <p:sldLayoutId id="2147490102" r:id="rId2"/>
    <p:sldLayoutId id="2147490103" r:id="rId3"/>
    <p:sldLayoutId id="2147490104" r:id="rId4"/>
    <p:sldLayoutId id="2147490105" r:id="rId5"/>
    <p:sldLayoutId id="2147490106" r:id="rId6"/>
    <p:sldLayoutId id="2147490107" r:id="rId7"/>
    <p:sldLayoutId id="2147490108" r:id="rId8"/>
    <p:sldLayoutId id="2147490109" r:id="rId9"/>
    <p:sldLayoutId id="2147490110" r:id="rId10"/>
    <p:sldLayoutId id="2147490111" r:id="rId11"/>
    <p:sldLayoutId id="2147490112" r:id="rId12"/>
  </p:sldLayoutIdLst>
  <p:hf hdr="0" ftr="0" dt="0"/>
  <p:txStyles>
    <p:titleStyle>
      <a:lvl1pPr algn="l" rtl="0" eaLnBrk="0" fontAlgn="base" hangingPunct="0">
        <a:lnSpc>
          <a:spcPts val="3600"/>
        </a:lnSpc>
        <a:spcBef>
          <a:spcPct val="0"/>
        </a:spcBef>
        <a:spcAft>
          <a:spcPct val="0"/>
        </a:spcAft>
        <a:defRPr sz="4000" b="1" kern="1200">
          <a:solidFill>
            <a:srgbClr val="002060"/>
          </a:solidFill>
          <a:latin typeface="+mj-lt"/>
          <a:ea typeface="+mj-ea"/>
          <a:cs typeface="+mj-cs"/>
        </a:defRPr>
      </a:lvl1pPr>
      <a:lvl2pPr algn="l" rtl="0" eaLnBrk="0" fontAlgn="base" hangingPunct="0">
        <a:lnSpc>
          <a:spcPts val="3600"/>
        </a:lnSpc>
        <a:spcBef>
          <a:spcPct val="0"/>
        </a:spcBef>
        <a:spcAft>
          <a:spcPct val="0"/>
        </a:spcAft>
        <a:defRPr sz="4000" b="1">
          <a:solidFill>
            <a:srgbClr val="002060"/>
          </a:solidFill>
          <a:latin typeface="Corbel" pitchFamily="34" charset="0"/>
        </a:defRPr>
      </a:lvl2pPr>
      <a:lvl3pPr algn="l" rtl="0" eaLnBrk="0" fontAlgn="base" hangingPunct="0">
        <a:lnSpc>
          <a:spcPts val="3600"/>
        </a:lnSpc>
        <a:spcBef>
          <a:spcPct val="0"/>
        </a:spcBef>
        <a:spcAft>
          <a:spcPct val="0"/>
        </a:spcAft>
        <a:defRPr sz="4000" b="1">
          <a:solidFill>
            <a:srgbClr val="002060"/>
          </a:solidFill>
          <a:latin typeface="Corbel" pitchFamily="34" charset="0"/>
        </a:defRPr>
      </a:lvl3pPr>
      <a:lvl4pPr algn="l" rtl="0" eaLnBrk="0" fontAlgn="base" hangingPunct="0">
        <a:lnSpc>
          <a:spcPts val="3600"/>
        </a:lnSpc>
        <a:spcBef>
          <a:spcPct val="0"/>
        </a:spcBef>
        <a:spcAft>
          <a:spcPct val="0"/>
        </a:spcAft>
        <a:defRPr sz="4000" b="1">
          <a:solidFill>
            <a:srgbClr val="002060"/>
          </a:solidFill>
          <a:latin typeface="Corbel" pitchFamily="34" charset="0"/>
        </a:defRPr>
      </a:lvl4pPr>
      <a:lvl5pPr algn="l" rtl="0" eaLnBrk="0" fontAlgn="base" hangingPunct="0">
        <a:lnSpc>
          <a:spcPts val="3600"/>
        </a:lnSpc>
        <a:spcBef>
          <a:spcPct val="0"/>
        </a:spcBef>
        <a:spcAft>
          <a:spcPct val="0"/>
        </a:spcAft>
        <a:defRPr sz="4000" b="1">
          <a:solidFill>
            <a:srgbClr val="002060"/>
          </a:solidFill>
          <a:latin typeface="Corbel" pitchFamily="34" charset="0"/>
        </a:defRPr>
      </a:lvl5pPr>
      <a:lvl6pPr marL="457200" algn="ctr" rtl="0" fontAlgn="base">
        <a:spcBef>
          <a:spcPct val="0"/>
        </a:spcBef>
        <a:spcAft>
          <a:spcPct val="0"/>
        </a:spcAft>
        <a:defRPr sz="4000">
          <a:solidFill>
            <a:schemeClr val="bg1"/>
          </a:solidFill>
          <a:latin typeface="Calibri" pitchFamily="34" charset="0"/>
        </a:defRPr>
      </a:lvl6pPr>
      <a:lvl7pPr marL="914400" algn="ctr" rtl="0" fontAlgn="base">
        <a:spcBef>
          <a:spcPct val="0"/>
        </a:spcBef>
        <a:spcAft>
          <a:spcPct val="0"/>
        </a:spcAft>
        <a:defRPr sz="4000">
          <a:solidFill>
            <a:schemeClr val="bg1"/>
          </a:solidFill>
          <a:latin typeface="Calibri" pitchFamily="34" charset="0"/>
        </a:defRPr>
      </a:lvl7pPr>
      <a:lvl8pPr marL="1371600" algn="ctr" rtl="0" fontAlgn="base">
        <a:spcBef>
          <a:spcPct val="0"/>
        </a:spcBef>
        <a:spcAft>
          <a:spcPct val="0"/>
        </a:spcAft>
        <a:defRPr sz="4000">
          <a:solidFill>
            <a:schemeClr val="bg1"/>
          </a:solidFill>
          <a:latin typeface="Calibri" pitchFamily="34" charset="0"/>
        </a:defRPr>
      </a:lvl8pPr>
      <a:lvl9pPr marL="1828800" algn="ctr" rtl="0" fontAlgn="base">
        <a:spcBef>
          <a:spcPct val="0"/>
        </a:spcBef>
        <a:spcAft>
          <a:spcPct val="0"/>
        </a:spcAft>
        <a:defRPr sz="4000">
          <a:solidFill>
            <a:schemeClr val="bg1"/>
          </a:solidFill>
          <a:latin typeface="Calibri" pitchFamily="34" charset="0"/>
        </a:defRPr>
      </a:lvl9pPr>
    </p:titleStyle>
    <p:bodyStyle>
      <a:lvl1pPr marL="342900" indent="-342900" algn="l" rtl="0" eaLnBrk="0" fontAlgn="base" hangingPunct="0">
        <a:spcBef>
          <a:spcPct val="20000"/>
        </a:spcBef>
        <a:spcAft>
          <a:spcPct val="0"/>
        </a:spcAft>
        <a:buClr>
          <a:schemeClr val="accent5">
            <a:lumMod val="75000"/>
          </a:schemeClr>
        </a:buClr>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5">
            <a:lumMod val="75000"/>
          </a:schemeClr>
        </a:buClr>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accent5">
            <a:lumMod val="75000"/>
          </a:schemeClr>
        </a:buClr>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chemeClr val="accent5">
            <a:lumMod val="75000"/>
          </a:schemeClr>
        </a:buClr>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chemeClr val="accent5">
            <a:lumMod val="75000"/>
          </a:schemeClr>
        </a:buClr>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hyperlink" Target="https://www.mass.gov/doc/masshealth-eligibility-flexibilities-for-covid-19-0/download" TargetMode="Externa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tags" Target="../tags/tag10.xml"/><Relationship Id="rId7" Type="http://schemas.openxmlformats.org/officeDocument/2006/relationships/image" Target="../media/image5.emf"/><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4.png"/><Relationship Id="rId5" Type="http://schemas.openxmlformats.org/officeDocument/2006/relationships/notesSlide" Target="../notesSlides/notesSlide5.xml"/><Relationship Id="rId10" Type="http://schemas.openxmlformats.org/officeDocument/2006/relationships/image" Target="../media/image8.png"/><Relationship Id="rId4" Type="http://schemas.openxmlformats.org/officeDocument/2006/relationships/slideLayout" Target="../slideLayouts/slideLayout2.xml"/><Relationship Id="rId9"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tags" Target="../tags/tag1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4.xml"/><Relationship Id="rId5" Type="http://schemas.openxmlformats.org/officeDocument/2006/relationships/image" Target="../media/image14.jpeg"/><Relationship Id="rId4" Type="http://schemas.openxmlformats.org/officeDocument/2006/relationships/hyperlink" Target="mhpp.ops@state.ma.us"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16.xml.rels><?xml version="1.0" encoding="UTF-8" standalone="yes"?>
<Relationships xmlns="http://schemas.openxmlformats.org/package/2006/relationships"><Relationship Id="rId8" Type="http://schemas.openxmlformats.org/officeDocument/2006/relationships/hyperlink" Target="https://www.mass.gov/doc/chronic-disease-and-rehabilitation-inpatient-hospital-bulletin-90-family-assistance-coverage-0/download" TargetMode="External"/><Relationship Id="rId3" Type="http://schemas.openxmlformats.org/officeDocument/2006/relationships/notesSlide" Target="../notesSlides/notesSlide10.xml"/><Relationship Id="rId7" Type="http://schemas.openxmlformats.org/officeDocument/2006/relationships/hyperlink" Target="https://www.mass.gov/doc/nursing-facility-bulletin-149-family-assistance-coverage-expansion-for-nursing-facility-0/download" TargetMode="External"/><Relationship Id="rId2" Type="http://schemas.openxmlformats.org/officeDocument/2006/relationships/slideLayout" Target="../slideLayouts/slideLayout2.xml"/><Relationship Id="rId1" Type="http://schemas.openxmlformats.org/officeDocument/2006/relationships/tags" Target="../tags/tag19.xml"/><Relationship Id="rId6" Type="http://schemas.openxmlformats.org/officeDocument/2006/relationships/hyperlink" Target="https://www.mass.gov/lists/all-provider-bulletins" TargetMode="External"/><Relationship Id="rId5" Type="http://schemas.openxmlformats.org/officeDocument/2006/relationships/hyperlink" Target="https://www.mass.gov/doc/eom-20-15-permanent-family-assistance-coverage-expansion-for-masshealth-chronic-disease-and-0/download" TargetMode="External"/><Relationship Id="rId4" Type="http://schemas.openxmlformats.org/officeDocument/2006/relationships/hyperlink" Target="https://www.mass.gov/lists/eligibility-operations-memos-by-year" TargetMode="External"/><Relationship Id="rId9" Type="http://schemas.openxmlformats.org/officeDocument/2006/relationships/image" Target="../media/image14.jpe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20.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15.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22.xml"/><Relationship Id="rId4" Type="http://schemas.openxmlformats.org/officeDocument/2006/relationships/image" Target="../media/image15.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image" Target="../media/image15.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24.xml"/><Relationship Id="rId4" Type="http://schemas.openxmlformats.org/officeDocument/2006/relationships/image" Target="../media/image15.jpe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25.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26.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27.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28.xml"/><Relationship Id="rId4" Type="http://schemas.openxmlformats.org/officeDocument/2006/relationships/image" Target="../media/image16.png"/></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ags" Target="../tags/tag29.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30.xml"/><Relationship Id="rId4" Type="http://schemas.openxmlformats.org/officeDocument/2006/relationships/image" Target="../media/image16.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31.xml"/><Relationship Id="rId4" Type="http://schemas.openxmlformats.org/officeDocument/2006/relationships/image" Target="../media/image16.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32.xml"/><Relationship Id="rId4" Type="http://schemas.openxmlformats.org/officeDocument/2006/relationships/image" Target="../media/image16.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33.xml"/><Relationship Id="rId4" Type="http://schemas.openxmlformats.org/officeDocument/2006/relationships/image" Target="../media/image16.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34.xml"/><Relationship Id="rId4" Type="http://schemas.openxmlformats.org/officeDocument/2006/relationships/image" Target="../media/image16.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3.xml"/><Relationship Id="rId1" Type="http://schemas.openxmlformats.org/officeDocument/2006/relationships/tags" Target="../tags/tag35.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36.xml"/><Relationship Id="rId6" Type="http://schemas.openxmlformats.org/officeDocument/2006/relationships/hyperlink" Target="https://www.irs.gov/newsroom/economic-impact-payments-what-you-need-to-know" TargetMode="External"/><Relationship Id="rId5" Type="http://schemas.openxmlformats.org/officeDocument/2006/relationships/image" Target="../media/image18.jpeg"/><Relationship Id="rId4" Type="http://schemas.openxmlformats.org/officeDocument/2006/relationships/image" Target="../media/image17.jpe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37.xml"/><Relationship Id="rId5" Type="http://schemas.openxmlformats.org/officeDocument/2006/relationships/image" Target="../media/image18.jpeg"/><Relationship Id="rId4" Type="http://schemas.openxmlformats.org/officeDocument/2006/relationships/image" Target="../media/image17.jpe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38.xml"/><Relationship Id="rId6" Type="http://schemas.openxmlformats.org/officeDocument/2006/relationships/image" Target="../media/image19.png"/><Relationship Id="rId5" Type="http://schemas.openxmlformats.org/officeDocument/2006/relationships/image" Target="../media/image17.jpeg"/><Relationship Id="rId4" Type="http://schemas.openxmlformats.org/officeDocument/2006/relationships/image" Target="../media/image18.jpeg"/></Relationships>
</file>

<file path=ppt/slides/_rels/slide3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2.xml"/><Relationship Id="rId1" Type="http://schemas.openxmlformats.org/officeDocument/2006/relationships/tags" Target="../tags/tag39.xml"/><Relationship Id="rId4" Type="http://schemas.openxmlformats.org/officeDocument/2006/relationships/image" Target="../media/image18.jpe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40.xml"/><Relationship Id="rId5" Type="http://schemas.openxmlformats.org/officeDocument/2006/relationships/image" Target="../media/image17.jpeg"/><Relationship Id="rId4" Type="http://schemas.openxmlformats.org/officeDocument/2006/relationships/image" Target="../media/image20.png"/></Relationships>
</file>

<file path=ppt/slides/_rels/slide3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41.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22.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42.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43.xml"/><Relationship Id="rId4" Type="http://schemas.openxmlformats.org/officeDocument/2006/relationships/image" Target="../media/image27.pn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44.xml"/><Relationship Id="rId4" Type="http://schemas.openxmlformats.org/officeDocument/2006/relationships/image" Target="../media/image27.pn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45.xml"/><Relationship Id="rId4" Type="http://schemas.openxmlformats.org/officeDocument/2006/relationships/hyperlink" Target="mailto:samuel.evans@mass.gov" TargetMode="Externa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46.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47.xml"/><Relationship Id="rId5" Type="http://schemas.openxmlformats.org/officeDocument/2006/relationships/image" Target="../media/image28.png"/><Relationship Id="rId4" Type="http://schemas.openxmlformats.org/officeDocument/2006/relationships/hyperlink" Target="https://www.irs.gov/coronavirus/non-filers-enter-payment-info-here" TargetMode="External"/></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48.xml"/></Relationships>
</file>

<file path=ppt/slides/_rels/slide51.xml.rels><?xml version="1.0" encoding="UTF-8" standalone="yes"?>
<Relationships xmlns="http://schemas.openxmlformats.org/package/2006/relationships"><Relationship Id="rId3" Type="http://schemas.openxmlformats.org/officeDocument/2006/relationships/hyperlink" Target="https://www.mass.gov/coronavirus-disease-covid-19-and-masshealth" TargetMode="External"/><Relationship Id="rId2" Type="http://schemas.openxmlformats.org/officeDocument/2006/relationships/slideLayout" Target="../slideLayouts/slideLayout2.xml"/><Relationship Id="rId1" Type="http://schemas.openxmlformats.org/officeDocument/2006/relationships/tags" Target="../tags/tag49.xml"/><Relationship Id="rId4" Type="http://schemas.openxmlformats.org/officeDocument/2006/relationships/hyperlink" Target="https://www.mass.gov/info-details/masshealth-coronavirus-disease-2019-covid-19-applicants-and-members" TargetMode="Externa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tags" Target="../tags/tag50.xml"/><Relationship Id="rId4" Type="http://schemas.openxmlformats.org/officeDocument/2006/relationships/image" Target="../media/image29.png"/></Relationships>
</file>

<file path=ppt/slides/_rels/slide53.xml.rels><?xml version="1.0" encoding="UTF-8" standalone="yes"?>
<Relationships xmlns="http://schemas.openxmlformats.org/package/2006/relationships"><Relationship Id="rId3" Type="http://schemas.openxmlformats.org/officeDocument/2006/relationships/hyperlink" Target="https://www.mass.gov/info-details/stop-the-spread" TargetMode="External"/><Relationship Id="rId2" Type="http://schemas.openxmlformats.org/officeDocument/2006/relationships/slideLayout" Target="../slideLayouts/slideLayout2.xml"/><Relationship Id="rId1" Type="http://schemas.openxmlformats.org/officeDocument/2006/relationships/tags" Target="../tags/tag51.xml"/><Relationship Id="rId5" Type="http://schemas.openxmlformats.org/officeDocument/2006/relationships/image" Target="../media/image30.png"/><Relationship Id="rId4" Type="http://schemas.openxmlformats.org/officeDocument/2006/relationships/hyperlink" Target="https://www.mass.gov/info-details/covid-19-printable-fact-sheets#wear-a-mask-" TargetMode="External"/></Relationships>
</file>

<file path=ppt/slides/_rels/slide54.xml.rels><?xml version="1.0" encoding="UTF-8" standalone="yes"?>
<Relationships xmlns="http://schemas.openxmlformats.org/package/2006/relationships"><Relationship Id="rId8" Type="http://schemas.openxmlformats.org/officeDocument/2006/relationships/hyperlink" Target="https://files.constantcontact.com/67e1ee08001/cfddbeb4-3a98-4eaa-8a26-9f59b837a5bf.pdf" TargetMode="External"/><Relationship Id="rId3" Type="http://schemas.openxmlformats.org/officeDocument/2006/relationships/hyperlink" Target="https://files.constantcontact.com/67e1ee08001/0959480b-2b48-412c-bcfa-9f2b8c2c7e12.pdf" TargetMode="External"/><Relationship Id="rId7" Type="http://schemas.openxmlformats.org/officeDocument/2006/relationships/hyperlink" Target="https://files.constantcontact.com/67e1ee08001/7b642889-a15a-4c8d-9be2-d02b4adef9d4.pdf" TargetMode="External"/><Relationship Id="rId2" Type="http://schemas.openxmlformats.org/officeDocument/2006/relationships/hyperlink" Target="https://www.mass.gov/covid-19-getting-help-with-housing-costs" TargetMode="External"/><Relationship Id="rId1" Type="http://schemas.openxmlformats.org/officeDocument/2006/relationships/slideLayout" Target="../slideLayouts/slideLayout2.xml"/><Relationship Id="rId6" Type="http://schemas.openxmlformats.org/officeDocument/2006/relationships/hyperlink" Target="https://files.constantcontact.com/67e1ee08001/010d085e-85e7-448f-8f6a-cfcda0552d44.pdf" TargetMode="External"/><Relationship Id="rId11" Type="http://schemas.openxmlformats.org/officeDocument/2006/relationships/image" Target="../media/image31.jpeg"/><Relationship Id="rId5" Type="http://schemas.openxmlformats.org/officeDocument/2006/relationships/hyperlink" Target="https://files.constantcontact.com/67e1ee08001/345503c4-4c59-4f60-99d5-4070065121a4.pdf" TargetMode="External"/><Relationship Id="rId10" Type="http://schemas.openxmlformats.org/officeDocument/2006/relationships/hyperlink" Target="https://files.constantcontact.com/67e1ee08001/a8ed20aa-bbfd-41a1-93b5-bcb144b70d72.pdf" TargetMode="External"/><Relationship Id="rId4" Type="http://schemas.openxmlformats.org/officeDocument/2006/relationships/hyperlink" Target="https://files.constantcontact.com/67e1ee08001/e6aafbdc-e576-43d6-9175-41e887e296b1.pdf" TargetMode="External"/><Relationship Id="rId9" Type="http://schemas.openxmlformats.org/officeDocument/2006/relationships/hyperlink" Target="https://files.constantcontact.com/67e1ee08001/38ad1eff-0b34-447e-bb7e-06c00dd59358.pdf" TargetMode="External"/></Relationships>
</file>

<file path=ppt/slides/_rels/slide5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134ACC9-149E-4407-95B0-4E9F46F509F3}"/>
              </a:ext>
            </a:extLst>
          </p:cNvPr>
          <p:cNvSpPr>
            <a:spLocks noGrp="1"/>
          </p:cNvSpPr>
          <p:nvPr>
            <p:ph type="ctrTitle"/>
          </p:nvPr>
        </p:nvSpPr>
        <p:spPr>
          <a:xfrm>
            <a:off x="1143000" y="2133600"/>
            <a:ext cx="7315200" cy="1927225"/>
          </a:xfrm>
        </p:spPr>
        <p:txBody>
          <a:bodyPr/>
          <a:lstStyle/>
          <a:p>
            <a:r>
              <a:rPr lang="en-US" dirty="0"/>
              <a:t>MassH</a:t>
            </a:r>
            <a:r>
              <a:rPr lang="en-US" dirty="0">
                <a:solidFill>
                  <a:srgbClr val="002D5B"/>
                </a:solidFill>
              </a:rPr>
              <a:t>e</a:t>
            </a:r>
            <a:r>
              <a:rPr lang="en-US" dirty="0"/>
              <a:t>alth Updates</a:t>
            </a:r>
          </a:p>
        </p:txBody>
      </p:sp>
      <p:sp>
        <p:nvSpPr>
          <p:cNvPr id="31745" name="Rectangle 2"/>
          <p:cNvSpPr>
            <a:spLocks noGrp="1" noChangeArrowheads="1"/>
          </p:cNvSpPr>
          <p:nvPr>
            <p:ph type="subTitle" idx="1"/>
          </p:nvPr>
        </p:nvSpPr>
        <p:spPr>
          <a:xfrm>
            <a:off x="1143000" y="4648200"/>
            <a:ext cx="7543800" cy="990600"/>
          </a:xfrm>
        </p:spPr>
        <p:txBody>
          <a:bodyPr/>
          <a:lstStyle/>
          <a:p>
            <a:r>
              <a:rPr lang="en-US" altLang="en-US" dirty="0"/>
              <a:t>Massachusetts Health Care Training Forum</a:t>
            </a:r>
          </a:p>
          <a:p>
            <a:r>
              <a:rPr lang="en-US" altLang="en-US" dirty="0"/>
              <a:t>October 2020</a:t>
            </a:r>
          </a:p>
        </p:txBody>
      </p:sp>
      <p:sp>
        <p:nvSpPr>
          <p:cNvPr id="2" name="Slide Number Placeholder 1">
            <a:extLst>
              <a:ext uri="{FF2B5EF4-FFF2-40B4-BE49-F238E27FC236}">
                <a16:creationId xmlns:a16="http://schemas.microsoft.com/office/drawing/2014/main" id="{3F07CB4C-74F0-4C8F-9D9E-3F80F4CDE6AD}"/>
              </a:ext>
            </a:extLst>
          </p:cNvPr>
          <p:cNvSpPr>
            <a:spLocks noGrp="1"/>
          </p:cNvSpPr>
          <p:nvPr>
            <p:ph type="sldNum" sz="quarter" idx="12"/>
          </p:nvPr>
        </p:nvSpPr>
        <p:spPr/>
        <p:txBody>
          <a:bodyPr/>
          <a:lstStyle/>
          <a:p>
            <a:fld id="{815A0231-9940-4863-B13E-2164784B5DAF}" type="slidenum">
              <a:rPr lang="en-US" altLang="en-US" smtClean="0"/>
              <a:pPr/>
              <a:t>1</a:t>
            </a:fld>
            <a:endParaRPr lang="en-US" altLang="en-US" dirty="0"/>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7" name="Content Placeholder 2"/>
          <p:cNvSpPr>
            <a:spLocks noGrp="1"/>
          </p:cNvSpPr>
          <p:nvPr>
            <p:ph idx="1"/>
          </p:nvPr>
        </p:nvSpPr>
        <p:spPr/>
        <p:txBody>
          <a:bodyPr/>
          <a:lstStyle/>
          <a:p>
            <a:pPr>
              <a:spcBef>
                <a:spcPts val="600"/>
              </a:spcBef>
              <a:spcAft>
                <a:spcPts val="300"/>
              </a:spcAft>
              <a:buFont typeface="Arial" panose="020B0604020202020204" pitchFamily="34" charset="0"/>
              <a:buChar char="•"/>
            </a:pPr>
            <a:r>
              <a:rPr lang="en-US" sz="2000" dirty="0">
                <a:latin typeface="Calibri" panose="020F0502020204030204" pitchFamily="34" charset="0"/>
                <a:cs typeface="Calibri" panose="020F0502020204030204" pitchFamily="34" charset="0"/>
              </a:rPr>
              <a:t>MassHealth’s Response to COVID-19 Operations Update</a:t>
            </a:r>
          </a:p>
          <a:p>
            <a:pPr>
              <a:spcBef>
                <a:spcPts val="600"/>
              </a:spcBef>
              <a:spcAft>
                <a:spcPts val="300"/>
              </a:spcAft>
              <a:buFont typeface="Arial" panose="020B0604020202020204" pitchFamily="34" charset="0"/>
              <a:buChar char="•"/>
            </a:pPr>
            <a:r>
              <a:rPr lang="en-US" altLang="en-US" sz="2000" dirty="0"/>
              <a:t>MassHealth Family Assistance: Covered Service Expansion</a:t>
            </a:r>
          </a:p>
          <a:p>
            <a:pPr>
              <a:spcBef>
                <a:spcPts val="600"/>
              </a:spcBef>
              <a:spcAft>
                <a:spcPts val="300"/>
              </a:spcAft>
              <a:buFont typeface="Arial" panose="020B0604020202020204" pitchFamily="34" charset="0"/>
              <a:buChar char="•"/>
            </a:pPr>
            <a:r>
              <a:rPr lang="en-US" altLang="en-US" sz="2000" dirty="0"/>
              <a:t>Notice of Birth Update</a:t>
            </a:r>
          </a:p>
          <a:p>
            <a:pPr>
              <a:spcBef>
                <a:spcPts val="600"/>
              </a:spcBef>
              <a:spcAft>
                <a:spcPts val="300"/>
              </a:spcAft>
              <a:buFont typeface="Arial" panose="020B0604020202020204" pitchFamily="34" charset="0"/>
              <a:buChar char="•"/>
            </a:pPr>
            <a:r>
              <a:rPr lang="en-US" altLang="en-US" sz="2000" dirty="0"/>
              <a:t>Home and Community Based Service Waiver (HCBS)</a:t>
            </a:r>
          </a:p>
          <a:p>
            <a:pPr>
              <a:spcBef>
                <a:spcPts val="600"/>
              </a:spcBef>
              <a:spcAft>
                <a:spcPts val="300"/>
              </a:spcAft>
              <a:buFont typeface="Arial" panose="020B0604020202020204" pitchFamily="34" charset="0"/>
              <a:buChar char="•"/>
            </a:pPr>
            <a:r>
              <a:rPr lang="en-US" altLang="en-US" sz="2000" dirty="0"/>
              <a:t>Medicare Savings Program (MSP) for Home and Community Based Service Waiver (HCBS)</a:t>
            </a:r>
          </a:p>
          <a:p>
            <a:pPr>
              <a:spcBef>
                <a:spcPts val="600"/>
              </a:spcBef>
              <a:spcAft>
                <a:spcPts val="300"/>
              </a:spcAft>
              <a:buFont typeface="Arial" panose="020B0604020202020204" pitchFamily="34" charset="0"/>
              <a:buChar char="•"/>
            </a:pPr>
            <a:r>
              <a:rPr lang="en-US" altLang="en-US" sz="2000" dirty="0"/>
              <a:t>MassHealth Renewal Updates</a:t>
            </a:r>
          </a:p>
          <a:p>
            <a:pPr>
              <a:spcBef>
                <a:spcPts val="600"/>
              </a:spcBef>
              <a:spcAft>
                <a:spcPts val="300"/>
              </a:spcAft>
              <a:buFont typeface="Arial" panose="020B0604020202020204" pitchFamily="34" charset="0"/>
              <a:buChar char="•"/>
            </a:pPr>
            <a:r>
              <a:rPr lang="en-US" altLang="en-US" sz="2000" dirty="0"/>
              <a:t>Reporting Income Change </a:t>
            </a:r>
          </a:p>
          <a:p>
            <a:pPr>
              <a:spcBef>
                <a:spcPts val="600"/>
              </a:spcBef>
              <a:spcAft>
                <a:spcPts val="300"/>
              </a:spcAft>
              <a:buFont typeface="Arial" panose="020B0604020202020204" pitchFamily="34" charset="0"/>
              <a:buChar char="•"/>
            </a:pPr>
            <a:r>
              <a:rPr lang="en-US" altLang="en-US" sz="2000" dirty="0"/>
              <a:t>IRS Economic Impact Payments for non-filers Update</a:t>
            </a:r>
          </a:p>
          <a:p>
            <a:pPr>
              <a:spcBef>
                <a:spcPts val="600"/>
              </a:spcBef>
              <a:spcAft>
                <a:spcPts val="300"/>
              </a:spcAft>
              <a:buFont typeface="Arial" panose="020B0604020202020204" pitchFamily="34" charset="0"/>
              <a:buChar char="•"/>
            </a:pPr>
            <a:r>
              <a:rPr lang="en-US" altLang="en-US" sz="2000" dirty="0"/>
              <a:t>COVID-19 Resources </a:t>
            </a:r>
          </a:p>
        </p:txBody>
      </p:sp>
      <p:sp>
        <p:nvSpPr>
          <p:cNvPr id="2" name="Slide Number Placeholder 1">
            <a:extLst>
              <a:ext uri="{FF2B5EF4-FFF2-40B4-BE49-F238E27FC236}">
                <a16:creationId xmlns:a16="http://schemas.microsoft.com/office/drawing/2014/main" id="{ECA02E36-C717-404C-B12A-9B914E357C90}"/>
              </a:ext>
            </a:extLst>
          </p:cNvPr>
          <p:cNvSpPr>
            <a:spLocks noGrp="1"/>
          </p:cNvSpPr>
          <p:nvPr>
            <p:ph type="sldNum" sz="quarter" idx="12"/>
          </p:nvPr>
        </p:nvSpPr>
        <p:spPr/>
        <p:txBody>
          <a:bodyPr/>
          <a:lstStyle/>
          <a:p>
            <a:pPr>
              <a:defRPr/>
            </a:pPr>
            <a:fld id="{D7C3FE04-E715-46F6-B07D-5A234E157AC3}" type="slidenum">
              <a:rPr lang="en-US" altLang="en-US" smtClean="0"/>
              <a:pPr>
                <a:defRPr/>
              </a:pPr>
              <a:t>2</a:t>
            </a:fld>
            <a:endParaRPr lang="en-US" altLang="en-US" dirty="0"/>
          </a:p>
        </p:txBody>
      </p:sp>
      <p:sp>
        <p:nvSpPr>
          <p:cNvPr id="7" name="Title 1">
            <a:extLst>
              <a:ext uri="{FF2B5EF4-FFF2-40B4-BE49-F238E27FC236}">
                <a16:creationId xmlns:a16="http://schemas.microsoft.com/office/drawing/2014/main" id="{B3115CAE-5048-4366-AF9F-4E76C5FA3794}"/>
              </a:ext>
            </a:extLst>
          </p:cNvPr>
          <p:cNvSpPr>
            <a:spLocks noGrp="1"/>
          </p:cNvSpPr>
          <p:nvPr>
            <p:ph type="title"/>
          </p:nvPr>
        </p:nvSpPr>
        <p:spPr>
          <a:xfrm>
            <a:off x="152400" y="457200"/>
            <a:ext cx="7315200" cy="533400"/>
          </a:xfrm>
        </p:spPr>
        <p:txBody>
          <a:bodyPr/>
          <a:lstStyle/>
          <a:p>
            <a:r>
              <a:rPr lang="en-US" sz="3200" dirty="0"/>
              <a:t>Agenda</a:t>
            </a:r>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CB92169-81BE-420D-A126-DD33FC77F9A2}"/>
              </a:ext>
            </a:extLst>
          </p:cNvPr>
          <p:cNvSpPr>
            <a:spLocks noGrp="1"/>
          </p:cNvSpPr>
          <p:nvPr>
            <p:ph type="title"/>
          </p:nvPr>
        </p:nvSpPr>
        <p:spPr/>
        <p:txBody>
          <a:bodyPr/>
          <a:lstStyle/>
          <a:p>
            <a:r>
              <a:rPr lang="en-US" dirty="0"/>
              <a:t>MassHealth Operations Update:</a:t>
            </a:r>
            <a:br>
              <a:rPr lang="en-US" dirty="0"/>
            </a:br>
            <a:r>
              <a:rPr lang="en-US" dirty="0"/>
              <a:t>Response to COVID-19</a:t>
            </a:r>
          </a:p>
        </p:txBody>
      </p:sp>
      <p:sp>
        <p:nvSpPr>
          <p:cNvPr id="4" name="Slide Number Placeholder 3">
            <a:extLst>
              <a:ext uri="{FF2B5EF4-FFF2-40B4-BE49-F238E27FC236}">
                <a16:creationId xmlns:a16="http://schemas.microsoft.com/office/drawing/2014/main" id="{A9FB5F80-86F8-49B9-96B0-322E765B65AA}"/>
              </a:ext>
            </a:extLst>
          </p:cNvPr>
          <p:cNvSpPr>
            <a:spLocks noGrp="1"/>
          </p:cNvSpPr>
          <p:nvPr>
            <p:ph type="sldNum" sz="quarter" idx="12"/>
          </p:nvPr>
        </p:nvSpPr>
        <p:spPr/>
        <p:txBody>
          <a:bodyPr/>
          <a:lstStyle/>
          <a:p>
            <a:fld id="{180CC5D2-9F73-4638-8520-080834850007}" type="slidenum">
              <a:rPr lang="en-US" altLang="en-US" smtClean="0"/>
              <a:pPr/>
              <a:t>3</a:t>
            </a:fld>
            <a:endParaRPr lang="en-US" altLang="en-US" dirty="0"/>
          </a:p>
        </p:txBody>
      </p:sp>
    </p:spTree>
    <p:custDataLst>
      <p:tags r:id="rId1"/>
    </p:custDataLst>
    <p:extLst>
      <p:ext uri="{BB962C8B-B14F-4D97-AF65-F5344CB8AC3E}">
        <p14:creationId xmlns:p14="http://schemas.microsoft.com/office/powerpoint/2010/main" val="31694472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ACAD8B5F-A88B-4EF8-A73C-76D40683F1AC}"/>
              </a:ext>
            </a:extLst>
          </p:cNvPr>
          <p:cNvSpPr>
            <a:spLocks noGrp="1"/>
          </p:cNvSpPr>
          <p:nvPr>
            <p:ph type="title"/>
          </p:nvPr>
        </p:nvSpPr>
        <p:spPr>
          <a:xfrm>
            <a:off x="457200" y="304800"/>
            <a:ext cx="7620000" cy="838200"/>
          </a:xfrm>
        </p:spPr>
        <p:txBody>
          <a:bodyPr/>
          <a:lstStyle/>
          <a:p>
            <a:r>
              <a:rPr lang="en-US" sz="3600" dirty="0"/>
              <a:t>Response to COVID-19 Health Emergency (slide 1 of 2)</a:t>
            </a:r>
          </a:p>
        </p:txBody>
      </p:sp>
      <p:sp>
        <p:nvSpPr>
          <p:cNvPr id="3" name="Content Placeholder 2">
            <a:extLst>
              <a:ext uri="{FF2B5EF4-FFF2-40B4-BE49-F238E27FC236}">
                <a16:creationId xmlns:a16="http://schemas.microsoft.com/office/drawing/2014/main" id="{7C4FF2D7-BEB5-4CBB-ADD8-841F695D7EB3}"/>
              </a:ext>
            </a:extLst>
          </p:cNvPr>
          <p:cNvSpPr>
            <a:spLocks noGrp="1"/>
          </p:cNvSpPr>
          <p:nvPr>
            <p:ph idx="1"/>
          </p:nvPr>
        </p:nvSpPr>
        <p:spPr/>
        <p:txBody>
          <a:bodyPr/>
          <a:lstStyle/>
          <a:p>
            <a:r>
              <a:rPr lang="en-US" sz="2400" dirty="0"/>
              <a:t>The Secretary of Health and Human Services, Alex Azar, extended the COVID-19 national public health emergency declaration, effective October 23, 2020. This extension is for 90 days.</a:t>
            </a:r>
          </a:p>
          <a:p>
            <a:r>
              <a:rPr lang="en-US" sz="2400" dirty="0"/>
              <a:t>In response to COVID-19, and to support the health and safety of our members and staff:</a:t>
            </a:r>
          </a:p>
          <a:p>
            <a:r>
              <a:rPr lang="en-US" sz="2400" dirty="0"/>
              <a:t>All MassHealth Enrollment Centers (MECs) will be closed for walk-in visitors until the federal emergency is lifted. </a:t>
            </a:r>
          </a:p>
          <a:p>
            <a:r>
              <a:rPr lang="en-US" sz="2400" dirty="0"/>
              <a:t>The MassHealth Customer Service Center has maintained regular business hours, though wait times may vary.</a:t>
            </a:r>
          </a:p>
          <a:p>
            <a:endParaRPr lang="en-US" dirty="0"/>
          </a:p>
        </p:txBody>
      </p:sp>
      <p:sp>
        <p:nvSpPr>
          <p:cNvPr id="4" name="Slide Number Placeholder 3">
            <a:extLst>
              <a:ext uri="{FF2B5EF4-FFF2-40B4-BE49-F238E27FC236}">
                <a16:creationId xmlns:a16="http://schemas.microsoft.com/office/drawing/2014/main" id="{4115AA0A-0F83-412D-A079-DC4FC0C67C81}"/>
              </a:ext>
            </a:extLst>
          </p:cNvPr>
          <p:cNvSpPr>
            <a:spLocks noGrp="1"/>
          </p:cNvSpPr>
          <p:nvPr>
            <p:ph type="sldNum" sz="quarter" idx="12"/>
          </p:nvPr>
        </p:nvSpPr>
        <p:spPr/>
        <p:txBody>
          <a:bodyPr/>
          <a:lstStyle/>
          <a:p>
            <a:fld id="{C3302BC5-986D-42D8-BF2F-B9D0692D83AF}" type="slidenum">
              <a:rPr lang="en-US" smtClean="0"/>
              <a:pPr/>
              <a:t>4</a:t>
            </a:fld>
            <a:endParaRPr lang="en-US" dirty="0"/>
          </a:p>
        </p:txBody>
      </p:sp>
    </p:spTree>
    <p:custDataLst>
      <p:tags r:id="rId1"/>
    </p:custDataLst>
    <p:extLst>
      <p:ext uri="{BB962C8B-B14F-4D97-AF65-F5344CB8AC3E}">
        <p14:creationId xmlns:p14="http://schemas.microsoft.com/office/powerpoint/2010/main" val="9809743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4C63C8F-9C06-4C65-97CD-4CBC61C5B879}"/>
              </a:ext>
            </a:extLst>
          </p:cNvPr>
          <p:cNvSpPr>
            <a:spLocks noGrp="1"/>
          </p:cNvSpPr>
          <p:nvPr>
            <p:ph type="title"/>
          </p:nvPr>
        </p:nvSpPr>
        <p:spPr>
          <a:xfrm>
            <a:off x="457200" y="304800"/>
            <a:ext cx="7239000" cy="838200"/>
          </a:xfrm>
        </p:spPr>
        <p:txBody>
          <a:bodyPr/>
          <a:lstStyle/>
          <a:p>
            <a:r>
              <a:rPr lang="en-US" sz="3600" dirty="0"/>
              <a:t>Response to COVID-19 Health Emergency (slide 2 of 2)</a:t>
            </a:r>
          </a:p>
        </p:txBody>
      </p:sp>
      <p:sp>
        <p:nvSpPr>
          <p:cNvPr id="3" name="Content Placeholder 2">
            <a:extLst>
              <a:ext uri="{FF2B5EF4-FFF2-40B4-BE49-F238E27FC236}">
                <a16:creationId xmlns:a16="http://schemas.microsoft.com/office/drawing/2014/main" id="{603E58D3-03F6-477B-871D-BB24CFE882D7}"/>
              </a:ext>
            </a:extLst>
          </p:cNvPr>
          <p:cNvSpPr>
            <a:spLocks noGrp="1"/>
          </p:cNvSpPr>
          <p:nvPr>
            <p:ph idx="1"/>
          </p:nvPr>
        </p:nvSpPr>
        <p:spPr/>
        <p:txBody>
          <a:bodyPr/>
          <a:lstStyle/>
          <a:p>
            <a:r>
              <a:rPr lang="en-US" sz="2400" dirty="0"/>
              <a:t>MassHealth will maintain coverage for individuals who have: </a:t>
            </a:r>
          </a:p>
          <a:p>
            <a:pPr lvl="1"/>
            <a:r>
              <a:rPr lang="en-US" sz="2000" dirty="0"/>
              <a:t>MassHealth (Medicaid/CHIP) coverage, Children’s Medical Security Plan (CMSP), or Health Safety Net (HSN) as of March 18, 2020 </a:t>
            </a:r>
          </a:p>
          <a:p>
            <a:pPr lvl="1"/>
            <a:r>
              <a:rPr lang="en-US" sz="2000" dirty="0"/>
              <a:t>been newly approved during the COVID-19 public health national emergency, and through the end of the month in which such national emergency period ends</a:t>
            </a:r>
          </a:p>
          <a:p>
            <a:r>
              <a:rPr lang="en-US" sz="2400" dirty="0"/>
              <a:t>Individuals will not lose coverage or have a decrease in benefits during the public health national emergency. Coverage will end only if an individual: </a:t>
            </a:r>
          </a:p>
          <a:p>
            <a:pPr lvl="1"/>
            <a:r>
              <a:rPr lang="en-US" sz="2000" dirty="0"/>
              <a:t>requests termination of eligibility</a:t>
            </a:r>
          </a:p>
          <a:p>
            <a:pPr lvl="1"/>
            <a:r>
              <a:rPr lang="en-US" sz="2000" dirty="0"/>
              <a:t>is no longer a resident of Massachusetts</a:t>
            </a:r>
          </a:p>
          <a:p>
            <a:pPr lvl="1"/>
            <a:r>
              <a:rPr lang="en-US" sz="2000" dirty="0"/>
              <a:t>is deceased</a:t>
            </a:r>
            <a:endParaRPr lang="en-US" sz="2400" dirty="0">
              <a:hlinkClick r:id="rId4"/>
            </a:endParaRPr>
          </a:p>
          <a:p>
            <a:r>
              <a:rPr lang="en-US" sz="2400" dirty="0">
                <a:hlinkClick r:id="rId4"/>
              </a:rPr>
              <a:t>MassHealth Eligibility Flexibilities for COVID-19</a:t>
            </a:r>
            <a:endParaRPr lang="en-US" sz="2800" dirty="0"/>
          </a:p>
        </p:txBody>
      </p:sp>
      <p:sp>
        <p:nvSpPr>
          <p:cNvPr id="4" name="Slide Number Placeholder 3">
            <a:extLst>
              <a:ext uri="{FF2B5EF4-FFF2-40B4-BE49-F238E27FC236}">
                <a16:creationId xmlns:a16="http://schemas.microsoft.com/office/drawing/2014/main" id="{D5F811A3-9B1F-4B6D-A9BA-491BF9ECF55B}"/>
              </a:ext>
            </a:extLst>
          </p:cNvPr>
          <p:cNvSpPr>
            <a:spLocks noGrp="1"/>
          </p:cNvSpPr>
          <p:nvPr>
            <p:ph type="sldNum" sz="quarter" idx="12"/>
          </p:nvPr>
        </p:nvSpPr>
        <p:spPr/>
        <p:txBody>
          <a:bodyPr/>
          <a:lstStyle/>
          <a:p>
            <a:fld id="{C3302BC5-986D-42D8-BF2F-B9D0692D83AF}" type="slidenum">
              <a:rPr lang="en-US" smtClean="0"/>
              <a:pPr/>
              <a:t>5</a:t>
            </a:fld>
            <a:endParaRPr lang="en-US" dirty="0"/>
          </a:p>
        </p:txBody>
      </p:sp>
    </p:spTree>
    <p:custDataLst>
      <p:tags r:id="rId1"/>
    </p:custDataLst>
    <p:extLst>
      <p:ext uri="{BB962C8B-B14F-4D97-AF65-F5344CB8AC3E}">
        <p14:creationId xmlns:p14="http://schemas.microsoft.com/office/powerpoint/2010/main" val="16482088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MassHealth Family Assistance: Covered Service Expansions</a:t>
            </a:r>
          </a:p>
        </p:txBody>
      </p:sp>
      <p:sp>
        <p:nvSpPr>
          <p:cNvPr id="4" name="Slide Number Placeholder 3"/>
          <p:cNvSpPr>
            <a:spLocks noGrp="1"/>
          </p:cNvSpPr>
          <p:nvPr>
            <p:ph type="sldNum" sz="quarter" idx="12"/>
          </p:nvPr>
        </p:nvSpPr>
        <p:spPr/>
        <p:txBody>
          <a:bodyPr/>
          <a:lstStyle/>
          <a:p>
            <a:fld id="{D7C3FE04-E715-46F6-B07D-5A234E157AC3}" type="slidenum">
              <a:rPr lang="en-US" altLang="en-US" smtClean="0"/>
              <a:pPr/>
              <a:t>6</a:t>
            </a:fld>
            <a:endParaRPr lang="en-US" altLang="en-US" dirty="0"/>
          </a:p>
        </p:txBody>
      </p:sp>
    </p:spTree>
    <p:custDataLst>
      <p:tags r:id="rId1"/>
    </p:custDataLst>
    <p:extLst>
      <p:ext uri="{BB962C8B-B14F-4D97-AF65-F5344CB8AC3E}">
        <p14:creationId xmlns:p14="http://schemas.microsoft.com/office/powerpoint/2010/main" val="34945974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7EB4CEDF-39FC-47CA-BA57-38359799B0A3}"/>
              </a:ext>
            </a:extLst>
          </p:cNvPr>
          <p:cNvSpPr>
            <a:spLocks noGrp="1"/>
          </p:cNvSpPr>
          <p:nvPr>
            <p:ph type="title"/>
          </p:nvPr>
        </p:nvSpPr>
        <p:spPr/>
        <p:txBody>
          <a:bodyPr/>
          <a:lstStyle/>
          <a:p>
            <a:r>
              <a:rPr lang="en-US" sz="3600" dirty="0"/>
              <a:t>Current Eligibility Summary</a:t>
            </a:r>
          </a:p>
        </p:txBody>
      </p:sp>
      <p:sp>
        <p:nvSpPr>
          <p:cNvPr id="7" name="Content Placeholder 5">
            <a:extLst>
              <a:ext uri="{FF2B5EF4-FFF2-40B4-BE49-F238E27FC236}">
                <a16:creationId xmlns:a16="http://schemas.microsoft.com/office/drawing/2014/main" id="{1646EDC8-BE12-418F-838B-28E4D93FF302}"/>
              </a:ext>
            </a:extLst>
          </p:cNvPr>
          <p:cNvSpPr>
            <a:spLocks noGrp="1"/>
          </p:cNvSpPr>
          <p:nvPr>
            <p:ph idx="1"/>
          </p:nvPr>
        </p:nvSpPr>
        <p:spPr>
          <a:xfrm>
            <a:off x="3657600" y="1629218"/>
            <a:ext cx="2921000" cy="4572000"/>
          </a:xfrm>
        </p:spPr>
        <p:txBody>
          <a:bodyPr/>
          <a:lstStyle/>
          <a:p>
            <a:pPr marL="57150" indent="0">
              <a:buNone/>
            </a:pPr>
            <a:endParaRPr lang="en-US" sz="1800" dirty="0"/>
          </a:p>
          <a:p>
            <a:pPr marL="57150" indent="0" algn="ctr">
              <a:buNone/>
            </a:pPr>
            <a:r>
              <a:rPr lang="en-US" sz="2400" b="1" u="sng" dirty="0"/>
              <a:t>Member Categories </a:t>
            </a:r>
          </a:p>
          <a:p>
            <a:pPr marL="57150" indent="0" algn="ctr">
              <a:buNone/>
            </a:pPr>
            <a:endParaRPr lang="en-US" sz="1800" b="1" dirty="0"/>
          </a:p>
          <a:p>
            <a:pPr marL="57150" indent="0" algn="ctr">
              <a:buNone/>
            </a:pPr>
            <a:r>
              <a:rPr lang="en-US" sz="1800" b="1" dirty="0">
                <a:solidFill>
                  <a:srgbClr val="002060"/>
                </a:solidFill>
              </a:rPr>
              <a:t>Children and Young Adults</a:t>
            </a:r>
          </a:p>
          <a:p>
            <a:pPr marL="57150" indent="0" algn="ctr">
              <a:buNone/>
            </a:pPr>
            <a:r>
              <a:rPr lang="en-US" sz="1800" b="1" dirty="0">
                <a:solidFill>
                  <a:srgbClr val="002060"/>
                </a:solidFill>
              </a:rPr>
              <a:t>Adults</a:t>
            </a:r>
          </a:p>
          <a:p>
            <a:pPr marL="57150" indent="0" algn="ctr">
              <a:buNone/>
            </a:pPr>
            <a:r>
              <a:rPr lang="en-US" sz="1800" b="1" dirty="0">
                <a:solidFill>
                  <a:srgbClr val="002060"/>
                </a:solidFill>
              </a:rPr>
              <a:t>HIV Positive Adults</a:t>
            </a:r>
          </a:p>
          <a:p>
            <a:pPr marL="57150" indent="0" algn="ctr">
              <a:buNone/>
            </a:pPr>
            <a:r>
              <a:rPr lang="en-US" sz="1800" b="1" dirty="0">
                <a:solidFill>
                  <a:srgbClr val="002060"/>
                </a:solidFill>
              </a:rPr>
              <a:t>Disabled Adults</a:t>
            </a:r>
          </a:p>
        </p:txBody>
      </p:sp>
      <p:pic>
        <p:nvPicPr>
          <p:cNvPr id="3" name="Picture 2" descr="Older man standing with arms crossed">
            <a:extLst>
              <a:ext uri="{FF2B5EF4-FFF2-40B4-BE49-F238E27FC236}">
                <a16:creationId xmlns:a16="http://schemas.microsoft.com/office/drawing/2014/main" id="{1AD2602C-A67F-4DCC-8989-ACA65980AE68}"/>
              </a:ext>
            </a:extLst>
          </p:cNvPr>
          <p:cNvPicPr>
            <a:picLocks noChangeAspect="1"/>
          </p:cNvPicPr>
          <p:nvPr/>
        </p:nvPicPr>
        <p:blipFill>
          <a:blip r:embed="rId6"/>
          <a:stretch>
            <a:fillRect/>
          </a:stretch>
        </p:blipFill>
        <p:spPr>
          <a:xfrm>
            <a:off x="2088712" y="1602946"/>
            <a:ext cx="1416488" cy="5229653"/>
          </a:xfrm>
          <a:prstGeom prst="rect">
            <a:avLst/>
          </a:prstGeom>
        </p:spPr>
      </p:pic>
      <p:sp>
        <p:nvSpPr>
          <p:cNvPr id="4" name="Slide Number Placeholder 3">
            <a:extLst>
              <a:ext uri="{FF2B5EF4-FFF2-40B4-BE49-F238E27FC236}">
                <a16:creationId xmlns:a16="http://schemas.microsoft.com/office/drawing/2014/main" id="{57D11D75-E16E-435B-9328-8E1227FA3754}"/>
              </a:ext>
            </a:extLst>
          </p:cNvPr>
          <p:cNvSpPr>
            <a:spLocks noGrp="1"/>
          </p:cNvSpPr>
          <p:nvPr>
            <p:ph type="sldNum" sz="quarter" idx="12"/>
          </p:nvPr>
        </p:nvSpPr>
        <p:spPr/>
        <p:txBody>
          <a:bodyPr/>
          <a:lstStyle/>
          <a:p>
            <a:pPr>
              <a:defRPr/>
            </a:pPr>
            <a:fld id="{180CC5D2-9F73-4638-8520-080834850007}" type="slidenum">
              <a:rPr lang="en-US" altLang="en-US" smtClean="0"/>
              <a:pPr>
                <a:defRPr/>
              </a:pPr>
              <a:t>7</a:t>
            </a:fld>
            <a:endParaRPr lang="en-US" altLang="en-US" dirty="0"/>
          </a:p>
        </p:txBody>
      </p:sp>
      <p:pic>
        <p:nvPicPr>
          <p:cNvPr id="8" name="Daniel">
            <a:extLst>
              <a:ext uri="{FF2B5EF4-FFF2-40B4-BE49-F238E27FC236}">
                <a16:creationId xmlns:a16="http://schemas.microsoft.com/office/drawing/2014/main" id="{18BD0F9C-8474-406A-A7DA-679A6A7C82EA}"/>
              </a:ext>
              <a:ext uri="{C183D7F6-B498-43B3-948B-1728B52AA6E4}">
                <adec:decorative xmlns:adec="http://schemas.microsoft.com/office/drawing/2017/decorative" val="1"/>
              </a:ext>
            </a:extLst>
          </p:cNvPr>
          <p:cNvPicPr>
            <a:picLocks noChangeAspect="1"/>
          </p:cNvPicPr>
          <p:nvPr>
            <p:custDataLst>
              <p:tags r:id="rId2"/>
            </p:custDataLst>
          </p:nvPr>
        </p:nvPicPr>
        <p:blipFill>
          <a:blip r:embed="rId7" cstate="print">
            <a:extLst>
              <a:ext uri="{28A0092B-C50C-407E-A947-70E740481C1C}">
                <a14:useLocalDpi xmlns:a14="http://schemas.microsoft.com/office/drawing/2010/main" val="0"/>
              </a:ext>
            </a:extLst>
          </a:blip>
          <a:stretch>
            <a:fillRect/>
          </a:stretch>
        </p:blipFill>
        <p:spPr>
          <a:xfrm>
            <a:off x="6669048" y="2138242"/>
            <a:ext cx="1473630" cy="4387970"/>
          </a:xfrm>
          <a:prstGeom prst="rect">
            <a:avLst/>
          </a:prstGeom>
        </p:spPr>
      </p:pic>
      <p:pic>
        <p:nvPicPr>
          <p:cNvPr id="10" name="Reuben">
            <a:extLst>
              <a:ext uri="{FF2B5EF4-FFF2-40B4-BE49-F238E27FC236}">
                <a16:creationId xmlns:a16="http://schemas.microsoft.com/office/drawing/2014/main" id="{50758DF1-CB32-4C14-B662-DDACB4E8F6A7}"/>
              </a:ext>
              <a:ext uri="{C183D7F6-B498-43B3-948B-1728B52AA6E4}">
                <adec:decorative xmlns:adec="http://schemas.microsoft.com/office/drawing/2017/decorative" val="1"/>
              </a:ext>
            </a:extLst>
          </p:cNvPr>
          <p:cNvPicPr>
            <a:picLocks noChangeAspect="1"/>
          </p:cNvPicPr>
          <p:nvPr>
            <p:custDataLst>
              <p:tags r:id="rId3"/>
            </p:custDataLst>
          </p:nvPr>
        </p:nvPicPr>
        <p:blipFill>
          <a:blip r:embed="rId8" cstate="print">
            <a:extLst>
              <a:ext uri="{28A0092B-C50C-407E-A947-70E740481C1C}">
                <a14:useLocalDpi xmlns:a14="http://schemas.microsoft.com/office/drawing/2010/main" val="0"/>
              </a:ext>
            </a:extLst>
          </a:blip>
          <a:stretch>
            <a:fillRect/>
          </a:stretch>
        </p:blipFill>
        <p:spPr>
          <a:xfrm>
            <a:off x="7413274" y="1856932"/>
            <a:ext cx="1730726" cy="5045075"/>
          </a:xfrm>
          <a:prstGeom prst="rect">
            <a:avLst/>
          </a:prstGeom>
        </p:spPr>
      </p:pic>
      <p:pic>
        <p:nvPicPr>
          <p:cNvPr id="2" name="Picture 1" descr="Man standing">
            <a:extLst>
              <a:ext uri="{FF2B5EF4-FFF2-40B4-BE49-F238E27FC236}">
                <a16:creationId xmlns:a16="http://schemas.microsoft.com/office/drawing/2014/main" id="{CE88B74F-59DD-462C-8594-548F04331EF6}"/>
              </a:ext>
            </a:extLst>
          </p:cNvPr>
          <p:cNvPicPr>
            <a:picLocks noChangeAspect="1"/>
          </p:cNvPicPr>
          <p:nvPr/>
        </p:nvPicPr>
        <p:blipFill>
          <a:blip r:embed="rId9"/>
          <a:stretch>
            <a:fillRect/>
          </a:stretch>
        </p:blipFill>
        <p:spPr>
          <a:xfrm>
            <a:off x="252298" y="1629218"/>
            <a:ext cx="1805101" cy="5247389"/>
          </a:xfrm>
          <a:prstGeom prst="rect">
            <a:avLst/>
          </a:prstGeom>
        </p:spPr>
      </p:pic>
      <p:pic>
        <p:nvPicPr>
          <p:cNvPr id="6" name="Picture 5" descr="Woman in a wheelchair">
            <a:extLst>
              <a:ext uri="{FF2B5EF4-FFF2-40B4-BE49-F238E27FC236}">
                <a16:creationId xmlns:a16="http://schemas.microsoft.com/office/drawing/2014/main" id="{BB6265B9-7A36-4BC5-8F89-59AFCC645B4C}"/>
              </a:ext>
            </a:extLst>
          </p:cNvPr>
          <p:cNvPicPr>
            <a:picLocks noChangeAspect="1"/>
          </p:cNvPicPr>
          <p:nvPr/>
        </p:nvPicPr>
        <p:blipFill>
          <a:blip r:embed="rId10"/>
          <a:stretch>
            <a:fillRect/>
          </a:stretch>
        </p:blipFill>
        <p:spPr>
          <a:xfrm>
            <a:off x="259106" y="2433870"/>
            <a:ext cx="3109008" cy="4898866"/>
          </a:xfrm>
          <a:prstGeom prst="rect">
            <a:avLst/>
          </a:prstGeom>
        </p:spPr>
      </p:pic>
    </p:spTree>
    <p:custDataLst>
      <p:tags r:id="rId1"/>
    </p:custDataLst>
    <p:extLst>
      <p:ext uri="{BB962C8B-B14F-4D97-AF65-F5344CB8AC3E}">
        <p14:creationId xmlns:p14="http://schemas.microsoft.com/office/powerpoint/2010/main" val="2122048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263E84AF-7E7E-4E65-86E4-A3802355B0B4}"/>
              </a:ext>
            </a:extLst>
          </p:cNvPr>
          <p:cNvSpPr>
            <a:spLocks noGrp="1"/>
          </p:cNvSpPr>
          <p:nvPr>
            <p:ph type="title"/>
          </p:nvPr>
        </p:nvSpPr>
        <p:spPr>
          <a:xfrm>
            <a:off x="457200" y="304800"/>
            <a:ext cx="7543800" cy="838200"/>
          </a:xfrm>
        </p:spPr>
        <p:txBody>
          <a:bodyPr/>
          <a:lstStyle/>
          <a:p>
            <a:r>
              <a:rPr lang="en-US" sz="3600" dirty="0"/>
              <a:t>Current Covered Services</a:t>
            </a:r>
          </a:p>
        </p:txBody>
      </p:sp>
      <p:sp>
        <p:nvSpPr>
          <p:cNvPr id="12" name="Flowchart: Connector 11">
            <a:extLst>
              <a:ext uri="{FF2B5EF4-FFF2-40B4-BE49-F238E27FC236}">
                <a16:creationId xmlns:a16="http://schemas.microsoft.com/office/drawing/2014/main" id="{21892638-6AA0-4932-A24C-AF4E26A1FEF7}"/>
              </a:ext>
              <a:ext uri="{C183D7F6-B498-43B3-948B-1728B52AA6E4}">
                <adec:decorative xmlns:adec="http://schemas.microsoft.com/office/drawing/2017/decorative" val="1"/>
              </a:ext>
            </a:extLst>
          </p:cNvPr>
          <p:cNvSpPr/>
          <p:nvPr/>
        </p:nvSpPr>
        <p:spPr>
          <a:xfrm>
            <a:off x="1524000" y="1408670"/>
            <a:ext cx="5469924" cy="5449330"/>
          </a:xfrm>
          <a:prstGeom prst="flowChartConnector">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a:extLst>
              <a:ext uri="{FF2B5EF4-FFF2-40B4-BE49-F238E27FC236}">
                <a16:creationId xmlns:a16="http://schemas.microsoft.com/office/drawing/2014/main" id="{EE63B39D-D696-40BD-ABB3-4E44EE53452D}"/>
              </a:ext>
              <a:ext uri="{C183D7F6-B498-43B3-948B-1728B52AA6E4}">
                <adec:decorative xmlns:adec="http://schemas.microsoft.com/office/drawing/2017/decorative" val="1"/>
              </a:ext>
            </a:extLst>
          </p:cNvPr>
          <p:cNvCxnSpPr>
            <a:cxnSpLocks/>
            <a:stCxn id="12" idx="2"/>
            <a:endCxn id="12" idx="6"/>
          </p:cNvCxnSpPr>
          <p:nvPr/>
        </p:nvCxnSpPr>
        <p:spPr>
          <a:xfrm>
            <a:off x="1524000" y="4133335"/>
            <a:ext cx="5469924" cy="0"/>
          </a:xfrm>
          <a:prstGeom prst="line">
            <a:avLst/>
          </a:prstGeom>
          <a:ln w="28575">
            <a:solidFill>
              <a:srgbClr val="7691B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43398EC-377B-4D61-879D-54E9727CE68F}"/>
              </a:ext>
              <a:ext uri="{C183D7F6-B498-43B3-948B-1728B52AA6E4}">
                <adec:decorative xmlns:adec="http://schemas.microsoft.com/office/drawing/2017/decorative" val="1"/>
              </a:ext>
            </a:extLst>
          </p:cNvPr>
          <p:cNvCxnSpPr>
            <a:cxnSpLocks/>
            <a:stCxn id="12" idx="0"/>
            <a:endCxn id="12" idx="4"/>
          </p:cNvCxnSpPr>
          <p:nvPr/>
        </p:nvCxnSpPr>
        <p:spPr>
          <a:xfrm>
            <a:off x="4258962" y="1408670"/>
            <a:ext cx="0" cy="544933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43" name="Flowchart: Connector 42">
            <a:extLst>
              <a:ext uri="{FF2B5EF4-FFF2-40B4-BE49-F238E27FC236}">
                <a16:creationId xmlns:a16="http://schemas.microsoft.com/office/drawing/2014/main" id="{8CB179C7-F680-4BFF-BA0E-445C77741933}"/>
              </a:ext>
            </a:extLst>
          </p:cNvPr>
          <p:cNvSpPr/>
          <p:nvPr/>
        </p:nvSpPr>
        <p:spPr>
          <a:xfrm>
            <a:off x="3339413" y="3276292"/>
            <a:ext cx="1842187" cy="1804395"/>
          </a:xfrm>
          <a:prstGeom prst="flowChartConnec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latin typeface="Book Antiqua" panose="02040602050305030304" pitchFamily="18" charset="0"/>
              </a:rPr>
              <a:t>MassHealth Family Assistance</a:t>
            </a:r>
          </a:p>
        </p:txBody>
      </p:sp>
      <p:pic>
        <p:nvPicPr>
          <p:cNvPr id="24" name="s4cb619371ac44669d3b821c53d4fa53" descr="Drawing of a hospital with ambulance in front">
            <a:extLst>
              <a:ext uri="{FF2B5EF4-FFF2-40B4-BE49-F238E27FC236}">
                <a16:creationId xmlns:a16="http://schemas.microsoft.com/office/drawing/2014/main" id="{B72345AC-DFFA-42B0-B728-7DC73B5CD5C7}"/>
              </a:ext>
            </a:extLst>
          </p:cNvPr>
          <p:cNvPicPr>
            <a:picLocks/>
          </p:cNvPicPr>
          <p:nvPr/>
        </p:nvPicPr>
        <p:blipFill>
          <a:blip r:embed="rId4" cstate="print">
            <a:extLst>
              <a:ext uri="{28A0092B-C50C-407E-A947-70E740481C1C}">
                <a14:useLocalDpi xmlns:a14="http://schemas.microsoft.com/office/drawing/2010/main" val="0"/>
              </a:ext>
            </a:extLst>
          </a:blip>
          <a:stretch>
            <a:fillRect/>
          </a:stretch>
        </p:blipFill>
        <p:spPr>
          <a:xfrm>
            <a:off x="2735469" y="1909183"/>
            <a:ext cx="1370647" cy="1066800"/>
          </a:xfrm>
          <a:prstGeom prst="rect">
            <a:avLst/>
          </a:prstGeom>
        </p:spPr>
      </p:pic>
      <p:sp>
        <p:nvSpPr>
          <p:cNvPr id="19" name="Rectangle 18">
            <a:extLst>
              <a:ext uri="{FF2B5EF4-FFF2-40B4-BE49-F238E27FC236}">
                <a16:creationId xmlns:a16="http://schemas.microsoft.com/office/drawing/2014/main" id="{2EE04D2B-FE8B-417F-BF3F-72817CAA6E7F}"/>
              </a:ext>
            </a:extLst>
          </p:cNvPr>
          <p:cNvSpPr/>
          <p:nvPr/>
        </p:nvSpPr>
        <p:spPr>
          <a:xfrm>
            <a:off x="1752600" y="2947087"/>
            <a:ext cx="1828796" cy="907941"/>
          </a:xfrm>
          <a:prstGeom prst="rect">
            <a:avLst/>
          </a:prstGeom>
        </p:spPr>
        <p:txBody>
          <a:bodyPr wrap="square">
            <a:spAutoFit/>
          </a:bodyPr>
          <a:lstStyle/>
          <a:p>
            <a:pPr>
              <a:spcAft>
                <a:spcPts val="600"/>
              </a:spcAft>
            </a:pPr>
            <a:r>
              <a:rPr lang="en-US" sz="1200" b="1" dirty="0"/>
              <a:t>Ambulance services </a:t>
            </a:r>
            <a:r>
              <a:rPr lang="en-US" sz="1200" dirty="0"/>
              <a:t>(emergency only)</a:t>
            </a:r>
          </a:p>
          <a:p>
            <a:pPr>
              <a:spcAft>
                <a:spcPts val="600"/>
              </a:spcAft>
            </a:pPr>
            <a:r>
              <a:rPr lang="en-US" sz="1200" b="1" dirty="0"/>
              <a:t>Inpatient hospital and Outpatient services</a:t>
            </a:r>
            <a:endParaRPr lang="en-US" sz="1200" dirty="0"/>
          </a:p>
        </p:txBody>
      </p:sp>
      <p:pic>
        <p:nvPicPr>
          <p:cNvPr id="32" name="s1c1959124c24eba98db679a58a7e538" descr="Drawing of the exterior of a pharmacy">
            <a:extLst>
              <a:ext uri="{FF2B5EF4-FFF2-40B4-BE49-F238E27FC236}">
                <a16:creationId xmlns:a16="http://schemas.microsoft.com/office/drawing/2014/main" id="{88E3645B-72C7-471D-8C0C-9476507A487C}"/>
              </a:ext>
            </a:extLst>
          </p:cNvPr>
          <p:cNvPicPr>
            <a:picLocks/>
          </p:cNvPicPr>
          <p:nvPr/>
        </p:nvPicPr>
        <p:blipFill>
          <a:blip r:embed="rId5" cstate="print">
            <a:extLst>
              <a:ext uri="{28A0092B-C50C-407E-A947-70E740481C1C}">
                <a14:useLocalDpi xmlns:a14="http://schemas.microsoft.com/office/drawing/2010/main" val="0"/>
              </a:ext>
            </a:extLst>
          </a:blip>
          <a:stretch>
            <a:fillRect/>
          </a:stretch>
        </p:blipFill>
        <p:spPr>
          <a:xfrm>
            <a:off x="4182316" y="1779029"/>
            <a:ext cx="1761284" cy="1015658"/>
          </a:xfrm>
          <a:prstGeom prst="rect">
            <a:avLst/>
          </a:prstGeom>
        </p:spPr>
      </p:pic>
      <p:sp>
        <p:nvSpPr>
          <p:cNvPr id="22" name="Rectangle 21">
            <a:extLst>
              <a:ext uri="{FF2B5EF4-FFF2-40B4-BE49-F238E27FC236}">
                <a16:creationId xmlns:a16="http://schemas.microsoft.com/office/drawing/2014/main" id="{658D11EA-B8CC-4DED-9EFE-BB1B1A5999BC}"/>
              </a:ext>
            </a:extLst>
          </p:cNvPr>
          <p:cNvSpPr/>
          <p:nvPr/>
        </p:nvSpPr>
        <p:spPr>
          <a:xfrm>
            <a:off x="5177997" y="2805161"/>
            <a:ext cx="1718618" cy="1200329"/>
          </a:xfrm>
          <a:prstGeom prst="rect">
            <a:avLst/>
          </a:prstGeom>
        </p:spPr>
        <p:txBody>
          <a:bodyPr wrap="square">
            <a:spAutoFit/>
          </a:bodyPr>
          <a:lstStyle/>
          <a:p>
            <a:r>
              <a:rPr lang="en-US" sz="1200" b="1" dirty="0"/>
              <a:t>Medical services: </a:t>
            </a:r>
          </a:p>
          <a:p>
            <a:r>
              <a:rPr lang="en-US" sz="1200" dirty="0"/>
              <a:t>lab tests, X rays, therapies, pharmacy services, eyeglasses, hearing aids, medical equipment and supplies</a:t>
            </a:r>
          </a:p>
        </p:txBody>
      </p:sp>
      <p:sp>
        <p:nvSpPr>
          <p:cNvPr id="35" name="Rectangle 34">
            <a:extLst>
              <a:ext uri="{FF2B5EF4-FFF2-40B4-BE49-F238E27FC236}">
                <a16:creationId xmlns:a16="http://schemas.microsoft.com/office/drawing/2014/main" id="{9FF00730-3FAD-4AB4-9F84-7FCF44672EB9}"/>
              </a:ext>
            </a:extLst>
          </p:cNvPr>
          <p:cNvSpPr/>
          <p:nvPr/>
        </p:nvSpPr>
        <p:spPr>
          <a:xfrm>
            <a:off x="1794823" y="4208477"/>
            <a:ext cx="1710377" cy="1200329"/>
          </a:xfrm>
          <a:prstGeom prst="rect">
            <a:avLst/>
          </a:prstGeom>
        </p:spPr>
        <p:txBody>
          <a:bodyPr wrap="square">
            <a:spAutoFit/>
          </a:bodyPr>
          <a:lstStyle/>
          <a:p>
            <a:r>
              <a:rPr lang="en-US" sz="1200" b="1" dirty="0"/>
              <a:t>Well-child screenings (for children under 21) </a:t>
            </a:r>
            <a:r>
              <a:rPr lang="en-US" sz="1200" dirty="0"/>
              <a:t>medical, vision, dental, hearing, behavioral health, developmental screens, as well as shots</a:t>
            </a:r>
          </a:p>
        </p:txBody>
      </p:sp>
      <p:sp>
        <p:nvSpPr>
          <p:cNvPr id="38" name="Rectangle 37">
            <a:extLst>
              <a:ext uri="{FF2B5EF4-FFF2-40B4-BE49-F238E27FC236}">
                <a16:creationId xmlns:a16="http://schemas.microsoft.com/office/drawing/2014/main" id="{299BB5F9-8D87-4355-8ED8-9228772C2599}"/>
              </a:ext>
            </a:extLst>
          </p:cNvPr>
          <p:cNvSpPr/>
          <p:nvPr/>
        </p:nvSpPr>
        <p:spPr>
          <a:xfrm>
            <a:off x="5177996" y="4166287"/>
            <a:ext cx="1718617" cy="1200329"/>
          </a:xfrm>
          <a:prstGeom prst="rect">
            <a:avLst/>
          </a:prstGeom>
        </p:spPr>
        <p:txBody>
          <a:bodyPr wrap="square">
            <a:spAutoFit/>
          </a:bodyPr>
          <a:lstStyle/>
          <a:p>
            <a:r>
              <a:rPr lang="en-US" sz="1200" b="1" dirty="0"/>
              <a:t>Home health services </a:t>
            </a:r>
          </a:p>
          <a:p>
            <a:r>
              <a:rPr lang="en-US" sz="1200" b="1" dirty="0"/>
              <a:t>Behavioral health </a:t>
            </a:r>
            <a:r>
              <a:rPr lang="en-US" sz="1200" dirty="0"/>
              <a:t>(mental health and addiction) services</a:t>
            </a:r>
          </a:p>
          <a:p>
            <a:r>
              <a:rPr lang="en-US" sz="1200" b="1" dirty="0"/>
              <a:t>Services to help you quit smoking</a:t>
            </a:r>
          </a:p>
        </p:txBody>
      </p:sp>
      <p:pic>
        <p:nvPicPr>
          <p:cNvPr id="55" name="sbb65376334640f2bffda6c942895e6a" descr="Silhouette of head profile with graphic to represent brain function">
            <a:extLst>
              <a:ext uri="{FF2B5EF4-FFF2-40B4-BE49-F238E27FC236}">
                <a16:creationId xmlns:a16="http://schemas.microsoft.com/office/drawing/2014/main" id="{78F500F1-C30E-4182-A57F-7E20A14EE074}"/>
              </a:ext>
            </a:extLst>
          </p:cNvPr>
          <p:cNvPicPr>
            <a:picLocks/>
          </p:cNvPicPr>
          <p:nvPr/>
        </p:nvPicPr>
        <p:blipFill>
          <a:blip r:embed="rId6" cstate="print">
            <a:extLst>
              <a:ext uri="{28A0092B-C50C-407E-A947-70E740481C1C}">
                <a14:useLocalDpi xmlns:a14="http://schemas.microsoft.com/office/drawing/2010/main" val="0"/>
              </a:ext>
            </a:extLst>
          </a:blip>
          <a:stretch>
            <a:fillRect/>
          </a:stretch>
        </p:blipFill>
        <p:spPr>
          <a:xfrm>
            <a:off x="4574516" y="5444554"/>
            <a:ext cx="976883" cy="963757"/>
          </a:xfrm>
          <a:prstGeom prst="rect">
            <a:avLst/>
          </a:prstGeom>
        </p:spPr>
      </p:pic>
      <p:pic>
        <p:nvPicPr>
          <p:cNvPr id="51" name="sb481a14c68143998f6e6ece122852a5" descr="Drawing of a doctor and patient under 12 years old">
            <a:extLst>
              <a:ext uri="{FF2B5EF4-FFF2-40B4-BE49-F238E27FC236}">
                <a16:creationId xmlns:a16="http://schemas.microsoft.com/office/drawing/2014/main" id="{0DBA5F65-07F4-40D3-8B30-A071333C0F9F}"/>
              </a:ext>
            </a:extLst>
          </p:cNvPr>
          <p:cNvPicPr>
            <a:picLocks/>
          </p:cNvPicPr>
          <p:nvPr/>
        </p:nvPicPr>
        <p:blipFill>
          <a:blip r:embed="rId7" cstate="print">
            <a:extLst>
              <a:ext uri="{28A0092B-C50C-407E-A947-70E740481C1C}">
                <a14:useLocalDpi xmlns:a14="http://schemas.microsoft.com/office/drawing/2010/main" val="0"/>
              </a:ext>
            </a:extLst>
          </a:blip>
          <a:stretch>
            <a:fillRect/>
          </a:stretch>
        </p:blipFill>
        <p:spPr>
          <a:xfrm>
            <a:off x="2799090" y="5281513"/>
            <a:ext cx="1400886" cy="1271687"/>
          </a:xfrm>
          <a:prstGeom prst="rect">
            <a:avLst/>
          </a:prstGeom>
        </p:spPr>
      </p:pic>
      <p:sp>
        <p:nvSpPr>
          <p:cNvPr id="4" name="Slide Number Placeholder 3">
            <a:extLst>
              <a:ext uri="{FF2B5EF4-FFF2-40B4-BE49-F238E27FC236}">
                <a16:creationId xmlns:a16="http://schemas.microsoft.com/office/drawing/2014/main" id="{F74C504C-EA3A-4360-A38C-6CC57C93C2A5}"/>
              </a:ext>
            </a:extLst>
          </p:cNvPr>
          <p:cNvSpPr>
            <a:spLocks noGrp="1"/>
          </p:cNvSpPr>
          <p:nvPr>
            <p:ph type="sldNum" sz="quarter" idx="12"/>
          </p:nvPr>
        </p:nvSpPr>
        <p:spPr/>
        <p:txBody>
          <a:bodyPr/>
          <a:lstStyle/>
          <a:p>
            <a:pPr>
              <a:defRPr/>
            </a:pPr>
            <a:fld id="{2DD6E3BA-0B8E-4F8A-8CD8-F939A68D284F}" type="slidenum">
              <a:rPr lang="en-US" altLang="en-US" smtClean="0"/>
              <a:pPr>
                <a:defRPr/>
              </a:pPr>
              <a:t>8</a:t>
            </a:fld>
            <a:endParaRPr lang="en-US" altLang="en-US" dirty="0"/>
          </a:p>
        </p:txBody>
      </p:sp>
    </p:spTree>
    <p:custDataLst>
      <p:tags r:id="rId1"/>
    </p:custDataLst>
    <p:extLst>
      <p:ext uri="{BB962C8B-B14F-4D97-AF65-F5344CB8AC3E}">
        <p14:creationId xmlns:p14="http://schemas.microsoft.com/office/powerpoint/2010/main" val="37867255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30B08-D513-4B7D-AFAA-57190B2D2036}"/>
              </a:ext>
            </a:extLst>
          </p:cNvPr>
          <p:cNvSpPr>
            <a:spLocks noGrp="1"/>
          </p:cNvSpPr>
          <p:nvPr>
            <p:ph type="title"/>
          </p:nvPr>
        </p:nvSpPr>
        <p:spPr>
          <a:xfrm>
            <a:off x="457200" y="304800"/>
            <a:ext cx="7543800" cy="838200"/>
          </a:xfrm>
        </p:spPr>
        <p:txBody>
          <a:bodyPr/>
          <a:lstStyle/>
          <a:p>
            <a:r>
              <a:rPr lang="en-US" sz="3600" dirty="0"/>
              <a:t>Covered Services Expansion </a:t>
            </a:r>
            <a:br>
              <a:rPr lang="en-US" sz="3600" dirty="0"/>
            </a:br>
            <a:r>
              <a:rPr lang="en-US" sz="3600" dirty="0"/>
              <a:t>(slide 1 of 2)</a:t>
            </a:r>
          </a:p>
        </p:txBody>
      </p:sp>
      <p:sp>
        <p:nvSpPr>
          <p:cNvPr id="14" name="Content Placeholder 2">
            <a:extLst>
              <a:ext uri="{FF2B5EF4-FFF2-40B4-BE49-F238E27FC236}">
                <a16:creationId xmlns:a16="http://schemas.microsoft.com/office/drawing/2014/main" id="{F267DDED-148D-4005-9852-A1A387D9601E}"/>
              </a:ext>
            </a:extLst>
          </p:cNvPr>
          <p:cNvSpPr txBox="1">
            <a:spLocks/>
          </p:cNvSpPr>
          <p:nvPr/>
        </p:nvSpPr>
        <p:spPr bwMode="auto">
          <a:xfrm>
            <a:off x="304800" y="2133600"/>
            <a:ext cx="4343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5">
                  <a:lumMod val="75000"/>
                </a:schemeClr>
              </a:buClr>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5">
                  <a:lumMod val="75000"/>
                </a:schemeClr>
              </a:buClr>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accent5">
                  <a:lumMod val="75000"/>
                </a:schemeClr>
              </a:buClr>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chemeClr val="accent5">
                  <a:lumMod val="75000"/>
                </a:schemeClr>
              </a:buClr>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chemeClr val="accent5">
                  <a:lumMod val="75000"/>
                </a:schemeClr>
              </a:buClr>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600"/>
              </a:spcBef>
              <a:spcAft>
                <a:spcPts val="300"/>
              </a:spcAft>
              <a:buNone/>
            </a:pPr>
            <a:r>
              <a:rPr lang="en-US" sz="2000" b="1" dirty="0"/>
              <a:t>The Executive Office of Health and Human Services (EOHHS) is expanding MassHealth Family Assistance coverage for chronic disease and rehabilitation hospital (CDRH) services.</a:t>
            </a:r>
          </a:p>
          <a:p>
            <a:pPr marL="0" indent="0">
              <a:spcBef>
                <a:spcPts val="600"/>
              </a:spcBef>
              <a:spcAft>
                <a:spcPts val="300"/>
              </a:spcAft>
              <a:buNone/>
            </a:pPr>
            <a:r>
              <a:rPr lang="en-US" sz="2000" dirty="0"/>
              <a:t>Effective July 10, 2020 and applies to all MassHealth CDRH for dates of service beginning March 11, 2020. </a:t>
            </a:r>
          </a:p>
        </p:txBody>
      </p:sp>
      <p:pic>
        <p:nvPicPr>
          <p:cNvPr id="5" name="Picture 4" descr="Screen capture of a letter from MassHealth">
            <a:extLst>
              <a:ext uri="{FF2B5EF4-FFF2-40B4-BE49-F238E27FC236}">
                <a16:creationId xmlns:a16="http://schemas.microsoft.com/office/drawing/2014/main" id="{F180B7BF-97A3-4BDF-89D5-51EC6690D887}"/>
              </a:ext>
            </a:extLst>
          </p:cNvPr>
          <p:cNvPicPr>
            <a:picLocks noChangeAspect="1"/>
          </p:cNvPicPr>
          <p:nvPr/>
        </p:nvPicPr>
        <p:blipFill>
          <a:blip r:embed="rId4"/>
          <a:stretch>
            <a:fillRect/>
          </a:stretch>
        </p:blipFill>
        <p:spPr>
          <a:xfrm>
            <a:off x="4800600" y="1428132"/>
            <a:ext cx="4114800" cy="5293343"/>
          </a:xfrm>
          <a:prstGeom prst="rect">
            <a:avLst/>
          </a:prstGeom>
        </p:spPr>
      </p:pic>
      <p:sp>
        <p:nvSpPr>
          <p:cNvPr id="4" name="Slide Number Placeholder 3" hidden="1">
            <a:extLst>
              <a:ext uri="{FF2B5EF4-FFF2-40B4-BE49-F238E27FC236}">
                <a16:creationId xmlns:a16="http://schemas.microsoft.com/office/drawing/2014/main" id="{3E56EEB5-0FBC-4BA3-91F5-794C2ECC37EA}"/>
              </a:ext>
            </a:extLst>
          </p:cNvPr>
          <p:cNvSpPr>
            <a:spLocks noGrp="1"/>
          </p:cNvSpPr>
          <p:nvPr>
            <p:ph type="sldNum" sz="quarter" idx="12"/>
          </p:nvPr>
        </p:nvSpPr>
        <p:spPr/>
        <p:txBody>
          <a:bodyPr/>
          <a:lstStyle/>
          <a:p>
            <a:pPr>
              <a:defRPr/>
            </a:pPr>
            <a:fld id="{D7C3FE04-E715-46F6-B07D-5A234E157AC3}" type="slidenum">
              <a:rPr lang="en-US" altLang="en-US" smtClean="0"/>
              <a:pPr>
                <a:defRPr/>
              </a:pPr>
              <a:t>9</a:t>
            </a:fld>
            <a:endParaRPr lang="en-US" altLang="en-US" dirty="0"/>
          </a:p>
        </p:txBody>
      </p:sp>
      <p:sp>
        <p:nvSpPr>
          <p:cNvPr id="7" name="Slide Number Placeholder 3">
            <a:extLst>
              <a:ext uri="{FF2B5EF4-FFF2-40B4-BE49-F238E27FC236}">
                <a16:creationId xmlns:a16="http://schemas.microsoft.com/office/drawing/2014/main" id="{F17FCBAC-354E-4616-B1A5-7AA431EC78B0}"/>
              </a:ext>
            </a:extLst>
          </p:cNvPr>
          <p:cNvSpPr txBox="1">
            <a:spLocks/>
          </p:cNvSpPr>
          <p:nvPr/>
        </p:nvSpPr>
        <p:spPr>
          <a:xfrm>
            <a:off x="6705600" y="6553200"/>
            <a:ext cx="2133600" cy="32067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1200" kern="1200">
                <a:solidFill>
                  <a:srgbClr val="898989"/>
                </a:solidFill>
                <a:latin typeface="Calibri" pitchFamily="34" charset="0"/>
                <a:ea typeface="+mn-ea"/>
                <a:cs typeface="+mn-cs"/>
              </a:defRPr>
            </a:lvl1pPr>
            <a:lvl2pPr marL="457200" algn="l" rtl="0" eaLnBrk="0" fontAlgn="base" hangingPunct="0">
              <a:spcBef>
                <a:spcPct val="0"/>
              </a:spcBef>
              <a:spcAft>
                <a:spcPct val="0"/>
              </a:spcAft>
              <a:defRPr sz="1600" kern="1200">
                <a:solidFill>
                  <a:schemeClr val="tx1"/>
                </a:solidFill>
                <a:latin typeface="Calibri" pitchFamily="34" charset="0"/>
                <a:ea typeface="+mn-ea"/>
                <a:cs typeface="+mn-cs"/>
              </a:defRPr>
            </a:lvl2pPr>
            <a:lvl3pPr marL="914400" algn="l" rtl="0" eaLnBrk="0" fontAlgn="base" hangingPunct="0">
              <a:spcBef>
                <a:spcPct val="0"/>
              </a:spcBef>
              <a:spcAft>
                <a:spcPct val="0"/>
              </a:spcAft>
              <a:defRPr sz="1600" kern="1200">
                <a:solidFill>
                  <a:schemeClr val="tx1"/>
                </a:solidFill>
                <a:latin typeface="Calibri" pitchFamily="34" charset="0"/>
                <a:ea typeface="+mn-ea"/>
                <a:cs typeface="+mn-cs"/>
              </a:defRPr>
            </a:lvl3pPr>
            <a:lvl4pPr marL="1371600" algn="l" rtl="0" eaLnBrk="0" fontAlgn="base" hangingPunct="0">
              <a:spcBef>
                <a:spcPct val="0"/>
              </a:spcBef>
              <a:spcAft>
                <a:spcPct val="0"/>
              </a:spcAft>
              <a:defRPr sz="1600" kern="1200">
                <a:solidFill>
                  <a:schemeClr val="tx1"/>
                </a:solidFill>
                <a:latin typeface="Calibri" pitchFamily="34" charset="0"/>
                <a:ea typeface="+mn-ea"/>
                <a:cs typeface="+mn-cs"/>
              </a:defRPr>
            </a:lvl4pPr>
            <a:lvl5pPr marL="1828800" algn="l" rtl="0" eaLnBrk="0" fontAlgn="base" hangingPunct="0">
              <a:spcBef>
                <a:spcPct val="0"/>
              </a:spcBef>
              <a:spcAft>
                <a:spcPct val="0"/>
              </a:spcAft>
              <a:defRPr sz="1600" kern="1200">
                <a:solidFill>
                  <a:schemeClr val="tx1"/>
                </a:solidFill>
                <a:latin typeface="Calibri" pitchFamily="34" charset="0"/>
                <a:ea typeface="+mn-ea"/>
                <a:cs typeface="+mn-cs"/>
              </a:defRPr>
            </a:lvl5pPr>
            <a:lvl6pPr marL="2286000" algn="l" defTabSz="914400" rtl="0" eaLnBrk="1" latinLnBrk="0" hangingPunct="1">
              <a:defRPr sz="1600" kern="1200">
                <a:solidFill>
                  <a:schemeClr val="tx1"/>
                </a:solidFill>
                <a:latin typeface="Calibri" pitchFamily="34" charset="0"/>
                <a:ea typeface="+mn-ea"/>
                <a:cs typeface="+mn-cs"/>
              </a:defRPr>
            </a:lvl6pPr>
            <a:lvl7pPr marL="2743200" algn="l" defTabSz="914400" rtl="0" eaLnBrk="1" latinLnBrk="0" hangingPunct="1">
              <a:defRPr sz="1600" kern="1200">
                <a:solidFill>
                  <a:schemeClr val="tx1"/>
                </a:solidFill>
                <a:latin typeface="Calibri" pitchFamily="34" charset="0"/>
                <a:ea typeface="+mn-ea"/>
                <a:cs typeface="+mn-cs"/>
              </a:defRPr>
            </a:lvl7pPr>
            <a:lvl8pPr marL="3200400" algn="l" defTabSz="914400" rtl="0" eaLnBrk="1" latinLnBrk="0" hangingPunct="1">
              <a:defRPr sz="1600" kern="1200">
                <a:solidFill>
                  <a:schemeClr val="tx1"/>
                </a:solidFill>
                <a:latin typeface="Calibri" pitchFamily="34" charset="0"/>
                <a:ea typeface="+mn-ea"/>
                <a:cs typeface="+mn-cs"/>
              </a:defRPr>
            </a:lvl8pPr>
            <a:lvl9pPr marL="3657600" algn="l" defTabSz="914400" rtl="0" eaLnBrk="1" latinLnBrk="0" hangingPunct="1">
              <a:defRPr sz="1600" kern="1200">
                <a:solidFill>
                  <a:schemeClr val="tx1"/>
                </a:solidFill>
                <a:latin typeface="Calibri" pitchFamily="34" charset="0"/>
                <a:ea typeface="+mn-ea"/>
                <a:cs typeface="+mn-cs"/>
              </a:defRPr>
            </a:lvl9pPr>
          </a:lstStyle>
          <a:p>
            <a:pPr>
              <a:defRPr/>
            </a:pPr>
            <a:fld id="{2DD6E3BA-0B8E-4F8A-8CD8-F939A68D284F}" type="slidenum">
              <a:rPr lang="en-US" altLang="en-US" smtClean="0"/>
              <a:pPr>
                <a:defRPr/>
              </a:pPr>
              <a:t>9</a:t>
            </a:fld>
            <a:endParaRPr lang="en-US" altLang="en-US" dirty="0"/>
          </a:p>
        </p:txBody>
      </p:sp>
    </p:spTree>
    <p:custDataLst>
      <p:tags r:id="rId1"/>
    </p:custDataLst>
    <p:extLst>
      <p:ext uri="{BB962C8B-B14F-4D97-AF65-F5344CB8AC3E}">
        <p14:creationId xmlns:p14="http://schemas.microsoft.com/office/powerpoint/2010/main" val="26075637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30B08-D513-4B7D-AFAA-57190B2D2036}"/>
              </a:ext>
            </a:extLst>
          </p:cNvPr>
          <p:cNvSpPr>
            <a:spLocks noGrp="1"/>
          </p:cNvSpPr>
          <p:nvPr>
            <p:ph type="title"/>
          </p:nvPr>
        </p:nvSpPr>
        <p:spPr>
          <a:xfrm>
            <a:off x="457200" y="304800"/>
            <a:ext cx="7543800" cy="838200"/>
          </a:xfrm>
        </p:spPr>
        <p:txBody>
          <a:bodyPr/>
          <a:lstStyle/>
          <a:p>
            <a:r>
              <a:rPr lang="en-US" sz="3600" dirty="0"/>
              <a:t>Covered Services Expansion </a:t>
            </a:r>
            <a:br>
              <a:rPr lang="en-US" sz="3600" dirty="0"/>
            </a:br>
            <a:r>
              <a:rPr lang="en-US" sz="3600" dirty="0"/>
              <a:t>(slide 2 of 2)</a:t>
            </a:r>
          </a:p>
        </p:txBody>
      </p:sp>
      <p:sp>
        <p:nvSpPr>
          <p:cNvPr id="14" name="Content Placeholder 2">
            <a:extLst>
              <a:ext uri="{FF2B5EF4-FFF2-40B4-BE49-F238E27FC236}">
                <a16:creationId xmlns:a16="http://schemas.microsoft.com/office/drawing/2014/main" id="{F267DDED-148D-4005-9852-A1A387D9601E}"/>
              </a:ext>
            </a:extLst>
          </p:cNvPr>
          <p:cNvSpPr txBox="1">
            <a:spLocks/>
          </p:cNvSpPr>
          <p:nvPr/>
        </p:nvSpPr>
        <p:spPr bwMode="auto">
          <a:xfrm>
            <a:off x="304800" y="2133600"/>
            <a:ext cx="43434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5">
                  <a:lumMod val="75000"/>
                </a:schemeClr>
              </a:buClr>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5">
                  <a:lumMod val="75000"/>
                </a:schemeClr>
              </a:buClr>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accent5">
                  <a:lumMod val="75000"/>
                </a:schemeClr>
              </a:buClr>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chemeClr val="accent5">
                  <a:lumMod val="75000"/>
                </a:schemeClr>
              </a:buClr>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chemeClr val="accent5">
                  <a:lumMod val="75000"/>
                </a:schemeClr>
              </a:buClr>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600"/>
              </a:spcBef>
              <a:spcAft>
                <a:spcPts val="300"/>
              </a:spcAft>
              <a:buNone/>
            </a:pPr>
            <a:r>
              <a:rPr lang="en-US" sz="2000" b="1" dirty="0"/>
              <a:t>The Executive Office of Health and Human Services (EOHHS) is expanding MassHealth Family Assistance coverage for nursing facility services.</a:t>
            </a:r>
          </a:p>
          <a:p>
            <a:pPr marL="0" indent="0">
              <a:spcBef>
                <a:spcPts val="600"/>
              </a:spcBef>
              <a:spcAft>
                <a:spcPts val="300"/>
              </a:spcAft>
              <a:buNone/>
            </a:pPr>
            <a:r>
              <a:rPr lang="en-US" sz="2000" dirty="0"/>
              <a:t>Effective July 10, 2020 and applies to all MassHealth nursing facility providers for dates of service beginning March 11, 2020. </a:t>
            </a:r>
          </a:p>
        </p:txBody>
      </p:sp>
      <p:pic>
        <p:nvPicPr>
          <p:cNvPr id="5" name="Picture 4" descr="Screen capture of a letter from MassHealth">
            <a:extLst>
              <a:ext uri="{FF2B5EF4-FFF2-40B4-BE49-F238E27FC236}">
                <a16:creationId xmlns:a16="http://schemas.microsoft.com/office/drawing/2014/main" id="{F180B7BF-97A3-4BDF-89D5-51EC6690D887}"/>
              </a:ext>
            </a:extLst>
          </p:cNvPr>
          <p:cNvPicPr>
            <a:picLocks noChangeAspect="1"/>
          </p:cNvPicPr>
          <p:nvPr/>
        </p:nvPicPr>
        <p:blipFill>
          <a:blip r:embed="rId4"/>
          <a:stretch>
            <a:fillRect/>
          </a:stretch>
        </p:blipFill>
        <p:spPr>
          <a:xfrm>
            <a:off x="4800600" y="1428132"/>
            <a:ext cx="4114800" cy="5293343"/>
          </a:xfrm>
          <a:prstGeom prst="rect">
            <a:avLst/>
          </a:prstGeom>
        </p:spPr>
      </p:pic>
      <p:sp>
        <p:nvSpPr>
          <p:cNvPr id="7" name="Slide Number Placeholder 3">
            <a:extLst>
              <a:ext uri="{FF2B5EF4-FFF2-40B4-BE49-F238E27FC236}">
                <a16:creationId xmlns:a16="http://schemas.microsoft.com/office/drawing/2014/main" id="{07D18EFA-333B-4D60-96CD-12FB6BA43514}"/>
              </a:ext>
            </a:extLst>
          </p:cNvPr>
          <p:cNvSpPr txBox="1">
            <a:spLocks/>
          </p:cNvSpPr>
          <p:nvPr/>
        </p:nvSpPr>
        <p:spPr>
          <a:xfrm>
            <a:off x="6705600" y="6508750"/>
            <a:ext cx="21336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1200" kern="1200">
                <a:solidFill>
                  <a:srgbClr val="898989"/>
                </a:solidFill>
                <a:latin typeface="Calibri" pitchFamily="34" charset="0"/>
                <a:ea typeface="+mn-ea"/>
                <a:cs typeface="+mn-cs"/>
              </a:defRPr>
            </a:lvl1pPr>
            <a:lvl2pPr marL="457200" algn="l" rtl="0" eaLnBrk="0" fontAlgn="base" hangingPunct="0">
              <a:spcBef>
                <a:spcPct val="0"/>
              </a:spcBef>
              <a:spcAft>
                <a:spcPct val="0"/>
              </a:spcAft>
              <a:defRPr sz="1600" kern="1200">
                <a:solidFill>
                  <a:schemeClr val="tx1"/>
                </a:solidFill>
                <a:latin typeface="Calibri" pitchFamily="34" charset="0"/>
                <a:ea typeface="+mn-ea"/>
                <a:cs typeface="+mn-cs"/>
              </a:defRPr>
            </a:lvl2pPr>
            <a:lvl3pPr marL="914400" algn="l" rtl="0" eaLnBrk="0" fontAlgn="base" hangingPunct="0">
              <a:spcBef>
                <a:spcPct val="0"/>
              </a:spcBef>
              <a:spcAft>
                <a:spcPct val="0"/>
              </a:spcAft>
              <a:defRPr sz="1600" kern="1200">
                <a:solidFill>
                  <a:schemeClr val="tx1"/>
                </a:solidFill>
                <a:latin typeface="Calibri" pitchFamily="34" charset="0"/>
                <a:ea typeface="+mn-ea"/>
                <a:cs typeface="+mn-cs"/>
              </a:defRPr>
            </a:lvl3pPr>
            <a:lvl4pPr marL="1371600" algn="l" rtl="0" eaLnBrk="0" fontAlgn="base" hangingPunct="0">
              <a:spcBef>
                <a:spcPct val="0"/>
              </a:spcBef>
              <a:spcAft>
                <a:spcPct val="0"/>
              </a:spcAft>
              <a:defRPr sz="1600" kern="1200">
                <a:solidFill>
                  <a:schemeClr val="tx1"/>
                </a:solidFill>
                <a:latin typeface="Calibri" pitchFamily="34" charset="0"/>
                <a:ea typeface="+mn-ea"/>
                <a:cs typeface="+mn-cs"/>
              </a:defRPr>
            </a:lvl4pPr>
            <a:lvl5pPr marL="1828800" algn="l" rtl="0" eaLnBrk="0" fontAlgn="base" hangingPunct="0">
              <a:spcBef>
                <a:spcPct val="0"/>
              </a:spcBef>
              <a:spcAft>
                <a:spcPct val="0"/>
              </a:spcAft>
              <a:defRPr sz="1600" kern="1200">
                <a:solidFill>
                  <a:schemeClr val="tx1"/>
                </a:solidFill>
                <a:latin typeface="Calibri" pitchFamily="34" charset="0"/>
                <a:ea typeface="+mn-ea"/>
                <a:cs typeface="+mn-cs"/>
              </a:defRPr>
            </a:lvl5pPr>
            <a:lvl6pPr marL="2286000" algn="l" defTabSz="914400" rtl="0" eaLnBrk="1" latinLnBrk="0" hangingPunct="1">
              <a:defRPr sz="1600" kern="1200">
                <a:solidFill>
                  <a:schemeClr val="tx1"/>
                </a:solidFill>
                <a:latin typeface="Calibri" pitchFamily="34" charset="0"/>
                <a:ea typeface="+mn-ea"/>
                <a:cs typeface="+mn-cs"/>
              </a:defRPr>
            </a:lvl6pPr>
            <a:lvl7pPr marL="2743200" algn="l" defTabSz="914400" rtl="0" eaLnBrk="1" latinLnBrk="0" hangingPunct="1">
              <a:defRPr sz="1600" kern="1200">
                <a:solidFill>
                  <a:schemeClr val="tx1"/>
                </a:solidFill>
                <a:latin typeface="Calibri" pitchFamily="34" charset="0"/>
                <a:ea typeface="+mn-ea"/>
                <a:cs typeface="+mn-cs"/>
              </a:defRPr>
            </a:lvl7pPr>
            <a:lvl8pPr marL="3200400" algn="l" defTabSz="914400" rtl="0" eaLnBrk="1" latinLnBrk="0" hangingPunct="1">
              <a:defRPr sz="1600" kern="1200">
                <a:solidFill>
                  <a:schemeClr val="tx1"/>
                </a:solidFill>
                <a:latin typeface="Calibri" pitchFamily="34" charset="0"/>
                <a:ea typeface="+mn-ea"/>
                <a:cs typeface="+mn-cs"/>
              </a:defRPr>
            </a:lvl8pPr>
            <a:lvl9pPr marL="3657600" algn="l" defTabSz="914400" rtl="0" eaLnBrk="1" latinLnBrk="0" hangingPunct="1">
              <a:defRPr sz="1600" kern="1200">
                <a:solidFill>
                  <a:schemeClr val="tx1"/>
                </a:solidFill>
                <a:latin typeface="Calibri" pitchFamily="34" charset="0"/>
                <a:ea typeface="+mn-ea"/>
                <a:cs typeface="+mn-cs"/>
              </a:defRPr>
            </a:lvl9pPr>
          </a:lstStyle>
          <a:p>
            <a:pPr>
              <a:defRPr/>
            </a:pPr>
            <a:fld id="{2DD6E3BA-0B8E-4F8A-8CD8-F939A68D284F}" type="slidenum">
              <a:rPr lang="en-US" altLang="en-US" smtClean="0"/>
              <a:pPr>
                <a:defRPr/>
              </a:pPr>
              <a:t>10</a:t>
            </a:fld>
            <a:endParaRPr lang="en-US" altLang="en-US" dirty="0"/>
          </a:p>
        </p:txBody>
      </p:sp>
      <p:sp>
        <p:nvSpPr>
          <p:cNvPr id="4" name="Slide Number Placeholder 3" hidden="1">
            <a:extLst>
              <a:ext uri="{FF2B5EF4-FFF2-40B4-BE49-F238E27FC236}">
                <a16:creationId xmlns:a16="http://schemas.microsoft.com/office/drawing/2014/main" id="{3E56EEB5-0FBC-4BA3-91F5-794C2ECC37EA}"/>
              </a:ext>
            </a:extLst>
          </p:cNvPr>
          <p:cNvSpPr>
            <a:spLocks noGrp="1"/>
          </p:cNvSpPr>
          <p:nvPr>
            <p:ph type="sldNum" sz="quarter" idx="12"/>
          </p:nvPr>
        </p:nvSpPr>
        <p:spPr/>
        <p:txBody>
          <a:bodyPr/>
          <a:lstStyle/>
          <a:p>
            <a:pPr>
              <a:defRPr/>
            </a:pPr>
            <a:fld id="{D7C3FE04-E715-46F6-B07D-5A234E157AC3}" type="slidenum">
              <a:rPr lang="en-US" altLang="en-US" smtClean="0"/>
              <a:pPr>
                <a:defRPr/>
              </a:pPr>
              <a:t>10</a:t>
            </a:fld>
            <a:endParaRPr lang="en-US" altLang="en-US" dirty="0"/>
          </a:p>
        </p:txBody>
      </p:sp>
    </p:spTree>
    <p:custDataLst>
      <p:tags r:id="rId1"/>
    </p:custDataLst>
    <p:extLst>
      <p:ext uri="{BB962C8B-B14F-4D97-AF65-F5344CB8AC3E}">
        <p14:creationId xmlns:p14="http://schemas.microsoft.com/office/powerpoint/2010/main" val="12450732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DC936-1216-45A1-88E9-7DCFCCA07DE4}"/>
              </a:ext>
            </a:extLst>
          </p:cNvPr>
          <p:cNvSpPr>
            <a:spLocks noGrp="1"/>
          </p:cNvSpPr>
          <p:nvPr>
            <p:ph type="title"/>
          </p:nvPr>
        </p:nvSpPr>
        <p:spPr>
          <a:xfrm>
            <a:off x="457200" y="304800"/>
            <a:ext cx="7010400" cy="838200"/>
          </a:xfrm>
        </p:spPr>
        <p:txBody>
          <a:bodyPr/>
          <a:lstStyle/>
          <a:p>
            <a:r>
              <a:rPr lang="en-US" sz="3600" dirty="0"/>
              <a:t>CDRH and Nursing Facility Operations Process (slide 1 of 5)</a:t>
            </a:r>
          </a:p>
        </p:txBody>
      </p:sp>
      <p:sp>
        <p:nvSpPr>
          <p:cNvPr id="3" name="Content Placeholder 2">
            <a:extLst>
              <a:ext uri="{FF2B5EF4-FFF2-40B4-BE49-F238E27FC236}">
                <a16:creationId xmlns:a16="http://schemas.microsoft.com/office/drawing/2014/main" id="{523BBDE8-900D-4300-8155-8CB28D98064F}"/>
              </a:ext>
            </a:extLst>
          </p:cNvPr>
          <p:cNvSpPr>
            <a:spLocks noGrp="1"/>
          </p:cNvSpPr>
          <p:nvPr>
            <p:ph idx="1"/>
          </p:nvPr>
        </p:nvSpPr>
        <p:spPr>
          <a:xfrm>
            <a:off x="4267200" y="1600200"/>
            <a:ext cx="4419600" cy="4953000"/>
          </a:xfrm>
        </p:spPr>
        <p:txBody>
          <a:bodyPr>
            <a:noAutofit/>
          </a:bodyPr>
          <a:lstStyle/>
          <a:p>
            <a:pPr marL="0" indent="0">
              <a:spcBef>
                <a:spcPts val="600"/>
              </a:spcBef>
              <a:spcAft>
                <a:spcPts val="600"/>
              </a:spcAft>
              <a:buNone/>
            </a:pPr>
            <a:r>
              <a:rPr lang="en-US" sz="2300" b="1" dirty="0"/>
              <a:t>Inpatient services for up to 100 days per admission</a:t>
            </a:r>
          </a:p>
          <a:p>
            <a:pPr>
              <a:spcBef>
                <a:spcPts val="600"/>
              </a:spcBef>
              <a:spcAft>
                <a:spcPts val="600"/>
              </a:spcAft>
              <a:buFont typeface="+mj-lt"/>
              <a:buAutoNum type="arabicPeriod"/>
            </a:pPr>
            <a:r>
              <a:rPr lang="en-US" sz="1800" dirty="0"/>
              <a:t>The facility needs to send </a:t>
            </a:r>
            <a:r>
              <a:rPr lang="en-US" sz="1800" u="sng" dirty="0"/>
              <a:t>both</a:t>
            </a:r>
            <a:r>
              <a:rPr lang="en-US" sz="1800" dirty="0"/>
              <a:t> an SC-1 form that is marked short-term and is signed by a physician, along with the clinical eligibility approval form stating short-term approval, to MassHealth at:  </a:t>
            </a:r>
            <a:r>
              <a:rPr lang="en-US" sz="1800" dirty="0">
                <a:effectLst/>
                <a:latin typeface="Segoe UI" panose="020B0502040204020203" pitchFamily="34" charset="0"/>
                <a:hlinkClick r:id="rId4" action="ppaction://hlinkfile"/>
              </a:rPr>
              <a:t>mhpp.ops@state.ma.us</a:t>
            </a:r>
            <a:endParaRPr lang="en-US" sz="1800" dirty="0"/>
          </a:p>
          <a:p>
            <a:pPr marL="400050">
              <a:spcBef>
                <a:spcPts val="600"/>
              </a:spcBef>
              <a:spcAft>
                <a:spcPts val="600"/>
              </a:spcAft>
              <a:buFont typeface="+mj-lt"/>
              <a:buAutoNum type="arabicPeriod"/>
            </a:pPr>
            <a:r>
              <a:rPr lang="en-US" sz="1800" dirty="0"/>
              <a:t>A CDRH/nursing facility payment segment is established in MMIS for the individual at the facility</a:t>
            </a:r>
          </a:p>
          <a:p>
            <a:pPr marL="400050">
              <a:spcBef>
                <a:spcPts val="600"/>
              </a:spcBef>
              <a:spcAft>
                <a:spcPts val="600"/>
              </a:spcAft>
              <a:buFont typeface="+mj-lt"/>
              <a:buAutoNum type="arabicPeriod"/>
            </a:pPr>
            <a:r>
              <a:rPr lang="en-US" sz="1800" dirty="0"/>
              <a:t>The long-term care segment is closed</a:t>
            </a:r>
          </a:p>
        </p:txBody>
      </p:sp>
      <p:pic>
        <p:nvPicPr>
          <p:cNvPr id="8" name="s4418961a91c4b15b80dd50a377e8de5" descr="Photo of a pediatric patient in bed wearing a face mask">
            <a:extLst>
              <a:ext uri="{FF2B5EF4-FFF2-40B4-BE49-F238E27FC236}">
                <a16:creationId xmlns:a16="http://schemas.microsoft.com/office/drawing/2014/main" id="{CDD81174-5022-4FC8-928A-830898286BDE}"/>
              </a:ext>
            </a:extLst>
          </p:cNvPr>
          <p:cNvPicPr>
            <a:picLocks/>
          </p:cNvPicPr>
          <p:nvPr/>
        </p:nvPicPr>
        <p:blipFill rotWithShape="1">
          <a:blip r:embed="rId5" cstate="print">
            <a:extLst>
              <a:ext uri="{28A0092B-C50C-407E-A947-70E740481C1C}">
                <a14:useLocalDpi xmlns:a14="http://schemas.microsoft.com/office/drawing/2010/main" val="0"/>
              </a:ext>
            </a:extLst>
          </a:blip>
          <a:srcRect b="5264"/>
          <a:stretch/>
        </p:blipFill>
        <p:spPr>
          <a:xfrm>
            <a:off x="0" y="1371600"/>
            <a:ext cx="4171950" cy="5486400"/>
          </a:xfrm>
          <a:prstGeom prst="rect">
            <a:avLst/>
          </a:prstGeom>
        </p:spPr>
      </p:pic>
      <p:sp>
        <p:nvSpPr>
          <p:cNvPr id="4" name="Slide Number Placeholder 3">
            <a:extLst>
              <a:ext uri="{FF2B5EF4-FFF2-40B4-BE49-F238E27FC236}">
                <a16:creationId xmlns:a16="http://schemas.microsoft.com/office/drawing/2014/main" id="{1B74E2CF-726F-48CC-9670-F322E2518B5F}"/>
              </a:ext>
            </a:extLst>
          </p:cNvPr>
          <p:cNvSpPr>
            <a:spLocks noGrp="1"/>
          </p:cNvSpPr>
          <p:nvPr>
            <p:ph type="sldNum" sz="quarter" idx="12"/>
          </p:nvPr>
        </p:nvSpPr>
        <p:spPr/>
        <p:txBody>
          <a:bodyPr/>
          <a:lstStyle/>
          <a:p>
            <a:pPr>
              <a:defRPr/>
            </a:pPr>
            <a:fld id="{D7C3FE04-E715-46F6-B07D-5A234E157AC3}" type="slidenum">
              <a:rPr lang="en-US" altLang="en-US" smtClean="0"/>
              <a:pPr>
                <a:defRPr/>
              </a:pPr>
              <a:t>11</a:t>
            </a:fld>
            <a:endParaRPr lang="en-US" altLang="en-US" dirty="0"/>
          </a:p>
        </p:txBody>
      </p:sp>
    </p:spTree>
    <p:custDataLst>
      <p:tags r:id="rId1"/>
    </p:custDataLst>
    <p:extLst>
      <p:ext uri="{BB962C8B-B14F-4D97-AF65-F5344CB8AC3E}">
        <p14:creationId xmlns:p14="http://schemas.microsoft.com/office/powerpoint/2010/main" val="7113465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DC936-1216-45A1-88E9-7DCFCCA07DE4}"/>
              </a:ext>
            </a:extLst>
          </p:cNvPr>
          <p:cNvSpPr>
            <a:spLocks noGrp="1"/>
          </p:cNvSpPr>
          <p:nvPr>
            <p:ph type="title"/>
          </p:nvPr>
        </p:nvSpPr>
        <p:spPr>
          <a:xfrm>
            <a:off x="457200" y="304800"/>
            <a:ext cx="6705600" cy="838200"/>
          </a:xfrm>
        </p:spPr>
        <p:txBody>
          <a:bodyPr/>
          <a:lstStyle/>
          <a:p>
            <a:r>
              <a:rPr lang="en-US" sz="3600" dirty="0"/>
              <a:t>CDRH and Nursing Facility Operations Process (slide 2 of 5)</a:t>
            </a:r>
          </a:p>
        </p:txBody>
      </p:sp>
      <p:sp>
        <p:nvSpPr>
          <p:cNvPr id="3" name="Content Placeholder 2">
            <a:extLst>
              <a:ext uri="{FF2B5EF4-FFF2-40B4-BE49-F238E27FC236}">
                <a16:creationId xmlns:a16="http://schemas.microsoft.com/office/drawing/2014/main" id="{523BBDE8-900D-4300-8155-8CB28D98064F}"/>
              </a:ext>
            </a:extLst>
          </p:cNvPr>
          <p:cNvSpPr>
            <a:spLocks noGrp="1"/>
          </p:cNvSpPr>
          <p:nvPr>
            <p:ph idx="1"/>
          </p:nvPr>
        </p:nvSpPr>
        <p:spPr>
          <a:xfrm>
            <a:off x="4267200" y="1600200"/>
            <a:ext cx="4419600" cy="4953000"/>
          </a:xfrm>
        </p:spPr>
        <p:txBody>
          <a:bodyPr>
            <a:noAutofit/>
          </a:bodyPr>
          <a:lstStyle/>
          <a:p>
            <a:pPr marL="0" indent="0">
              <a:spcBef>
                <a:spcPts val="600"/>
              </a:spcBef>
              <a:spcAft>
                <a:spcPts val="600"/>
              </a:spcAft>
              <a:buNone/>
            </a:pPr>
            <a:r>
              <a:rPr lang="en-US" sz="2300" b="1" dirty="0"/>
              <a:t>Inpatient services over 100 days  per admission</a:t>
            </a:r>
          </a:p>
          <a:p>
            <a:pPr marL="0" indent="0">
              <a:spcBef>
                <a:spcPts val="600"/>
              </a:spcBef>
              <a:spcAft>
                <a:spcPts val="600"/>
              </a:spcAft>
              <a:buNone/>
            </a:pPr>
            <a:r>
              <a:rPr lang="en-US" sz="1800" dirty="0"/>
              <a:t>If the 100-day short-term period expires and the member is still a patient at the facility or is no longer on a short-term stay, the following process will take place:</a:t>
            </a:r>
          </a:p>
          <a:p>
            <a:pPr>
              <a:spcBef>
                <a:spcPts val="600"/>
              </a:spcBef>
              <a:spcAft>
                <a:spcPts val="600"/>
              </a:spcAft>
              <a:buFont typeface="+mj-lt"/>
              <a:buAutoNum type="arabicPeriod"/>
            </a:pPr>
            <a:r>
              <a:rPr lang="en-US" sz="1800" dirty="0"/>
              <a:t>The payment segment is closed by MassHealth</a:t>
            </a:r>
          </a:p>
          <a:p>
            <a:pPr>
              <a:spcBef>
                <a:spcPts val="600"/>
              </a:spcBef>
              <a:spcAft>
                <a:spcPts val="600"/>
              </a:spcAft>
              <a:buFont typeface="+mj-lt"/>
              <a:buAutoNum type="arabicPeriod"/>
            </a:pPr>
            <a:r>
              <a:rPr lang="en-US" sz="1800" dirty="0"/>
              <a:t>MassHealth will send the Expiration of Short-Term Stay and Home Maintenance Needs Allowance (ST-CL) cover letter and a SACA-2 to be completed by the facility on behalf of the member. (If the member is under the age of 65, a SACA-2 form will also be sent to the nursing facility.) </a:t>
            </a:r>
          </a:p>
        </p:txBody>
      </p:sp>
      <p:sp>
        <p:nvSpPr>
          <p:cNvPr id="4" name="Slide Number Placeholder 3">
            <a:extLst>
              <a:ext uri="{FF2B5EF4-FFF2-40B4-BE49-F238E27FC236}">
                <a16:creationId xmlns:a16="http://schemas.microsoft.com/office/drawing/2014/main" id="{1B74E2CF-726F-48CC-9670-F322E2518B5F}"/>
              </a:ext>
            </a:extLst>
          </p:cNvPr>
          <p:cNvSpPr>
            <a:spLocks noGrp="1"/>
          </p:cNvSpPr>
          <p:nvPr>
            <p:ph type="sldNum" sz="quarter" idx="12"/>
          </p:nvPr>
        </p:nvSpPr>
        <p:spPr/>
        <p:txBody>
          <a:bodyPr/>
          <a:lstStyle/>
          <a:p>
            <a:pPr>
              <a:defRPr/>
            </a:pPr>
            <a:fld id="{D7C3FE04-E715-46F6-B07D-5A234E157AC3}" type="slidenum">
              <a:rPr lang="en-US" altLang="en-US" smtClean="0"/>
              <a:pPr>
                <a:defRPr/>
              </a:pPr>
              <a:t>12</a:t>
            </a:fld>
            <a:endParaRPr lang="en-US" altLang="en-US" dirty="0"/>
          </a:p>
        </p:txBody>
      </p:sp>
      <p:pic>
        <p:nvPicPr>
          <p:cNvPr id="8" name="s4418961a91c4b15b80dd50a377e8de5">
            <a:extLst>
              <a:ext uri="{FF2B5EF4-FFF2-40B4-BE49-F238E27FC236}">
                <a16:creationId xmlns:a16="http://schemas.microsoft.com/office/drawing/2014/main" id="{CDD81174-5022-4FC8-928A-830898286BDE}"/>
              </a:ext>
              <a:ext uri="{C183D7F6-B498-43B3-948B-1728B52AA6E4}">
                <adec:decorative xmlns:adec="http://schemas.microsoft.com/office/drawing/2017/decorative" val="1"/>
              </a:ext>
            </a:extLst>
          </p:cNvPr>
          <p:cNvPicPr>
            <a:picLocks/>
          </p:cNvPicPr>
          <p:nvPr/>
        </p:nvPicPr>
        <p:blipFill rotWithShape="1">
          <a:blip r:embed="rId3" cstate="print">
            <a:extLst>
              <a:ext uri="{28A0092B-C50C-407E-A947-70E740481C1C}">
                <a14:useLocalDpi xmlns:a14="http://schemas.microsoft.com/office/drawing/2010/main" val="0"/>
              </a:ext>
            </a:extLst>
          </a:blip>
          <a:srcRect b="5264"/>
          <a:stretch/>
        </p:blipFill>
        <p:spPr>
          <a:xfrm>
            <a:off x="0" y="1371600"/>
            <a:ext cx="4171950" cy="5486400"/>
          </a:xfrm>
          <a:prstGeom prst="rect">
            <a:avLst/>
          </a:prstGeom>
        </p:spPr>
      </p:pic>
    </p:spTree>
    <p:custDataLst>
      <p:tags r:id="rId1"/>
    </p:custDataLst>
    <p:extLst>
      <p:ext uri="{BB962C8B-B14F-4D97-AF65-F5344CB8AC3E}">
        <p14:creationId xmlns:p14="http://schemas.microsoft.com/office/powerpoint/2010/main" val="15080369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DC936-1216-45A1-88E9-7DCFCCA07DE4}"/>
              </a:ext>
            </a:extLst>
          </p:cNvPr>
          <p:cNvSpPr>
            <a:spLocks noGrp="1"/>
          </p:cNvSpPr>
          <p:nvPr>
            <p:ph type="title"/>
          </p:nvPr>
        </p:nvSpPr>
        <p:spPr>
          <a:xfrm>
            <a:off x="457200" y="304800"/>
            <a:ext cx="7162800" cy="838200"/>
          </a:xfrm>
        </p:spPr>
        <p:txBody>
          <a:bodyPr/>
          <a:lstStyle/>
          <a:p>
            <a:r>
              <a:rPr lang="en-US" sz="3600" dirty="0"/>
              <a:t>CDRH and Nursing Facility Operations Process (slide 3 of 5)</a:t>
            </a:r>
          </a:p>
        </p:txBody>
      </p:sp>
      <p:sp>
        <p:nvSpPr>
          <p:cNvPr id="3" name="Content Placeholder 2">
            <a:extLst>
              <a:ext uri="{FF2B5EF4-FFF2-40B4-BE49-F238E27FC236}">
                <a16:creationId xmlns:a16="http://schemas.microsoft.com/office/drawing/2014/main" id="{523BBDE8-900D-4300-8155-8CB28D98064F}"/>
              </a:ext>
            </a:extLst>
          </p:cNvPr>
          <p:cNvSpPr>
            <a:spLocks noGrp="1"/>
          </p:cNvSpPr>
          <p:nvPr>
            <p:ph idx="1"/>
          </p:nvPr>
        </p:nvSpPr>
        <p:spPr>
          <a:xfrm>
            <a:off x="4267200" y="1600200"/>
            <a:ext cx="4419600" cy="4953000"/>
          </a:xfrm>
        </p:spPr>
        <p:txBody>
          <a:bodyPr>
            <a:noAutofit/>
          </a:bodyPr>
          <a:lstStyle/>
          <a:p>
            <a:pPr marL="0" indent="0">
              <a:spcBef>
                <a:spcPts val="600"/>
              </a:spcBef>
              <a:spcAft>
                <a:spcPts val="600"/>
              </a:spcAft>
              <a:buNone/>
            </a:pPr>
            <a:r>
              <a:rPr lang="en-US" sz="2300" b="1" dirty="0"/>
              <a:t>Inpatient services over 100 days  per admission</a:t>
            </a:r>
          </a:p>
          <a:p>
            <a:pPr marL="0" indent="0">
              <a:spcBef>
                <a:spcPts val="600"/>
              </a:spcBef>
              <a:spcAft>
                <a:spcPts val="600"/>
              </a:spcAft>
              <a:buNone/>
            </a:pPr>
            <a:r>
              <a:rPr lang="en-US" sz="1800" dirty="0"/>
              <a:t>If the 100-day short-term period expires and the member is still a patient at the facility or is no longer on a short-term stay, the following process will take place:</a:t>
            </a:r>
          </a:p>
          <a:p>
            <a:pPr>
              <a:spcBef>
                <a:spcPts val="600"/>
              </a:spcBef>
              <a:spcAft>
                <a:spcPts val="600"/>
              </a:spcAft>
              <a:buFont typeface="+mj-lt"/>
              <a:buAutoNum type="arabicPeriod" startAt="3"/>
            </a:pPr>
            <a:r>
              <a:rPr lang="en-US" sz="1800" dirty="0"/>
              <a:t>The completed forms must be returned to MassHealth with an SC-1 form, stating that the member is transitioning from short-term to a stay of more than 100- days</a:t>
            </a:r>
          </a:p>
          <a:p>
            <a:pPr>
              <a:spcBef>
                <a:spcPts val="600"/>
              </a:spcBef>
              <a:spcAft>
                <a:spcPts val="600"/>
              </a:spcAft>
              <a:buFont typeface="+mj-lt"/>
              <a:buAutoNum type="arabicPeriod" startAt="3"/>
            </a:pPr>
            <a:r>
              <a:rPr lang="en-US" sz="1800" dirty="0"/>
              <a:t>A new level-of-care determination form is not needed</a:t>
            </a:r>
          </a:p>
          <a:p>
            <a:pPr>
              <a:spcBef>
                <a:spcPts val="600"/>
              </a:spcBef>
              <a:spcAft>
                <a:spcPts val="600"/>
              </a:spcAft>
              <a:buFont typeface="+mj-lt"/>
              <a:buAutoNum type="arabicPeriod" startAt="3"/>
            </a:pPr>
            <a:r>
              <a:rPr lang="en-US" sz="1800" dirty="0"/>
              <a:t>If this process is not completed by the nursing facility, the member will not be coded for payment</a:t>
            </a:r>
          </a:p>
        </p:txBody>
      </p:sp>
      <p:sp>
        <p:nvSpPr>
          <p:cNvPr id="4" name="Slide Number Placeholder 3">
            <a:extLst>
              <a:ext uri="{FF2B5EF4-FFF2-40B4-BE49-F238E27FC236}">
                <a16:creationId xmlns:a16="http://schemas.microsoft.com/office/drawing/2014/main" id="{1B74E2CF-726F-48CC-9670-F322E2518B5F}"/>
              </a:ext>
            </a:extLst>
          </p:cNvPr>
          <p:cNvSpPr>
            <a:spLocks noGrp="1"/>
          </p:cNvSpPr>
          <p:nvPr>
            <p:ph type="sldNum" sz="quarter" idx="12"/>
          </p:nvPr>
        </p:nvSpPr>
        <p:spPr/>
        <p:txBody>
          <a:bodyPr/>
          <a:lstStyle/>
          <a:p>
            <a:pPr>
              <a:defRPr/>
            </a:pPr>
            <a:fld id="{D7C3FE04-E715-46F6-B07D-5A234E157AC3}" type="slidenum">
              <a:rPr lang="en-US" altLang="en-US" smtClean="0"/>
              <a:pPr>
                <a:defRPr/>
              </a:pPr>
              <a:t>13</a:t>
            </a:fld>
            <a:endParaRPr lang="en-US" altLang="en-US" dirty="0"/>
          </a:p>
        </p:txBody>
      </p:sp>
      <p:pic>
        <p:nvPicPr>
          <p:cNvPr id="8" name="s4418961a91c4b15b80dd50a377e8de5">
            <a:extLst>
              <a:ext uri="{FF2B5EF4-FFF2-40B4-BE49-F238E27FC236}">
                <a16:creationId xmlns:a16="http://schemas.microsoft.com/office/drawing/2014/main" id="{CDD81174-5022-4FC8-928A-830898286BDE}"/>
              </a:ext>
              <a:ext uri="{C183D7F6-B498-43B3-948B-1728B52AA6E4}">
                <adec:decorative xmlns:adec="http://schemas.microsoft.com/office/drawing/2017/decorative" val="1"/>
              </a:ext>
            </a:extLst>
          </p:cNvPr>
          <p:cNvPicPr>
            <a:picLocks/>
          </p:cNvPicPr>
          <p:nvPr/>
        </p:nvPicPr>
        <p:blipFill rotWithShape="1">
          <a:blip r:embed="rId3" cstate="print">
            <a:extLst>
              <a:ext uri="{28A0092B-C50C-407E-A947-70E740481C1C}">
                <a14:useLocalDpi xmlns:a14="http://schemas.microsoft.com/office/drawing/2010/main" val="0"/>
              </a:ext>
            </a:extLst>
          </a:blip>
          <a:srcRect b="5264"/>
          <a:stretch/>
        </p:blipFill>
        <p:spPr>
          <a:xfrm>
            <a:off x="0" y="1371600"/>
            <a:ext cx="4171950" cy="5486400"/>
          </a:xfrm>
          <a:prstGeom prst="rect">
            <a:avLst/>
          </a:prstGeom>
        </p:spPr>
      </p:pic>
    </p:spTree>
    <p:custDataLst>
      <p:tags r:id="rId1"/>
    </p:custDataLst>
    <p:extLst>
      <p:ext uri="{BB962C8B-B14F-4D97-AF65-F5344CB8AC3E}">
        <p14:creationId xmlns:p14="http://schemas.microsoft.com/office/powerpoint/2010/main" val="8238734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DC936-1216-45A1-88E9-7DCFCCA07DE4}"/>
              </a:ext>
            </a:extLst>
          </p:cNvPr>
          <p:cNvSpPr>
            <a:spLocks noGrp="1"/>
          </p:cNvSpPr>
          <p:nvPr>
            <p:ph type="title"/>
          </p:nvPr>
        </p:nvSpPr>
        <p:spPr>
          <a:xfrm>
            <a:off x="457200" y="304800"/>
            <a:ext cx="7162800" cy="838200"/>
          </a:xfrm>
        </p:spPr>
        <p:txBody>
          <a:bodyPr/>
          <a:lstStyle/>
          <a:p>
            <a:r>
              <a:rPr lang="en-US" sz="3600" dirty="0"/>
              <a:t>CDRH and Nursing Facility Operations Process (slide 4 of 5)</a:t>
            </a:r>
          </a:p>
        </p:txBody>
      </p:sp>
      <p:sp>
        <p:nvSpPr>
          <p:cNvPr id="3" name="Content Placeholder 2">
            <a:extLst>
              <a:ext uri="{FF2B5EF4-FFF2-40B4-BE49-F238E27FC236}">
                <a16:creationId xmlns:a16="http://schemas.microsoft.com/office/drawing/2014/main" id="{523BBDE8-900D-4300-8155-8CB28D98064F}"/>
              </a:ext>
            </a:extLst>
          </p:cNvPr>
          <p:cNvSpPr>
            <a:spLocks noGrp="1"/>
          </p:cNvSpPr>
          <p:nvPr>
            <p:ph idx="1"/>
          </p:nvPr>
        </p:nvSpPr>
        <p:spPr>
          <a:xfrm>
            <a:off x="4267200" y="1600200"/>
            <a:ext cx="4419600" cy="4953000"/>
          </a:xfrm>
        </p:spPr>
        <p:txBody>
          <a:bodyPr>
            <a:noAutofit/>
          </a:bodyPr>
          <a:lstStyle/>
          <a:p>
            <a:pPr marL="0" indent="0">
              <a:spcBef>
                <a:spcPts val="600"/>
              </a:spcBef>
              <a:spcAft>
                <a:spcPts val="600"/>
              </a:spcAft>
              <a:buNone/>
            </a:pPr>
            <a:r>
              <a:rPr lang="en-US" sz="2300" b="1" dirty="0"/>
              <a:t>Inpatient services over 100 days  per admission</a:t>
            </a:r>
          </a:p>
          <a:p>
            <a:pPr marL="0" indent="0">
              <a:spcBef>
                <a:spcPts val="600"/>
              </a:spcBef>
              <a:spcAft>
                <a:spcPts val="600"/>
              </a:spcAft>
              <a:buNone/>
            </a:pPr>
            <a:r>
              <a:rPr lang="en-US" sz="1800" dirty="0"/>
              <a:t>If the 100-day short-term period expires and </a:t>
            </a:r>
            <a:r>
              <a:rPr lang="en-US" sz="1800" b="1" i="1" dirty="0"/>
              <a:t>the member does not have a verified immigration status on file</a:t>
            </a:r>
            <a:r>
              <a:rPr lang="en-US" sz="1800" b="1" dirty="0"/>
              <a:t> </a:t>
            </a:r>
            <a:r>
              <a:rPr lang="en-US" sz="1800" dirty="0"/>
              <a:t>that would allow them to be found eligible for MassHealth Standard for long-term-care residents, the following process will happen: </a:t>
            </a:r>
          </a:p>
          <a:p>
            <a:pPr>
              <a:spcBef>
                <a:spcPts val="600"/>
              </a:spcBef>
              <a:spcAft>
                <a:spcPts val="600"/>
              </a:spcAft>
              <a:buFont typeface="+mj-lt"/>
              <a:buAutoNum type="arabicPeriod"/>
            </a:pPr>
            <a:r>
              <a:rPr lang="en-US" sz="1800" dirty="0"/>
              <a:t>The payment segment will close </a:t>
            </a:r>
          </a:p>
          <a:p>
            <a:pPr>
              <a:spcBef>
                <a:spcPts val="600"/>
              </a:spcBef>
              <a:spcAft>
                <a:spcPts val="600"/>
              </a:spcAft>
              <a:buFont typeface="+mj-lt"/>
              <a:buAutoNum type="arabicPeriod"/>
            </a:pPr>
            <a:r>
              <a:rPr lang="en-US" sz="1800" dirty="0"/>
              <a:t>MassHealth will send the member a “Benefit Expiration Notice with appeal rights” stating that the member’s verified immigration status does not allow the member to be found eligible for MassHealth Standard for long-term-care residents </a:t>
            </a:r>
          </a:p>
        </p:txBody>
      </p:sp>
      <p:sp>
        <p:nvSpPr>
          <p:cNvPr id="4" name="Slide Number Placeholder 3">
            <a:extLst>
              <a:ext uri="{FF2B5EF4-FFF2-40B4-BE49-F238E27FC236}">
                <a16:creationId xmlns:a16="http://schemas.microsoft.com/office/drawing/2014/main" id="{1B74E2CF-726F-48CC-9670-F322E2518B5F}"/>
              </a:ext>
            </a:extLst>
          </p:cNvPr>
          <p:cNvSpPr>
            <a:spLocks noGrp="1"/>
          </p:cNvSpPr>
          <p:nvPr>
            <p:ph type="sldNum" sz="quarter" idx="12"/>
          </p:nvPr>
        </p:nvSpPr>
        <p:spPr/>
        <p:txBody>
          <a:bodyPr/>
          <a:lstStyle/>
          <a:p>
            <a:pPr>
              <a:defRPr/>
            </a:pPr>
            <a:fld id="{D7C3FE04-E715-46F6-B07D-5A234E157AC3}" type="slidenum">
              <a:rPr lang="en-US" altLang="en-US" smtClean="0"/>
              <a:pPr>
                <a:defRPr/>
              </a:pPr>
              <a:t>14</a:t>
            </a:fld>
            <a:endParaRPr lang="en-US" altLang="en-US" dirty="0"/>
          </a:p>
        </p:txBody>
      </p:sp>
      <p:pic>
        <p:nvPicPr>
          <p:cNvPr id="8" name="s4418961a91c4b15b80dd50a377e8de5">
            <a:extLst>
              <a:ext uri="{FF2B5EF4-FFF2-40B4-BE49-F238E27FC236}">
                <a16:creationId xmlns:a16="http://schemas.microsoft.com/office/drawing/2014/main" id="{CDD81174-5022-4FC8-928A-830898286BDE}"/>
              </a:ext>
              <a:ext uri="{C183D7F6-B498-43B3-948B-1728B52AA6E4}">
                <adec:decorative xmlns:adec="http://schemas.microsoft.com/office/drawing/2017/decorative" val="1"/>
              </a:ext>
            </a:extLst>
          </p:cNvPr>
          <p:cNvPicPr>
            <a:picLocks/>
          </p:cNvPicPr>
          <p:nvPr/>
        </p:nvPicPr>
        <p:blipFill rotWithShape="1">
          <a:blip r:embed="rId3" cstate="print">
            <a:extLst>
              <a:ext uri="{28A0092B-C50C-407E-A947-70E740481C1C}">
                <a14:useLocalDpi xmlns:a14="http://schemas.microsoft.com/office/drawing/2010/main" val="0"/>
              </a:ext>
            </a:extLst>
          </a:blip>
          <a:srcRect b="5264"/>
          <a:stretch/>
        </p:blipFill>
        <p:spPr>
          <a:xfrm>
            <a:off x="0" y="1371600"/>
            <a:ext cx="4171950" cy="5486400"/>
          </a:xfrm>
          <a:prstGeom prst="rect">
            <a:avLst/>
          </a:prstGeom>
        </p:spPr>
      </p:pic>
    </p:spTree>
    <p:custDataLst>
      <p:tags r:id="rId1"/>
    </p:custDataLst>
    <p:extLst>
      <p:ext uri="{BB962C8B-B14F-4D97-AF65-F5344CB8AC3E}">
        <p14:creationId xmlns:p14="http://schemas.microsoft.com/office/powerpoint/2010/main" val="12033497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DC936-1216-45A1-88E9-7DCFCCA07DE4}"/>
              </a:ext>
            </a:extLst>
          </p:cNvPr>
          <p:cNvSpPr>
            <a:spLocks noGrp="1"/>
          </p:cNvSpPr>
          <p:nvPr>
            <p:ph type="title"/>
          </p:nvPr>
        </p:nvSpPr>
        <p:spPr>
          <a:xfrm>
            <a:off x="457200" y="304800"/>
            <a:ext cx="7162800" cy="838200"/>
          </a:xfrm>
        </p:spPr>
        <p:txBody>
          <a:bodyPr/>
          <a:lstStyle/>
          <a:p>
            <a:r>
              <a:rPr lang="en-US" sz="3600" dirty="0"/>
              <a:t>CDRH and Nursing Facility Operations Process (slide 5 of 5)</a:t>
            </a:r>
          </a:p>
        </p:txBody>
      </p:sp>
      <p:sp>
        <p:nvSpPr>
          <p:cNvPr id="3" name="Content Placeholder 2">
            <a:extLst>
              <a:ext uri="{FF2B5EF4-FFF2-40B4-BE49-F238E27FC236}">
                <a16:creationId xmlns:a16="http://schemas.microsoft.com/office/drawing/2014/main" id="{523BBDE8-900D-4300-8155-8CB28D98064F}"/>
              </a:ext>
            </a:extLst>
          </p:cNvPr>
          <p:cNvSpPr>
            <a:spLocks noGrp="1"/>
          </p:cNvSpPr>
          <p:nvPr>
            <p:ph idx="1"/>
          </p:nvPr>
        </p:nvSpPr>
        <p:spPr>
          <a:xfrm>
            <a:off x="4267200" y="1600200"/>
            <a:ext cx="4419600" cy="4953000"/>
          </a:xfrm>
        </p:spPr>
        <p:txBody>
          <a:bodyPr>
            <a:noAutofit/>
          </a:bodyPr>
          <a:lstStyle/>
          <a:p>
            <a:pPr marL="0" indent="0">
              <a:spcBef>
                <a:spcPts val="600"/>
              </a:spcBef>
              <a:spcAft>
                <a:spcPts val="600"/>
              </a:spcAft>
              <a:buNone/>
            </a:pPr>
            <a:r>
              <a:rPr lang="en-US" sz="2300" b="1" dirty="0"/>
              <a:t>Inpatient services over 100 days  per admission</a:t>
            </a:r>
          </a:p>
          <a:p>
            <a:pPr marL="0" indent="0">
              <a:spcBef>
                <a:spcPts val="600"/>
              </a:spcBef>
              <a:spcAft>
                <a:spcPts val="600"/>
              </a:spcAft>
              <a:buNone/>
            </a:pPr>
            <a:r>
              <a:rPr lang="en-US" sz="1800" dirty="0"/>
              <a:t>If the 100-day short-term period expires and </a:t>
            </a:r>
            <a:r>
              <a:rPr lang="en-US" sz="1800" b="1" i="1" dirty="0"/>
              <a:t>the member does not have a verified immigration status on file </a:t>
            </a:r>
            <a:r>
              <a:rPr lang="en-US" sz="1800" dirty="0"/>
              <a:t>that would allow them to be found eligible for MassHealth Standard for long-term-care residents, the following process will happen: </a:t>
            </a:r>
          </a:p>
          <a:p>
            <a:pPr>
              <a:spcBef>
                <a:spcPts val="600"/>
              </a:spcBef>
              <a:spcAft>
                <a:spcPts val="600"/>
              </a:spcAft>
              <a:buFont typeface="+mj-lt"/>
              <a:buAutoNum type="arabicPeriod" startAt="3"/>
            </a:pPr>
            <a:r>
              <a:rPr lang="en-US" sz="1800" dirty="0"/>
              <a:t>The notice will state that the member will remain in the Family Assistance benefit and that a change of circumstances affecting eligibility, including immigration status, should be reported within ten days. </a:t>
            </a:r>
          </a:p>
        </p:txBody>
      </p:sp>
      <p:pic>
        <p:nvPicPr>
          <p:cNvPr id="8" name="s4418961a91c4b15b80dd50a377e8de5">
            <a:extLst>
              <a:ext uri="{FF2B5EF4-FFF2-40B4-BE49-F238E27FC236}">
                <a16:creationId xmlns:a16="http://schemas.microsoft.com/office/drawing/2014/main" id="{CDD81174-5022-4FC8-928A-830898286BDE}"/>
              </a:ext>
              <a:ext uri="{C183D7F6-B498-43B3-948B-1728B52AA6E4}">
                <adec:decorative xmlns:adec="http://schemas.microsoft.com/office/drawing/2017/decorative" val="1"/>
              </a:ext>
            </a:extLst>
          </p:cNvPr>
          <p:cNvPicPr>
            <a:picLocks/>
          </p:cNvPicPr>
          <p:nvPr/>
        </p:nvPicPr>
        <p:blipFill rotWithShape="1">
          <a:blip r:embed="rId3" cstate="print">
            <a:extLst>
              <a:ext uri="{28A0092B-C50C-407E-A947-70E740481C1C}">
                <a14:useLocalDpi xmlns:a14="http://schemas.microsoft.com/office/drawing/2010/main" val="0"/>
              </a:ext>
            </a:extLst>
          </a:blip>
          <a:srcRect b="5264"/>
          <a:stretch/>
        </p:blipFill>
        <p:spPr>
          <a:xfrm>
            <a:off x="0" y="1371600"/>
            <a:ext cx="4171950" cy="5486400"/>
          </a:xfrm>
          <a:prstGeom prst="rect">
            <a:avLst/>
          </a:prstGeom>
        </p:spPr>
      </p:pic>
      <p:sp>
        <p:nvSpPr>
          <p:cNvPr id="4" name="Slide Number Placeholder 3">
            <a:extLst>
              <a:ext uri="{FF2B5EF4-FFF2-40B4-BE49-F238E27FC236}">
                <a16:creationId xmlns:a16="http://schemas.microsoft.com/office/drawing/2014/main" id="{1B74E2CF-726F-48CC-9670-F322E2518B5F}"/>
              </a:ext>
            </a:extLst>
          </p:cNvPr>
          <p:cNvSpPr>
            <a:spLocks noGrp="1"/>
          </p:cNvSpPr>
          <p:nvPr>
            <p:ph type="sldNum" sz="quarter" idx="12"/>
          </p:nvPr>
        </p:nvSpPr>
        <p:spPr/>
        <p:txBody>
          <a:bodyPr/>
          <a:lstStyle/>
          <a:p>
            <a:pPr>
              <a:defRPr/>
            </a:pPr>
            <a:fld id="{D7C3FE04-E715-46F6-B07D-5A234E157AC3}" type="slidenum">
              <a:rPr lang="en-US" altLang="en-US" smtClean="0"/>
              <a:pPr>
                <a:defRPr/>
              </a:pPr>
              <a:t>15</a:t>
            </a:fld>
            <a:endParaRPr lang="en-US" altLang="en-US" dirty="0"/>
          </a:p>
        </p:txBody>
      </p:sp>
    </p:spTree>
    <p:custDataLst>
      <p:tags r:id="rId1"/>
    </p:custDataLst>
    <p:extLst>
      <p:ext uri="{BB962C8B-B14F-4D97-AF65-F5344CB8AC3E}">
        <p14:creationId xmlns:p14="http://schemas.microsoft.com/office/powerpoint/2010/main" val="1461348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DC936-1216-45A1-88E9-7DCFCCA07DE4}"/>
              </a:ext>
            </a:extLst>
          </p:cNvPr>
          <p:cNvSpPr>
            <a:spLocks noGrp="1"/>
          </p:cNvSpPr>
          <p:nvPr>
            <p:ph type="title"/>
          </p:nvPr>
        </p:nvSpPr>
        <p:spPr>
          <a:xfrm>
            <a:off x="457200" y="304800"/>
            <a:ext cx="7162800" cy="838200"/>
          </a:xfrm>
        </p:spPr>
        <p:txBody>
          <a:bodyPr/>
          <a:lstStyle/>
          <a:p>
            <a:r>
              <a:rPr lang="en-US" sz="3600" dirty="0"/>
              <a:t>Resource</a:t>
            </a:r>
          </a:p>
        </p:txBody>
      </p:sp>
      <p:sp>
        <p:nvSpPr>
          <p:cNvPr id="3" name="Content Placeholder 2">
            <a:extLst>
              <a:ext uri="{FF2B5EF4-FFF2-40B4-BE49-F238E27FC236}">
                <a16:creationId xmlns:a16="http://schemas.microsoft.com/office/drawing/2014/main" id="{523BBDE8-900D-4300-8155-8CB28D98064F}"/>
              </a:ext>
            </a:extLst>
          </p:cNvPr>
          <p:cNvSpPr>
            <a:spLocks noGrp="1"/>
          </p:cNvSpPr>
          <p:nvPr>
            <p:ph idx="1"/>
          </p:nvPr>
        </p:nvSpPr>
        <p:spPr>
          <a:xfrm>
            <a:off x="4343400" y="1600200"/>
            <a:ext cx="4648200" cy="4953000"/>
          </a:xfrm>
        </p:spPr>
        <p:txBody>
          <a:bodyPr>
            <a:noAutofit/>
          </a:bodyPr>
          <a:lstStyle/>
          <a:p>
            <a:pPr marL="0" indent="0">
              <a:spcBef>
                <a:spcPts val="600"/>
              </a:spcBef>
              <a:spcAft>
                <a:spcPts val="600"/>
              </a:spcAft>
              <a:buNone/>
            </a:pPr>
            <a:r>
              <a:rPr lang="en-US" sz="2300" b="1" dirty="0"/>
              <a:t>For more information, go to:</a:t>
            </a:r>
          </a:p>
          <a:p>
            <a:pPr marL="0" indent="0">
              <a:spcBef>
                <a:spcPts val="600"/>
              </a:spcBef>
              <a:spcAft>
                <a:spcPts val="600"/>
              </a:spcAft>
              <a:buNone/>
            </a:pPr>
            <a:r>
              <a:rPr lang="en-US" sz="1800" dirty="0">
                <a:hlinkClick r:id="rId4"/>
              </a:rPr>
              <a:t>MassHealth Eligibility Operations Memo</a:t>
            </a:r>
            <a:r>
              <a:rPr lang="en-US" sz="1800" dirty="0"/>
              <a:t>:</a:t>
            </a:r>
          </a:p>
          <a:p>
            <a:pPr>
              <a:spcBef>
                <a:spcPts val="600"/>
              </a:spcBef>
              <a:spcAft>
                <a:spcPts val="600"/>
              </a:spcAft>
            </a:pPr>
            <a:r>
              <a:rPr lang="en-US" sz="1800" dirty="0">
                <a:hlinkClick r:id="rId5"/>
              </a:rPr>
              <a:t>EOM 20-15: Permanent Family Assistance Coverage Expansion for MassHealth Chronic Disease and Rehabilitation Hospitals and Nursing Facilities </a:t>
            </a:r>
            <a:endParaRPr lang="en-US" sz="1800" dirty="0"/>
          </a:p>
          <a:p>
            <a:pPr marL="0" indent="0">
              <a:spcBef>
                <a:spcPts val="600"/>
              </a:spcBef>
              <a:spcAft>
                <a:spcPts val="600"/>
              </a:spcAft>
              <a:buNone/>
            </a:pPr>
            <a:r>
              <a:rPr lang="en-US" sz="1800" dirty="0">
                <a:hlinkClick r:id="rId6"/>
              </a:rPr>
              <a:t>All Provider Bulletin</a:t>
            </a:r>
            <a:r>
              <a:rPr lang="en-US" sz="1800" dirty="0"/>
              <a:t>:</a:t>
            </a:r>
          </a:p>
          <a:p>
            <a:pPr>
              <a:spcBef>
                <a:spcPts val="600"/>
              </a:spcBef>
              <a:spcAft>
                <a:spcPts val="600"/>
              </a:spcAft>
            </a:pPr>
            <a:r>
              <a:rPr lang="en-US" sz="1800" i="0" u="none" strike="noStrike" dirty="0">
                <a:solidFill>
                  <a:srgbClr val="14558F"/>
                </a:solidFill>
                <a:effectLst/>
                <a:latin typeface="Texta"/>
                <a:hlinkClick r:id="rId7"/>
              </a:rPr>
              <a:t>Nursing Facility Bulletin 149: Family Assistance Coverage Expansion for Nursing Facility Services</a:t>
            </a:r>
            <a:endParaRPr lang="en-US" sz="1800" i="0" u="none" strike="noStrike" dirty="0">
              <a:solidFill>
                <a:srgbClr val="14558F"/>
              </a:solidFill>
              <a:effectLst/>
              <a:latin typeface="Texta"/>
            </a:endParaRPr>
          </a:p>
          <a:p>
            <a:pPr>
              <a:spcBef>
                <a:spcPts val="600"/>
              </a:spcBef>
              <a:spcAft>
                <a:spcPts val="600"/>
              </a:spcAft>
            </a:pPr>
            <a:r>
              <a:rPr lang="en-US" sz="1800" i="0" u="none" strike="noStrike" dirty="0">
                <a:solidFill>
                  <a:srgbClr val="14558F"/>
                </a:solidFill>
                <a:effectLst/>
                <a:latin typeface="Texta"/>
                <a:hlinkClick r:id="rId8"/>
              </a:rPr>
              <a:t>Chronic Disease and Rehabilitation Inpatient Hospital Bulletin 90: Family Assistance Coverage Expansion for MassHealth Chronic Disease and Rehabilitation Hospitals</a:t>
            </a:r>
            <a:endParaRPr lang="en-US" sz="1800" dirty="0"/>
          </a:p>
          <a:p>
            <a:pPr marL="0" indent="0">
              <a:spcBef>
                <a:spcPts val="600"/>
              </a:spcBef>
              <a:spcAft>
                <a:spcPts val="600"/>
              </a:spcAft>
              <a:buNone/>
            </a:pPr>
            <a:r>
              <a:rPr lang="en-US" sz="1800" dirty="0"/>
              <a:t> </a:t>
            </a:r>
          </a:p>
          <a:p>
            <a:pPr marL="0" indent="0">
              <a:spcBef>
                <a:spcPts val="600"/>
              </a:spcBef>
              <a:spcAft>
                <a:spcPts val="600"/>
              </a:spcAft>
              <a:buNone/>
            </a:pPr>
            <a:endParaRPr lang="en-US" sz="1800" dirty="0"/>
          </a:p>
        </p:txBody>
      </p:sp>
      <p:pic>
        <p:nvPicPr>
          <p:cNvPr id="8" name="s4418961a91c4b15b80dd50a377e8de5" descr="Photo of a pediatric patient in bed wearing a face mask">
            <a:extLst>
              <a:ext uri="{FF2B5EF4-FFF2-40B4-BE49-F238E27FC236}">
                <a16:creationId xmlns:a16="http://schemas.microsoft.com/office/drawing/2014/main" id="{CDD81174-5022-4FC8-928A-830898286BDE}"/>
              </a:ext>
            </a:extLst>
          </p:cNvPr>
          <p:cNvPicPr>
            <a:picLocks/>
          </p:cNvPicPr>
          <p:nvPr/>
        </p:nvPicPr>
        <p:blipFill rotWithShape="1">
          <a:blip r:embed="rId9" cstate="print">
            <a:extLst>
              <a:ext uri="{28A0092B-C50C-407E-A947-70E740481C1C}">
                <a14:useLocalDpi xmlns:a14="http://schemas.microsoft.com/office/drawing/2010/main" val="0"/>
              </a:ext>
            </a:extLst>
          </a:blip>
          <a:srcRect b="5264"/>
          <a:stretch/>
        </p:blipFill>
        <p:spPr>
          <a:xfrm>
            <a:off x="0" y="1371600"/>
            <a:ext cx="4171950" cy="5486400"/>
          </a:xfrm>
          <a:prstGeom prst="rect">
            <a:avLst/>
          </a:prstGeom>
        </p:spPr>
      </p:pic>
      <p:sp>
        <p:nvSpPr>
          <p:cNvPr id="4" name="Slide Number Placeholder 3">
            <a:extLst>
              <a:ext uri="{FF2B5EF4-FFF2-40B4-BE49-F238E27FC236}">
                <a16:creationId xmlns:a16="http://schemas.microsoft.com/office/drawing/2014/main" id="{1B74E2CF-726F-48CC-9670-F322E2518B5F}"/>
              </a:ext>
            </a:extLst>
          </p:cNvPr>
          <p:cNvSpPr>
            <a:spLocks noGrp="1"/>
          </p:cNvSpPr>
          <p:nvPr>
            <p:ph type="sldNum" sz="quarter" idx="12"/>
          </p:nvPr>
        </p:nvSpPr>
        <p:spPr/>
        <p:txBody>
          <a:bodyPr/>
          <a:lstStyle/>
          <a:p>
            <a:pPr>
              <a:defRPr/>
            </a:pPr>
            <a:fld id="{D7C3FE04-E715-46F6-B07D-5A234E157AC3}" type="slidenum">
              <a:rPr lang="en-US" altLang="en-US" smtClean="0"/>
              <a:pPr>
                <a:defRPr/>
              </a:pPr>
              <a:t>16</a:t>
            </a:fld>
            <a:endParaRPr lang="en-US" altLang="en-US" dirty="0"/>
          </a:p>
        </p:txBody>
      </p:sp>
    </p:spTree>
    <p:custDataLst>
      <p:tags r:id="rId1"/>
    </p:custDataLst>
    <p:extLst>
      <p:ext uri="{BB962C8B-B14F-4D97-AF65-F5344CB8AC3E}">
        <p14:creationId xmlns:p14="http://schemas.microsoft.com/office/powerpoint/2010/main" val="22349837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976F6D6-8F92-41B4-8CA8-765FA7A41946}"/>
              </a:ext>
            </a:extLst>
          </p:cNvPr>
          <p:cNvSpPr>
            <a:spLocks noGrp="1"/>
          </p:cNvSpPr>
          <p:nvPr>
            <p:ph type="title"/>
          </p:nvPr>
        </p:nvSpPr>
        <p:spPr/>
        <p:txBody>
          <a:bodyPr/>
          <a:lstStyle/>
          <a:p>
            <a:r>
              <a:rPr lang="en-US" dirty="0"/>
              <a:t>Home and Community Based Service Waiver (HCBSW) </a:t>
            </a:r>
          </a:p>
        </p:txBody>
      </p:sp>
      <p:sp>
        <p:nvSpPr>
          <p:cNvPr id="4" name="Slide Number Placeholder 3">
            <a:extLst>
              <a:ext uri="{FF2B5EF4-FFF2-40B4-BE49-F238E27FC236}">
                <a16:creationId xmlns:a16="http://schemas.microsoft.com/office/drawing/2014/main" id="{887D0D9D-8900-49A0-8527-8ADD6726B8B1}"/>
              </a:ext>
            </a:extLst>
          </p:cNvPr>
          <p:cNvSpPr>
            <a:spLocks noGrp="1"/>
          </p:cNvSpPr>
          <p:nvPr>
            <p:ph type="sldNum" sz="quarter" idx="12"/>
          </p:nvPr>
        </p:nvSpPr>
        <p:spPr/>
        <p:txBody>
          <a:bodyPr/>
          <a:lstStyle/>
          <a:p>
            <a:fld id="{D7C3FE04-E715-46F6-B07D-5A234E157AC3}" type="slidenum">
              <a:rPr lang="en-US" altLang="en-US" smtClean="0"/>
              <a:pPr/>
              <a:t>17</a:t>
            </a:fld>
            <a:endParaRPr lang="en-US" altLang="en-US" dirty="0"/>
          </a:p>
        </p:txBody>
      </p:sp>
    </p:spTree>
    <p:custDataLst>
      <p:tags r:id="rId1"/>
    </p:custDataLst>
    <p:extLst>
      <p:ext uri="{BB962C8B-B14F-4D97-AF65-F5344CB8AC3E}">
        <p14:creationId xmlns:p14="http://schemas.microsoft.com/office/powerpoint/2010/main" val="3541516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9FCE1275-D685-498C-A02E-C5BA89CCB785}"/>
              </a:ext>
            </a:extLst>
          </p:cNvPr>
          <p:cNvSpPr>
            <a:spLocks noGrp="1"/>
          </p:cNvSpPr>
          <p:nvPr>
            <p:ph type="title"/>
          </p:nvPr>
        </p:nvSpPr>
        <p:spPr/>
        <p:txBody>
          <a:bodyPr/>
          <a:lstStyle/>
          <a:p>
            <a:r>
              <a:rPr lang="en-US" sz="3600" dirty="0"/>
              <a:t>Home and Community Base Service Waiver</a:t>
            </a:r>
          </a:p>
        </p:txBody>
      </p:sp>
      <p:sp>
        <p:nvSpPr>
          <p:cNvPr id="3" name="Content Placeholder 2">
            <a:extLst>
              <a:ext uri="{FF2B5EF4-FFF2-40B4-BE49-F238E27FC236}">
                <a16:creationId xmlns:a16="http://schemas.microsoft.com/office/drawing/2014/main" id="{008BE7E3-1E14-428D-80F9-39E47D0E3FF6}"/>
              </a:ext>
            </a:extLst>
          </p:cNvPr>
          <p:cNvSpPr>
            <a:spLocks noGrp="1"/>
          </p:cNvSpPr>
          <p:nvPr>
            <p:ph idx="1"/>
          </p:nvPr>
        </p:nvSpPr>
        <p:spPr/>
        <p:txBody>
          <a:bodyPr/>
          <a:lstStyle/>
          <a:p>
            <a:pPr marL="457200" lvl="1" indent="0">
              <a:buNone/>
            </a:pPr>
            <a:r>
              <a:rPr lang="en-US" sz="1800" dirty="0"/>
              <a:t>MassHealth works with other state agencies to administer the Home and Community Based Services Waivers (</a:t>
            </a:r>
            <a:r>
              <a:rPr lang="en-US" sz="1800" dirty="0" err="1"/>
              <a:t>HCBSW</a:t>
            </a:r>
            <a:r>
              <a:rPr lang="en-US" sz="1800" dirty="0"/>
              <a:t>).</a:t>
            </a:r>
          </a:p>
          <a:p>
            <a:pPr marL="457200" lvl="1" indent="0">
              <a:buNone/>
            </a:pPr>
            <a:r>
              <a:rPr lang="en-US" sz="1800" dirty="0"/>
              <a:t>Home and Community Based Services Waivers are:</a:t>
            </a:r>
          </a:p>
          <a:p>
            <a:pPr lvl="1"/>
            <a:endParaRPr lang="en-US" sz="1800" dirty="0"/>
          </a:p>
          <a:p>
            <a:pPr lvl="1"/>
            <a:endParaRPr lang="en-US" sz="1800" dirty="0"/>
          </a:p>
          <a:p>
            <a:pPr lvl="1"/>
            <a:endParaRPr lang="en-US" dirty="0"/>
          </a:p>
        </p:txBody>
      </p:sp>
      <p:pic>
        <p:nvPicPr>
          <p:cNvPr id="8" name="se068eaa15b94e3cb8fb78aef43f7652">
            <a:extLst>
              <a:ext uri="{FF2B5EF4-FFF2-40B4-BE49-F238E27FC236}">
                <a16:creationId xmlns:a16="http://schemas.microsoft.com/office/drawing/2014/main" id="{5DF54BD7-5943-403E-B677-FA1DC0ED2FA4}"/>
              </a:ext>
              <a:ext uri="{C183D7F6-B498-43B3-948B-1728B52AA6E4}">
                <adec:decorative xmlns:adec="http://schemas.microsoft.com/office/drawing/2017/decorative" val="1"/>
              </a:ext>
            </a:extLst>
          </p:cNvPr>
          <p:cNvPicPr>
            <a:picLocks/>
          </p:cNvPicPr>
          <p:nvPr/>
        </p:nvPicPr>
        <p:blipFill rotWithShape="1">
          <a:blip r:embed="rId4" cstate="print">
            <a:alphaModFix amt="10000"/>
            <a:extLst>
              <a:ext uri="{28A0092B-C50C-407E-A947-70E740481C1C}">
                <a14:useLocalDpi xmlns:a14="http://schemas.microsoft.com/office/drawing/2010/main" val="0"/>
              </a:ext>
            </a:extLst>
          </a:blip>
          <a:srcRect t="13592" b="16505"/>
          <a:stretch/>
        </p:blipFill>
        <p:spPr>
          <a:xfrm>
            <a:off x="0" y="1371600"/>
            <a:ext cx="9144000" cy="5486400"/>
          </a:xfrm>
          <a:prstGeom prst="rect">
            <a:avLst/>
          </a:prstGeom>
        </p:spPr>
      </p:pic>
      <p:sp>
        <p:nvSpPr>
          <p:cNvPr id="4" name="Slide Number Placeholder 3">
            <a:extLst>
              <a:ext uri="{FF2B5EF4-FFF2-40B4-BE49-F238E27FC236}">
                <a16:creationId xmlns:a16="http://schemas.microsoft.com/office/drawing/2014/main" id="{BBCB669E-7EF5-432F-895E-1C80B99CE2AB}"/>
              </a:ext>
            </a:extLst>
          </p:cNvPr>
          <p:cNvSpPr>
            <a:spLocks noGrp="1"/>
          </p:cNvSpPr>
          <p:nvPr>
            <p:ph type="sldNum" sz="quarter" idx="12"/>
          </p:nvPr>
        </p:nvSpPr>
        <p:spPr/>
        <p:txBody>
          <a:bodyPr/>
          <a:lstStyle/>
          <a:p>
            <a:fld id="{D7C3FE04-E715-46F6-B07D-5A234E157AC3}" type="slidenum">
              <a:rPr lang="en-US" altLang="en-US" smtClean="0"/>
              <a:pPr/>
              <a:t>18</a:t>
            </a:fld>
            <a:endParaRPr lang="en-US" altLang="en-US" dirty="0"/>
          </a:p>
        </p:txBody>
      </p:sp>
      <p:graphicFrame>
        <p:nvGraphicFramePr>
          <p:cNvPr id="5" name="Table 5">
            <a:extLst>
              <a:ext uri="{FF2B5EF4-FFF2-40B4-BE49-F238E27FC236}">
                <a16:creationId xmlns:a16="http://schemas.microsoft.com/office/drawing/2014/main" id="{9DA81259-D308-43B3-A69B-34F975A2A574}"/>
              </a:ext>
            </a:extLst>
          </p:cNvPr>
          <p:cNvGraphicFramePr>
            <a:graphicFrameLocks noGrp="1"/>
          </p:cNvGraphicFramePr>
          <p:nvPr>
            <p:extLst>
              <p:ext uri="{D42A27DB-BD31-4B8C-83A1-F6EECF244321}">
                <p14:modId xmlns:p14="http://schemas.microsoft.com/office/powerpoint/2010/main" val="1668334623"/>
              </p:ext>
            </p:extLst>
          </p:nvPr>
        </p:nvGraphicFramePr>
        <p:xfrm>
          <a:off x="762000" y="2819400"/>
          <a:ext cx="7772400" cy="3322083"/>
        </p:xfrm>
        <a:graphic>
          <a:graphicData uri="http://schemas.openxmlformats.org/drawingml/2006/table">
            <a:tbl>
              <a:tblPr firstRow="1" bandRow="1">
                <a:tableStyleId>{69CF1AB2-1976-4502-BF36-3FF5EA218861}</a:tableStyleId>
              </a:tblPr>
              <a:tblGrid>
                <a:gridCol w="3505200">
                  <a:extLst>
                    <a:ext uri="{9D8B030D-6E8A-4147-A177-3AD203B41FA5}">
                      <a16:colId xmlns:a16="http://schemas.microsoft.com/office/drawing/2014/main" val="4143742958"/>
                    </a:ext>
                  </a:extLst>
                </a:gridCol>
                <a:gridCol w="4267200">
                  <a:extLst>
                    <a:ext uri="{9D8B030D-6E8A-4147-A177-3AD203B41FA5}">
                      <a16:colId xmlns:a16="http://schemas.microsoft.com/office/drawing/2014/main" val="1327741158"/>
                    </a:ext>
                  </a:extLst>
                </a:gridCol>
              </a:tblGrid>
              <a:tr h="65563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t>Acquired Brain Injury (ABI) – Non-Residential Waiver</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t>Acquired Brain Injury (ABI) –Residential Habilitation Waiver</a:t>
                      </a:r>
                    </a:p>
                  </a:txBody>
                  <a:tcPr anchor="ctr"/>
                </a:tc>
                <a:extLst>
                  <a:ext uri="{0D108BD9-81ED-4DB2-BD59-A6C34878D82A}">
                    <a16:rowId xmlns:a16="http://schemas.microsoft.com/office/drawing/2014/main" val="3091235540"/>
                  </a:ext>
                </a:extLst>
              </a:tr>
              <a:tr h="65563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t>Adult Supports Waiver</a:t>
                      </a:r>
                    </a:p>
                  </a:txBody>
                  <a:tcPr anchor="ctr"/>
                </a:tc>
                <a:tc>
                  <a:txBody>
                    <a:bodyPr/>
                    <a:lstStyle/>
                    <a:p>
                      <a:r>
                        <a:rPr lang="en-US" sz="1800" b="0" dirty="0"/>
                        <a:t>Children’s Autism Spectrum Disorders Waiver</a:t>
                      </a:r>
                    </a:p>
                  </a:txBody>
                  <a:tcPr anchor="ctr"/>
                </a:tc>
                <a:extLst>
                  <a:ext uri="{0D108BD9-81ED-4DB2-BD59-A6C34878D82A}">
                    <a16:rowId xmlns:a16="http://schemas.microsoft.com/office/drawing/2014/main" val="2998417956"/>
                  </a:ext>
                </a:extLst>
              </a:tr>
              <a:tr h="456327">
                <a:tc>
                  <a:txBody>
                    <a:bodyPr/>
                    <a:lstStyle/>
                    <a:p>
                      <a:r>
                        <a:rPr lang="en-US" sz="1800" b="0" dirty="0"/>
                        <a:t>Community Living waiver</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t>Frail Elders Waiver</a:t>
                      </a:r>
                    </a:p>
                  </a:txBody>
                  <a:tcPr anchor="ctr"/>
                </a:tc>
                <a:extLst>
                  <a:ext uri="{0D108BD9-81ED-4DB2-BD59-A6C34878D82A}">
                    <a16:rowId xmlns:a16="http://schemas.microsoft.com/office/drawing/2014/main" val="4280157443"/>
                  </a:ext>
                </a:extLst>
              </a:tr>
              <a:tr h="45632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t>HCBS Waiver for Adults with an Intellectual Disability</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t>Moving Forward Plan (renamed from Money Follows the Person) (MFP)  Residential Support Waiver</a:t>
                      </a:r>
                    </a:p>
                  </a:txBody>
                  <a:tcPr anchor="ctr"/>
                </a:tc>
                <a:extLst>
                  <a:ext uri="{0D108BD9-81ED-4DB2-BD59-A6C34878D82A}">
                    <a16:rowId xmlns:a16="http://schemas.microsoft.com/office/drawing/2014/main" val="3422974464"/>
                  </a:ext>
                </a:extLst>
              </a:tr>
              <a:tr h="45632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t>Moving Forward Plan (MFP) Community Living Waiver</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t>Traumatic Brain Injury Waiver</a:t>
                      </a:r>
                    </a:p>
                  </a:txBody>
                  <a:tcPr anchor="ctr"/>
                </a:tc>
                <a:extLst>
                  <a:ext uri="{0D108BD9-81ED-4DB2-BD59-A6C34878D82A}">
                    <a16:rowId xmlns:a16="http://schemas.microsoft.com/office/drawing/2014/main" val="2924890288"/>
                  </a:ext>
                </a:extLst>
              </a:tr>
            </a:tbl>
          </a:graphicData>
        </a:graphic>
      </p:graphicFrame>
    </p:spTree>
    <p:custDataLst>
      <p:tags r:id="rId1"/>
    </p:custDataLst>
    <p:extLst>
      <p:ext uri="{BB962C8B-B14F-4D97-AF65-F5344CB8AC3E}">
        <p14:creationId xmlns:p14="http://schemas.microsoft.com/office/powerpoint/2010/main" val="32127485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728C9-32C5-4A21-A632-2DC8D9E10D57}"/>
              </a:ext>
            </a:extLst>
          </p:cNvPr>
          <p:cNvSpPr>
            <a:spLocks noGrp="1"/>
          </p:cNvSpPr>
          <p:nvPr>
            <p:ph type="title"/>
          </p:nvPr>
        </p:nvSpPr>
        <p:spPr/>
        <p:txBody>
          <a:bodyPr/>
          <a:lstStyle/>
          <a:p>
            <a:r>
              <a:rPr lang="en-US" sz="3600" dirty="0"/>
              <a:t>Home and Community Base Service Waiver (slide 1 of 3)</a:t>
            </a:r>
          </a:p>
        </p:txBody>
      </p:sp>
      <p:pic>
        <p:nvPicPr>
          <p:cNvPr id="8" name="se068eaa15b94e3cb8fb78aef43f7652">
            <a:extLst>
              <a:ext uri="{FF2B5EF4-FFF2-40B4-BE49-F238E27FC236}">
                <a16:creationId xmlns:a16="http://schemas.microsoft.com/office/drawing/2014/main" id="{276A5087-8CFF-46CB-AF28-D9337808C352}"/>
              </a:ext>
              <a:ext uri="{C183D7F6-B498-43B3-948B-1728B52AA6E4}">
                <adec:decorative xmlns:adec="http://schemas.microsoft.com/office/drawing/2017/decorative" val="1"/>
              </a:ext>
            </a:extLst>
          </p:cNvPr>
          <p:cNvPicPr>
            <a:picLocks/>
          </p:cNvPicPr>
          <p:nvPr/>
        </p:nvPicPr>
        <p:blipFill rotWithShape="1">
          <a:blip r:embed="rId4" cstate="print">
            <a:alphaModFix amt="10000"/>
            <a:extLst>
              <a:ext uri="{28A0092B-C50C-407E-A947-70E740481C1C}">
                <a14:useLocalDpi xmlns:a14="http://schemas.microsoft.com/office/drawing/2010/main" val="0"/>
              </a:ext>
            </a:extLst>
          </a:blip>
          <a:srcRect t="13592" b="16505"/>
          <a:stretch/>
        </p:blipFill>
        <p:spPr>
          <a:xfrm>
            <a:off x="9525" y="1371600"/>
            <a:ext cx="9144000" cy="5486400"/>
          </a:xfrm>
          <a:prstGeom prst="rect">
            <a:avLst/>
          </a:prstGeom>
        </p:spPr>
      </p:pic>
      <p:sp>
        <p:nvSpPr>
          <p:cNvPr id="14" name="Rectangle 13">
            <a:extLst>
              <a:ext uri="{FF2B5EF4-FFF2-40B4-BE49-F238E27FC236}">
                <a16:creationId xmlns:a16="http://schemas.microsoft.com/office/drawing/2014/main" id="{1E88264A-88FF-465D-A5D7-701A1E7CC955}"/>
              </a:ext>
              <a:ext uri="{C183D7F6-B498-43B3-948B-1728B52AA6E4}">
                <adec:decorative xmlns:adec="http://schemas.microsoft.com/office/drawing/2017/decorative" val="1"/>
              </a:ext>
            </a:extLst>
          </p:cNvPr>
          <p:cNvSpPr/>
          <p:nvPr/>
        </p:nvSpPr>
        <p:spPr>
          <a:xfrm>
            <a:off x="3733800" y="2209800"/>
            <a:ext cx="5257800" cy="3832247"/>
          </a:xfrm>
          <a:prstGeom prst="rect">
            <a:avLst/>
          </a:prstGeom>
          <a:solidFill>
            <a:srgbClr val="002060">
              <a:alpha val="60000"/>
            </a:srgbClr>
          </a:solidFill>
          <a:ln>
            <a:solidFill>
              <a:srgbClr val="254061"/>
            </a:solidFill>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B91D671-1DEC-473F-95B4-3DFF10C3C96D}"/>
              </a:ext>
            </a:extLst>
          </p:cNvPr>
          <p:cNvSpPr>
            <a:spLocks noGrp="1"/>
          </p:cNvSpPr>
          <p:nvPr>
            <p:ph idx="1"/>
          </p:nvPr>
        </p:nvSpPr>
        <p:spPr>
          <a:xfrm>
            <a:off x="3962400" y="2438400"/>
            <a:ext cx="4800600" cy="3505200"/>
          </a:xfrm>
        </p:spPr>
        <p:txBody>
          <a:bodyPr/>
          <a:lstStyle/>
          <a:p>
            <a:pPr marL="0" indent="0">
              <a:buNone/>
            </a:pPr>
            <a:r>
              <a:rPr lang="en-US" sz="2000" dirty="0">
                <a:solidFill>
                  <a:schemeClr val="bg1"/>
                </a:solidFill>
              </a:rPr>
              <a:t>To participate in any of the HCBS waivers individuals must be eligible for MassHealth Standard and meet clinical and financial eligibility requirements.</a:t>
            </a:r>
          </a:p>
          <a:p>
            <a:pPr marL="0" indent="0">
              <a:buNone/>
            </a:pPr>
            <a:r>
              <a:rPr lang="en-US" sz="2000" dirty="0">
                <a:solidFill>
                  <a:schemeClr val="bg1"/>
                </a:solidFill>
              </a:rPr>
              <a:t>Waiver applicants and members must have countable income less than or equal to 300% FPL.</a:t>
            </a:r>
          </a:p>
          <a:p>
            <a:pPr marL="0" indent="0">
              <a:buNone/>
            </a:pPr>
            <a:r>
              <a:rPr lang="en-US" sz="2000" dirty="0">
                <a:solidFill>
                  <a:schemeClr val="bg1"/>
                </a:solidFill>
              </a:rPr>
              <a:t>MassHealth will count the assets of the waiver applicant and the spouse but counts the income of waiver applicant only.  </a:t>
            </a:r>
          </a:p>
        </p:txBody>
      </p:sp>
      <p:sp>
        <p:nvSpPr>
          <p:cNvPr id="4" name="Slide Number Placeholder 3">
            <a:extLst>
              <a:ext uri="{FF2B5EF4-FFF2-40B4-BE49-F238E27FC236}">
                <a16:creationId xmlns:a16="http://schemas.microsoft.com/office/drawing/2014/main" id="{CFD40C8F-A860-4BE2-B7D1-D3FA877AF120}"/>
              </a:ext>
            </a:extLst>
          </p:cNvPr>
          <p:cNvSpPr>
            <a:spLocks noGrp="1"/>
          </p:cNvSpPr>
          <p:nvPr>
            <p:ph type="sldNum" sz="quarter" idx="12"/>
          </p:nvPr>
        </p:nvSpPr>
        <p:spPr/>
        <p:txBody>
          <a:bodyPr/>
          <a:lstStyle/>
          <a:p>
            <a:fld id="{D7C3FE04-E715-46F6-B07D-5A234E157AC3}" type="slidenum">
              <a:rPr lang="en-US" altLang="en-US" smtClean="0"/>
              <a:pPr/>
              <a:t>19</a:t>
            </a:fld>
            <a:endParaRPr lang="en-US" altLang="en-US" dirty="0"/>
          </a:p>
        </p:txBody>
      </p:sp>
    </p:spTree>
    <p:custDataLst>
      <p:tags r:id="rId1"/>
    </p:custDataLst>
    <p:extLst>
      <p:ext uri="{BB962C8B-B14F-4D97-AF65-F5344CB8AC3E}">
        <p14:creationId xmlns:p14="http://schemas.microsoft.com/office/powerpoint/2010/main" val="1201624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728C9-32C5-4A21-A632-2DC8D9E10D57}"/>
              </a:ext>
            </a:extLst>
          </p:cNvPr>
          <p:cNvSpPr>
            <a:spLocks noGrp="1"/>
          </p:cNvSpPr>
          <p:nvPr>
            <p:ph type="title"/>
          </p:nvPr>
        </p:nvSpPr>
        <p:spPr/>
        <p:txBody>
          <a:bodyPr/>
          <a:lstStyle/>
          <a:p>
            <a:r>
              <a:rPr lang="en-US" sz="3600" dirty="0"/>
              <a:t>Home and Community Base Service Waiver (slide 2 of 3)</a:t>
            </a:r>
          </a:p>
        </p:txBody>
      </p:sp>
      <p:pic>
        <p:nvPicPr>
          <p:cNvPr id="7" name="se068eaa15b94e3cb8fb78aef43f7652">
            <a:extLst>
              <a:ext uri="{FF2B5EF4-FFF2-40B4-BE49-F238E27FC236}">
                <a16:creationId xmlns:a16="http://schemas.microsoft.com/office/drawing/2014/main" id="{1412AFA5-A00D-4CD5-AE22-C8A505A96A81}"/>
              </a:ext>
              <a:ext uri="{C183D7F6-B498-43B3-948B-1728B52AA6E4}">
                <adec:decorative xmlns:adec="http://schemas.microsoft.com/office/drawing/2017/decorative" val="1"/>
              </a:ext>
            </a:extLst>
          </p:cNvPr>
          <p:cNvPicPr>
            <a:picLocks/>
          </p:cNvPicPr>
          <p:nvPr/>
        </p:nvPicPr>
        <p:blipFill rotWithShape="1">
          <a:blip r:embed="rId4" cstate="print">
            <a:alphaModFix amt="10000"/>
            <a:extLst>
              <a:ext uri="{28A0092B-C50C-407E-A947-70E740481C1C}">
                <a14:useLocalDpi xmlns:a14="http://schemas.microsoft.com/office/drawing/2010/main" val="0"/>
              </a:ext>
            </a:extLst>
          </a:blip>
          <a:srcRect t="13592" b="16505"/>
          <a:stretch/>
        </p:blipFill>
        <p:spPr>
          <a:xfrm>
            <a:off x="0" y="1371600"/>
            <a:ext cx="9144000" cy="5486400"/>
          </a:xfrm>
          <a:prstGeom prst="rect">
            <a:avLst/>
          </a:prstGeom>
        </p:spPr>
      </p:pic>
      <p:sp>
        <p:nvSpPr>
          <p:cNvPr id="10" name="Rectangle 9">
            <a:extLst>
              <a:ext uri="{FF2B5EF4-FFF2-40B4-BE49-F238E27FC236}">
                <a16:creationId xmlns:a16="http://schemas.microsoft.com/office/drawing/2014/main" id="{0184089F-95E8-4395-AD3B-862FC8E301E1}"/>
              </a:ext>
              <a:ext uri="{C183D7F6-B498-43B3-948B-1728B52AA6E4}">
                <adec:decorative xmlns:adec="http://schemas.microsoft.com/office/drawing/2017/decorative" val="1"/>
              </a:ext>
            </a:extLst>
          </p:cNvPr>
          <p:cNvSpPr/>
          <p:nvPr/>
        </p:nvSpPr>
        <p:spPr>
          <a:xfrm>
            <a:off x="3733800" y="2209800"/>
            <a:ext cx="5257800" cy="3832247"/>
          </a:xfrm>
          <a:prstGeom prst="rect">
            <a:avLst/>
          </a:prstGeom>
          <a:solidFill>
            <a:srgbClr val="002060">
              <a:alpha val="60000"/>
            </a:srgbClr>
          </a:solidFill>
          <a:ln>
            <a:solidFill>
              <a:srgbClr val="254061"/>
            </a:solidFill>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B91D671-1DEC-473F-95B4-3DFF10C3C96D}"/>
              </a:ext>
            </a:extLst>
          </p:cNvPr>
          <p:cNvSpPr>
            <a:spLocks noGrp="1"/>
          </p:cNvSpPr>
          <p:nvPr>
            <p:ph idx="1"/>
          </p:nvPr>
        </p:nvSpPr>
        <p:spPr>
          <a:xfrm>
            <a:off x="3886200" y="2382838"/>
            <a:ext cx="4876800" cy="3659210"/>
          </a:xfrm>
        </p:spPr>
        <p:txBody>
          <a:bodyPr/>
          <a:lstStyle/>
          <a:p>
            <a:pPr marL="0" indent="0">
              <a:buNone/>
            </a:pPr>
            <a:r>
              <a:rPr lang="en-US" sz="2000" dirty="0">
                <a:solidFill>
                  <a:schemeClr val="bg1"/>
                </a:solidFill>
              </a:rPr>
              <a:t>Eligible individuals may enroll in only one HCBS waiver at a time and waiver participants are not permitted to enroll in PACE, One Care, or SCO (except for participants who are 65 years and older and enrolled in the Frail Elder Waiver). </a:t>
            </a:r>
          </a:p>
          <a:p>
            <a:pPr marL="0" indent="0">
              <a:buNone/>
            </a:pPr>
            <a:r>
              <a:rPr lang="en-US" sz="2000" dirty="0">
                <a:solidFill>
                  <a:schemeClr val="bg1"/>
                </a:solidFill>
              </a:rPr>
              <a:t>Individuals pending a complete application review for HCBS Waivers or PACE may qualify for HSN Presumptive Determination through a qualified hospital or Community Health Center for the interim period. </a:t>
            </a:r>
          </a:p>
        </p:txBody>
      </p:sp>
      <p:sp>
        <p:nvSpPr>
          <p:cNvPr id="4" name="Slide Number Placeholder 3">
            <a:extLst>
              <a:ext uri="{FF2B5EF4-FFF2-40B4-BE49-F238E27FC236}">
                <a16:creationId xmlns:a16="http://schemas.microsoft.com/office/drawing/2014/main" id="{CFD40C8F-A860-4BE2-B7D1-D3FA877AF120}"/>
              </a:ext>
            </a:extLst>
          </p:cNvPr>
          <p:cNvSpPr>
            <a:spLocks noGrp="1"/>
          </p:cNvSpPr>
          <p:nvPr>
            <p:ph type="sldNum" sz="quarter" idx="12"/>
          </p:nvPr>
        </p:nvSpPr>
        <p:spPr/>
        <p:txBody>
          <a:bodyPr/>
          <a:lstStyle/>
          <a:p>
            <a:fld id="{D7C3FE04-E715-46F6-B07D-5A234E157AC3}" type="slidenum">
              <a:rPr lang="en-US" altLang="en-US" smtClean="0"/>
              <a:pPr/>
              <a:t>20</a:t>
            </a:fld>
            <a:endParaRPr lang="en-US" altLang="en-US" dirty="0"/>
          </a:p>
        </p:txBody>
      </p:sp>
    </p:spTree>
    <p:custDataLst>
      <p:tags r:id="rId1"/>
    </p:custDataLst>
    <p:extLst>
      <p:ext uri="{BB962C8B-B14F-4D97-AF65-F5344CB8AC3E}">
        <p14:creationId xmlns:p14="http://schemas.microsoft.com/office/powerpoint/2010/main" val="28109225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728C9-32C5-4A21-A632-2DC8D9E10D57}"/>
              </a:ext>
            </a:extLst>
          </p:cNvPr>
          <p:cNvSpPr>
            <a:spLocks noGrp="1"/>
          </p:cNvSpPr>
          <p:nvPr>
            <p:ph type="title"/>
          </p:nvPr>
        </p:nvSpPr>
        <p:spPr/>
        <p:txBody>
          <a:bodyPr/>
          <a:lstStyle/>
          <a:p>
            <a:r>
              <a:rPr lang="en-US" dirty="0"/>
              <a:t>Home and Community Base Service Waiver (slide 3 of 3)</a:t>
            </a:r>
          </a:p>
        </p:txBody>
      </p:sp>
      <p:pic>
        <p:nvPicPr>
          <p:cNvPr id="8" name="se068eaa15b94e3cb8fb78aef43f7652">
            <a:extLst>
              <a:ext uri="{FF2B5EF4-FFF2-40B4-BE49-F238E27FC236}">
                <a16:creationId xmlns:a16="http://schemas.microsoft.com/office/drawing/2014/main" id="{ED65504B-E7C9-4EA1-8A97-1E1A86E29ABB}"/>
              </a:ext>
              <a:ext uri="{C183D7F6-B498-43B3-948B-1728B52AA6E4}">
                <adec:decorative xmlns:adec="http://schemas.microsoft.com/office/drawing/2017/decorative" val="1"/>
              </a:ext>
            </a:extLst>
          </p:cNvPr>
          <p:cNvPicPr>
            <a:picLocks/>
          </p:cNvPicPr>
          <p:nvPr/>
        </p:nvPicPr>
        <p:blipFill rotWithShape="1">
          <a:blip r:embed="rId4" cstate="print">
            <a:alphaModFix amt="10000"/>
            <a:extLst>
              <a:ext uri="{28A0092B-C50C-407E-A947-70E740481C1C}">
                <a14:useLocalDpi xmlns:a14="http://schemas.microsoft.com/office/drawing/2010/main" val="0"/>
              </a:ext>
            </a:extLst>
          </a:blip>
          <a:srcRect t="13592" b="16505"/>
          <a:stretch/>
        </p:blipFill>
        <p:spPr>
          <a:xfrm>
            <a:off x="0" y="1371600"/>
            <a:ext cx="9144000" cy="5486400"/>
          </a:xfrm>
          <a:prstGeom prst="rect">
            <a:avLst/>
          </a:prstGeom>
        </p:spPr>
      </p:pic>
      <p:sp>
        <p:nvSpPr>
          <p:cNvPr id="10" name="Rectangle 9">
            <a:extLst>
              <a:ext uri="{FF2B5EF4-FFF2-40B4-BE49-F238E27FC236}">
                <a16:creationId xmlns:a16="http://schemas.microsoft.com/office/drawing/2014/main" id="{28F5D973-4A66-4B90-BC1A-51FF3866A691}"/>
              </a:ext>
              <a:ext uri="{C183D7F6-B498-43B3-948B-1728B52AA6E4}">
                <adec:decorative xmlns:adec="http://schemas.microsoft.com/office/drawing/2017/decorative" val="1"/>
              </a:ext>
            </a:extLst>
          </p:cNvPr>
          <p:cNvSpPr/>
          <p:nvPr/>
        </p:nvSpPr>
        <p:spPr>
          <a:xfrm>
            <a:off x="3733800" y="2209800"/>
            <a:ext cx="5257800" cy="3832247"/>
          </a:xfrm>
          <a:prstGeom prst="rect">
            <a:avLst/>
          </a:prstGeom>
          <a:solidFill>
            <a:srgbClr val="002060">
              <a:alpha val="60000"/>
            </a:srgbClr>
          </a:solidFill>
          <a:ln>
            <a:solidFill>
              <a:srgbClr val="254061"/>
            </a:solidFill>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B91D671-1DEC-473F-95B4-3DFF10C3C96D}"/>
              </a:ext>
            </a:extLst>
          </p:cNvPr>
          <p:cNvSpPr>
            <a:spLocks noGrp="1"/>
          </p:cNvSpPr>
          <p:nvPr>
            <p:ph idx="1"/>
          </p:nvPr>
        </p:nvSpPr>
        <p:spPr>
          <a:xfrm>
            <a:off x="3886200" y="2362200"/>
            <a:ext cx="4953000" cy="3763963"/>
          </a:xfrm>
        </p:spPr>
        <p:txBody>
          <a:bodyPr/>
          <a:lstStyle/>
          <a:p>
            <a:pPr marL="0" indent="0">
              <a:buNone/>
            </a:pPr>
            <a:r>
              <a:rPr lang="en-US" sz="2000" dirty="0">
                <a:solidFill>
                  <a:schemeClr val="bg1"/>
                </a:solidFill>
              </a:rPr>
              <a:t>To apply for MassHealth through the Home and Community Based Services Waiver,  only fill out the “Resource Transfers” section of the Supplement A: Long-Term-Care form (found in the Senior Application, SACA-2). </a:t>
            </a:r>
          </a:p>
          <a:p>
            <a:pPr marL="0" indent="0">
              <a:buNone/>
            </a:pPr>
            <a:r>
              <a:rPr lang="en-US" sz="2000" dirty="0">
                <a:solidFill>
                  <a:schemeClr val="bg1"/>
                </a:solidFill>
              </a:rPr>
              <a:t>	</a:t>
            </a:r>
          </a:p>
          <a:p>
            <a:pPr marL="0" indent="0">
              <a:buNone/>
            </a:pPr>
            <a:r>
              <a:rPr lang="en-US" sz="2000" dirty="0">
                <a:solidFill>
                  <a:schemeClr val="bg1"/>
                </a:solidFill>
              </a:rPr>
              <a:t>Mail to: 	MassHealth Enrollment Center</a:t>
            </a:r>
          </a:p>
          <a:p>
            <a:pPr marL="0" indent="0">
              <a:buNone/>
            </a:pPr>
            <a:r>
              <a:rPr lang="en-US" sz="2000" dirty="0">
                <a:solidFill>
                  <a:schemeClr val="bg1"/>
                </a:solidFill>
              </a:rPr>
              <a:t>	P.O. Box 290794</a:t>
            </a:r>
          </a:p>
          <a:p>
            <a:pPr marL="0" indent="0">
              <a:buNone/>
            </a:pPr>
            <a:r>
              <a:rPr lang="en-US" sz="2000" dirty="0">
                <a:solidFill>
                  <a:schemeClr val="bg1"/>
                </a:solidFill>
              </a:rPr>
              <a:t>	Charlestown, MA 02129-0214</a:t>
            </a:r>
          </a:p>
          <a:p>
            <a:pPr marL="0" indent="0">
              <a:buNone/>
            </a:pPr>
            <a:r>
              <a:rPr lang="en-US" sz="2000" dirty="0">
                <a:solidFill>
                  <a:schemeClr val="bg1"/>
                </a:solidFill>
              </a:rPr>
              <a:t>	Fax to: 	(617) 887-8799</a:t>
            </a:r>
          </a:p>
        </p:txBody>
      </p:sp>
      <p:sp>
        <p:nvSpPr>
          <p:cNvPr id="4" name="Slide Number Placeholder 3">
            <a:extLst>
              <a:ext uri="{FF2B5EF4-FFF2-40B4-BE49-F238E27FC236}">
                <a16:creationId xmlns:a16="http://schemas.microsoft.com/office/drawing/2014/main" id="{CFD40C8F-A860-4BE2-B7D1-D3FA877AF120}"/>
              </a:ext>
            </a:extLst>
          </p:cNvPr>
          <p:cNvSpPr>
            <a:spLocks noGrp="1"/>
          </p:cNvSpPr>
          <p:nvPr>
            <p:ph type="sldNum" sz="quarter" idx="12"/>
          </p:nvPr>
        </p:nvSpPr>
        <p:spPr/>
        <p:txBody>
          <a:bodyPr/>
          <a:lstStyle/>
          <a:p>
            <a:fld id="{D7C3FE04-E715-46F6-B07D-5A234E157AC3}" type="slidenum">
              <a:rPr lang="en-US" altLang="en-US" smtClean="0"/>
              <a:pPr/>
              <a:t>21</a:t>
            </a:fld>
            <a:endParaRPr lang="en-US" altLang="en-US" dirty="0"/>
          </a:p>
        </p:txBody>
      </p:sp>
    </p:spTree>
    <p:custDataLst>
      <p:tags r:id="rId1"/>
    </p:custDataLst>
    <p:extLst>
      <p:ext uri="{BB962C8B-B14F-4D97-AF65-F5344CB8AC3E}">
        <p14:creationId xmlns:p14="http://schemas.microsoft.com/office/powerpoint/2010/main" val="29630783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55F1956-5EAD-4EB3-B161-C13BF182D5CB}"/>
              </a:ext>
            </a:extLst>
          </p:cNvPr>
          <p:cNvSpPr>
            <a:spLocks noGrp="1"/>
          </p:cNvSpPr>
          <p:nvPr>
            <p:ph type="title"/>
          </p:nvPr>
        </p:nvSpPr>
        <p:spPr/>
        <p:txBody>
          <a:bodyPr/>
          <a:lstStyle/>
          <a:p>
            <a:pPr>
              <a:lnSpc>
                <a:spcPct val="100000"/>
              </a:lnSpc>
              <a:spcAft>
                <a:spcPts val="0"/>
              </a:spcAft>
            </a:pPr>
            <a:r>
              <a:rPr lang="en-US" cap="none" dirty="0"/>
              <a:t>Medicare Savings Program (MSP) Update: </a:t>
            </a:r>
            <a:br>
              <a:rPr lang="en-US" cap="none" dirty="0"/>
            </a:br>
            <a:r>
              <a:rPr lang="en-US" b="0" cap="none" dirty="0"/>
              <a:t>HCBSW</a:t>
            </a:r>
            <a:endParaRPr lang="en-US" dirty="0"/>
          </a:p>
        </p:txBody>
      </p:sp>
      <p:sp>
        <p:nvSpPr>
          <p:cNvPr id="4" name="Slide Number Placeholder 3">
            <a:extLst>
              <a:ext uri="{FF2B5EF4-FFF2-40B4-BE49-F238E27FC236}">
                <a16:creationId xmlns:a16="http://schemas.microsoft.com/office/drawing/2014/main" id="{EF13FD88-63EB-4FB8-998C-C66D01CBB8BF}"/>
              </a:ext>
            </a:extLst>
          </p:cNvPr>
          <p:cNvSpPr>
            <a:spLocks noGrp="1"/>
          </p:cNvSpPr>
          <p:nvPr>
            <p:ph type="sldNum" sz="quarter" idx="12"/>
          </p:nvPr>
        </p:nvSpPr>
        <p:spPr/>
        <p:txBody>
          <a:bodyPr/>
          <a:lstStyle/>
          <a:p>
            <a:fld id="{D7C3FE04-E715-46F6-B07D-5A234E157AC3}" type="slidenum">
              <a:rPr lang="en-US" altLang="en-US" smtClean="0"/>
              <a:pPr/>
              <a:t>22</a:t>
            </a:fld>
            <a:endParaRPr lang="en-US" altLang="en-US" dirty="0"/>
          </a:p>
        </p:txBody>
      </p:sp>
    </p:spTree>
    <p:custDataLst>
      <p:tags r:id="rId1"/>
    </p:custDataLst>
    <p:extLst>
      <p:ext uri="{BB962C8B-B14F-4D97-AF65-F5344CB8AC3E}">
        <p14:creationId xmlns:p14="http://schemas.microsoft.com/office/powerpoint/2010/main" val="16896212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1D315B5-13B5-4161-B67C-D203C0075144}"/>
              </a:ext>
            </a:extLst>
          </p:cNvPr>
          <p:cNvSpPr>
            <a:spLocks noGrp="1"/>
          </p:cNvSpPr>
          <p:nvPr>
            <p:ph type="title"/>
          </p:nvPr>
        </p:nvSpPr>
        <p:spPr>
          <a:xfrm>
            <a:off x="457200" y="304800"/>
            <a:ext cx="7239000" cy="838200"/>
          </a:xfrm>
        </p:spPr>
        <p:txBody>
          <a:bodyPr/>
          <a:lstStyle/>
          <a:p>
            <a:r>
              <a:rPr lang="en-US" sz="3600" dirty="0"/>
              <a:t>Medicare Savings Programs (MSP) Update</a:t>
            </a:r>
          </a:p>
        </p:txBody>
      </p:sp>
      <p:sp>
        <p:nvSpPr>
          <p:cNvPr id="3" name="Content Placeholder 2">
            <a:extLst>
              <a:ext uri="{FF2B5EF4-FFF2-40B4-BE49-F238E27FC236}">
                <a16:creationId xmlns:a16="http://schemas.microsoft.com/office/drawing/2014/main" id="{00BD99D0-AC41-468C-B6FE-BF4C5D6B7645}"/>
              </a:ext>
            </a:extLst>
          </p:cNvPr>
          <p:cNvSpPr>
            <a:spLocks noGrp="1"/>
          </p:cNvSpPr>
          <p:nvPr>
            <p:ph idx="1"/>
          </p:nvPr>
        </p:nvSpPr>
        <p:spPr/>
        <p:txBody>
          <a:bodyPr/>
          <a:lstStyle/>
          <a:p>
            <a:r>
              <a:rPr lang="en-US" sz="2400" dirty="0"/>
              <a:t>Medicare Savings Programs (MSP) (Phase 1) expansion implemented on January 1, 2020 included applying higher income and asset guidelines for applicants/members who are eligible for Buy-In only. </a:t>
            </a:r>
          </a:p>
          <a:p>
            <a:r>
              <a:rPr lang="en-US" sz="2400" dirty="0"/>
              <a:t>Updates have been made to include approximately 3,500 individuals who participate in a Home and Community Base Service Waiver (HCBSW) and are within the new guidelines. </a:t>
            </a:r>
          </a:p>
          <a:p>
            <a:r>
              <a:rPr lang="en-US" sz="2400" dirty="0"/>
              <a:t>Start dates will be applied retroactively if appropriate, please note the earliest retroactive start date is 1/1/2020.  The impacted members will be re-determined, and retroactive coverage will be applied. </a:t>
            </a:r>
          </a:p>
          <a:p>
            <a:r>
              <a:rPr lang="en-US" sz="2400" dirty="0"/>
              <a:t>Members will be notified of their enhanced benefits. </a:t>
            </a:r>
          </a:p>
          <a:p>
            <a:endParaRPr lang="en-US" dirty="0"/>
          </a:p>
        </p:txBody>
      </p:sp>
      <p:sp>
        <p:nvSpPr>
          <p:cNvPr id="4" name="Slide Number Placeholder 3">
            <a:extLst>
              <a:ext uri="{FF2B5EF4-FFF2-40B4-BE49-F238E27FC236}">
                <a16:creationId xmlns:a16="http://schemas.microsoft.com/office/drawing/2014/main" id="{319990AF-DB04-41CD-916C-DDCBA6548B42}"/>
              </a:ext>
            </a:extLst>
          </p:cNvPr>
          <p:cNvSpPr>
            <a:spLocks noGrp="1"/>
          </p:cNvSpPr>
          <p:nvPr>
            <p:ph type="sldNum" sz="quarter" idx="12"/>
          </p:nvPr>
        </p:nvSpPr>
        <p:spPr/>
        <p:txBody>
          <a:bodyPr/>
          <a:lstStyle/>
          <a:p>
            <a:fld id="{D7C3FE04-E715-46F6-B07D-5A234E157AC3}" type="slidenum">
              <a:rPr lang="en-US" altLang="en-US" smtClean="0"/>
              <a:pPr/>
              <a:t>23</a:t>
            </a:fld>
            <a:endParaRPr lang="en-US" altLang="en-US" dirty="0"/>
          </a:p>
        </p:txBody>
      </p:sp>
    </p:spTree>
    <p:custDataLst>
      <p:tags r:id="rId1"/>
    </p:custDataLst>
    <p:extLst>
      <p:ext uri="{BB962C8B-B14F-4D97-AF65-F5344CB8AC3E}">
        <p14:creationId xmlns:p14="http://schemas.microsoft.com/office/powerpoint/2010/main" val="23450546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4CF99-19CE-4471-96CA-B3C77E1CD071}"/>
              </a:ext>
            </a:extLst>
          </p:cNvPr>
          <p:cNvSpPr>
            <a:spLocks noGrp="1"/>
          </p:cNvSpPr>
          <p:nvPr>
            <p:ph type="title"/>
          </p:nvPr>
        </p:nvSpPr>
        <p:spPr/>
        <p:txBody>
          <a:bodyPr/>
          <a:lstStyle/>
          <a:p>
            <a:r>
              <a:rPr lang="en-US" cap="none" dirty="0"/>
              <a:t>MassHealth </a:t>
            </a:r>
            <a:r>
              <a:rPr lang="en-US" cap="none"/>
              <a:t>Renewals Update</a:t>
            </a:r>
            <a:br>
              <a:rPr lang="en-US" b="0" cap="none"/>
            </a:br>
            <a:endParaRPr lang="en-US" dirty="0"/>
          </a:p>
        </p:txBody>
      </p:sp>
      <p:sp>
        <p:nvSpPr>
          <p:cNvPr id="3" name="Text Placeholder 2">
            <a:extLst>
              <a:ext uri="{FF2B5EF4-FFF2-40B4-BE49-F238E27FC236}">
                <a16:creationId xmlns:a16="http://schemas.microsoft.com/office/drawing/2014/main" id="{623C8EF7-FEF6-491A-9F56-2A02C860462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F13FD88-63EB-4FB8-998C-C66D01CBB8BF}"/>
              </a:ext>
            </a:extLst>
          </p:cNvPr>
          <p:cNvSpPr>
            <a:spLocks noGrp="1"/>
          </p:cNvSpPr>
          <p:nvPr>
            <p:ph type="sldNum" sz="quarter" idx="12"/>
          </p:nvPr>
        </p:nvSpPr>
        <p:spPr/>
        <p:txBody>
          <a:bodyPr/>
          <a:lstStyle/>
          <a:p>
            <a:fld id="{D7C3FE04-E715-46F6-B07D-5A234E157AC3}" type="slidenum">
              <a:rPr lang="en-US" altLang="en-US" smtClean="0"/>
              <a:pPr/>
              <a:t>24</a:t>
            </a:fld>
            <a:endParaRPr lang="en-US" altLang="en-US" dirty="0"/>
          </a:p>
        </p:txBody>
      </p:sp>
    </p:spTree>
    <p:custDataLst>
      <p:tags r:id="rId1"/>
    </p:custDataLst>
    <p:extLst>
      <p:ext uri="{BB962C8B-B14F-4D97-AF65-F5344CB8AC3E}">
        <p14:creationId xmlns:p14="http://schemas.microsoft.com/office/powerpoint/2010/main" val="36672018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1C9C61D0-E5A7-4113-B3E9-D4FE65193505}"/>
              </a:ext>
            </a:extLst>
          </p:cNvPr>
          <p:cNvSpPr>
            <a:spLocks noGrp="1"/>
          </p:cNvSpPr>
          <p:nvPr>
            <p:ph type="title"/>
          </p:nvPr>
        </p:nvSpPr>
        <p:spPr>
          <a:xfrm>
            <a:off x="457200" y="304800"/>
            <a:ext cx="5943600" cy="838200"/>
          </a:xfrm>
        </p:spPr>
        <p:txBody>
          <a:bodyPr/>
          <a:lstStyle/>
          <a:p>
            <a:r>
              <a:rPr lang="en-US" sz="3600" dirty="0"/>
              <a:t>MassHealth Auto-Renewals</a:t>
            </a:r>
          </a:p>
        </p:txBody>
      </p:sp>
      <p:pic>
        <p:nvPicPr>
          <p:cNvPr id="20" name="Picture 19">
            <a:extLst>
              <a:ext uri="{FF2B5EF4-FFF2-40B4-BE49-F238E27FC236}">
                <a16:creationId xmlns:a16="http://schemas.microsoft.com/office/drawing/2014/main" id="{4CDF3878-2E15-4FE2-807D-6D654D50DFCE}"/>
              </a:ext>
              <a:ext uri="{C183D7F6-B498-43B3-948B-1728B52AA6E4}">
                <adec:decorative xmlns:adec="http://schemas.microsoft.com/office/drawing/2017/decorative" val="1"/>
              </a:ext>
            </a:extLst>
          </p:cNvPr>
          <p:cNvPicPr>
            <a:picLocks noChangeAspect="1"/>
          </p:cNvPicPr>
          <p:nvPr/>
        </p:nvPicPr>
        <p:blipFill>
          <a:blip r:embed="rId4">
            <a:alphaModFix amt="52000"/>
          </a:blip>
          <a:stretch>
            <a:fillRect/>
          </a:stretch>
        </p:blipFill>
        <p:spPr>
          <a:xfrm>
            <a:off x="3886200" y="1371875"/>
            <a:ext cx="5282183" cy="5519853"/>
          </a:xfrm>
          <a:prstGeom prst="rect">
            <a:avLst/>
          </a:prstGeom>
        </p:spPr>
      </p:pic>
      <p:sp>
        <p:nvSpPr>
          <p:cNvPr id="24" name="Flowchart: Delay 23">
            <a:extLst>
              <a:ext uri="{FF2B5EF4-FFF2-40B4-BE49-F238E27FC236}">
                <a16:creationId xmlns:a16="http://schemas.microsoft.com/office/drawing/2014/main" id="{2B4E4FEC-D296-41E3-9A16-985E9304BC82}"/>
              </a:ext>
              <a:ext uri="{C183D7F6-B498-43B3-948B-1728B52AA6E4}">
                <adec:decorative xmlns:adec="http://schemas.microsoft.com/office/drawing/2017/decorative" val="1"/>
              </a:ext>
            </a:extLst>
          </p:cNvPr>
          <p:cNvSpPr/>
          <p:nvPr/>
        </p:nvSpPr>
        <p:spPr>
          <a:xfrm>
            <a:off x="0" y="1403967"/>
            <a:ext cx="5410200" cy="5519853"/>
          </a:xfrm>
          <a:prstGeom prst="flowChartDelay">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C5877E5-DAEF-4912-AA89-ADD0FE9E16E5}"/>
              </a:ext>
            </a:extLst>
          </p:cNvPr>
          <p:cNvSpPr>
            <a:spLocks noGrp="1"/>
          </p:cNvSpPr>
          <p:nvPr>
            <p:ph idx="1"/>
          </p:nvPr>
        </p:nvSpPr>
        <p:spPr>
          <a:xfrm>
            <a:off x="457200" y="1600200"/>
            <a:ext cx="4191000" cy="4525963"/>
          </a:xfrm>
        </p:spPr>
        <p:txBody>
          <a:bodyPr/>
          <a:lstStyle/>
          <a:p>
            <a:pPr marL="0" indent="0">
              <a:buNone/>
            </a:pPr>
            <a:r>
              <a:rPr lang="en-US" sz="2400" b="1" dirty="0"/>
              <a:t>Auto-Renewals</a:t>
            </a:r>
          </a:p>
          <a:p>
            <a:r>
              <a:rPr lang="en-US" sz="2000" dirty="0"/>
              <a:t>Certain MassHealth members meet the criteria for autorenewal and are not required to complete a renewal application.</a:t>
            </a:r>
          </a:p>
          <a:p>
            <a:r>
              <a:rPr lang="en-US" sz="2000" dirty="0"/>
              <a:t>This includes the following:</a:t>
            </a:r>
          </a:p>
          <a:p>
            <a:pPr lvl="1"/>
            <a:r>
              <a:rPr lang="en-US" sz="1800" dirty="0"/>
              <a:t>Express Lane Renewal</a:t>
            </a:r>
          </a:p>
          <a:p>
            <a:pPr lvl="1"/>
            <a:r>
              <a:rPr lang="en-US" sz="1800" dirty="0"/>
              <a:t>Administrative Renewal</a:t>
            </a:r>
          </a:p>
          <a:p>
            <a:pPr lvl="1"/>
            <a:r>
              <a:rPr lang="en-US" sz="1800" dirty="0"/>
              <a:t>Members over 65</a:t>
            </a:r>
          </a:p>
          <a:p>
            <a:endParaRPr lang="en-US" dirty="0"/>
          </a:p>
          <a:p>
            <a:endParaRPr lang="en-US" dirty="0"/>
          </a:p>
        </p:txBody>
      </p:sp>
      <p:sp>
        <p:nvSpPr>
          <p:cNvPr id="4" name="Slide Number Placeholder 3">
            <a:extLst>
              <a:ext uri="{FF2B5EF4-FFF2-40B4-BE49-F238E27FC236}">
                <a16:creationId xmlns:a16="http://schemas.microsoft.com/office/drawing/2014/main" id="{8F36F51F-2C94-4BCA-8D11-154E4F6174BB}"/>
              </a:ext>
            </a:extLst>
          </p:cNvPr>
          <p:cNvSpPr>
            <a:spLocks noGrp="1"/>
          </p:cNvSpPr>
          <p:nvPr>
            <p:ph type="sldNum" sz="quarter" idx="12"/>
          </p:nvPr>
        </p:nvSpPr>
        <p:spPr/>
        <p:txBody>
          <a:bodyPr/>
          <a:lstStyle/>
          <a:p>
            <a:fld id="{D7C3FE04-E715-46F6-B07D-5A234E157AC3}" type="slidenum">
              <a:rPr lang="en-US" altLang="en-US" smtClean="0"/>
              <a:pPr/>
              <a:t>25</a:t>
            </a:fld>
            <a:endParaRPr lang="en-US" altLang="en-US" dirty="0"/>
          </a:p>
        </p:txBody>
      </p:sp>
    </p:spTree>
    <p:custDataLst>
      <p:tags r:id="rId1"/>
    </p:custDataLst>
    <p:extLst>
      <p:ext uri="{BB962C8B-B14F-4D97-AF65-F5344CB8AC3E}">
        <p14:creationId xmlns:p14="http://schemas.microsoft.com/office/powerpoint/2010/main" val="1259727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E3C05BD-D295-4786-A96B-CDCF275FF1D6}"/>
              </a:ext>
            </a:extLst>
          </p:cNvPr>
          <p:cNvSpPr>
            <a:spLocks noGrp="1"/>
          </p:cNvSpPr>
          <p:nvPr>
            <p:ph type="title"/>
          </p:nvPr>
        </p:nvSpPr>
        <p:spPr/>
        <p:txBody>
          <a:bodyPr/>
          <a:lstStyle/>
          <a:p>
            <a:r>
              <a:rPr lang="en-US" sz="3600" dirty="0"/>
              <a:t>MassHealth Auto-Renewals Updates (slide 1 of 2)</a:t>
            </a:r>
          </a:p>
        </p:txBody>
      </p:sp>
      <p:pic>
        <p:nvPicPr>
          <p:cNvPr id="20" name="Picture 19">
            <a:extLst>
              <a:ext uri="{FF2B5EF4-FFF2-40B4-BE49-F238E27FC236}">
                <a16:creationId xmlns:a16="http://schemas.microsoft.com/office/drawing/2014/main" id="{4CDF3878-2E15-4FE2-807D-6D654D50DFCE}"/>
              </a:ext>
              <a:ext uri="{C183D7F6-B498-43B3-948B-1728B52AA6E4}">
                <adec:decorative xmlns:adec="http://schemas.microsoft.com/office/drawing/2017/decorative" val="1"/>
              </a:ext>
            </a:extLst>
          </p:cNvPr>
          <p:cNvPicPr>
            <a:picLocks noChangeAspect="1"/>
          </p:cNvPicPr>
          <p:nvPr/>
        </p:nvPicPr>
        <p:blipFill>
          <a:blip r:embed="rId3">
            <a:alphaModFix amt="52000"/>
          </a:blip>
          <a:stretch>
            <a:fillRect/>
          </a:stretch>
        </p:blipFill>
        <p:spPr>
          <a:xfrm>
            <a:off x="3886200" y="1371875"/>
            <a:ext cx="5282183" cy="5519853"/>
          </a:xfrm>
          <a:prstGeom prst="rect">
            <a:avLst/>
          </a:prstGeom>
        </p:spPr>
      </p:pic>
      <p:sp>
        <p:nvSpPr>
          <p:cNvPr id="24" name="Flowchart: Delay 23">
            <a:extLst>
              <a:ext uri="{FF2B5EF4-FFF2-40B4-BE49-F238E27FC236}">
                <a16:creationId xmlns:a16="http://schemas.microsoft.com/office/drawing/2014/main" id="{2B4E4FEC-D296-41E3-9A16-985E9304BC82}"/>
              </a:ext>
              <a:ext uri="{C183D7F6-B498-43B3-948B-1728B52AA6E4}">
                <adec:decorative xmlns:adec="http://schemas.microsoft.com/office/drawing/2017/decorative" val="1"/>
              </a:ext>
            </a:extLst>
          </p:cNvPr>
          <p:cNvSpPr/>
          <p:nvPr/>
        </p:nvSpPr>
        <p:spPr>
          <a:xfrm>
            <a:off x="0" y="1371599"/>
            <a:ext cx="5410200" cy="5519853"/>
          </a:xfrm>
          <a:prstGeom prst="flowChartDelay">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C5877E5-DAEF-4912-AA89-ADD0FE9E16E5}"/>
              </a:ext>
            </a:extLst>
          </p:cNvPr>
          <p:cNvSpPr>
            <a:spLocks noGrp="1"/>
          </p:cNvSpPr>
          <p:nvPr>
            <p:ph idx="1"/>
          </p:nvPr>
        </p:nvSpPr>
        <p:spPr>
          <a:xfrm>
            <a:off x="457200" y="1600200"/>
            <a:ext cx="4343400" cy="4525963"/>
          </a:xfrm>
        </p:spPr>
        <p:txBody>
          <a:bodyPr/>
          <a:lstStyle/>
          <a:p>
            <a:pPr marL="0" indent="0">
              <a:buNone/>
            </a:pPr>
            <a:r>
              <a:rPr lang="en-US" sz="2300" b="1" dirty="0"/>
              <a:t>Administrative and Express </a:t>
            </a:r>
            <a:br>
              <a:rPr lang="en-US" sz="2300" b="1" dirty="0"/>
            </a:br>
            <a:r>
              <a:rPr lang="en-US" sz="2300" b="1" dirty="0"/>
              <a:t>Lane Review process, and </a:t>
            </a:r>
            <a:br>
              <a:rPr lang="en-US" sz="2300" b="1" dirty="0"/>
            </a:br>
            <a:r>
              <a:rPr lang="en-US" sz="2300" b="1" dirty="0"/>
              <a:t>reviews for members over 65 have been restarted.</a:t>
            </a:r>
          </a:p>
          <a:p>
            <a:r>
              <a:rPr lang="en-US" sz="1800" dirty="0"/>
              <a:t>For Administrative and Express Lane reviews, a total of 11,000 families were picked up for renewal the last weeks of September 2020.  </a:t>
            </a:r>
          </a:p>
          <a:p>
            <a:r>
              <a:rPr lang="en-US" sz="1800" dirty="0"/>
              <a:t>Members who meet the criteria for autorenewal will have their review dates extended by 12 months and do not need to take any action, assuming they do not have changes to report.</a:t>
            </a:r>
          </a:p>
          <a:p>
            <a:r>
              <a:rPr lang="en-US" sz="1800" dirty="0"/>
              <a:t>Members should report changes in circumstances to MassHealth.</a:t>
            </a:r>
            <a:endParaRPr lang="en-US" sz="2800" dirty="0"/>
          </a:p>
        </p:txBody>
      </p:sp>
      <p:sp>
        <p:nvSpPr>
          <p:cNvPr id="4" name="Slide Number Placeholder 3">
            <a:extLst>
              <a:ext uri="{FF2B5EF4-FFF2-40B4-BE49-F238E27FC236}">
                <a16:creationId xmlns:a16="http://schemas.microsoft.com/office/drawing/2014/main" id="{8F36F51F-2C94-4BCA-8D11-154E4F6174BB}"/>
              </a:ext>
            </a:extLst>
          </p:cNvPr>
          <p:cNvSpPr>
            <a:spLocks noGrp="1"/>
          </p:cNvSpPr>
          <p:nvPr>
            <p:ph type="sldNum" sz="quarter" idx="12"/>
          </p:nvPr>
        </p:nvSpPr>
        <p:spPr/>
        <p:txBody>
          <a:bodyPr/>
          <a:lstStyle/>
          <a:p>
            <a:fld id="{D7C3FE04-E715-46F6-B07D-5A234E157AC3}" type="slidenum">
              <a:rPr lang="en-US" altLang="en-US" smtClean="0"/>
              <a:pPr/>
              <a:t>26</a:t>
            </a:fld>
            <a:endParaRPr lang="en-US" altLang="en-US" dirty="0"/>
          </a:p>
        </p:txBody>
      </p:sp>
    </p:spTree>
    <p:custDataLst>
      <p:tags r:id="rId1"/>
    </p:custDataLst>
    <p:extLst>
      <p:ext uri="{BB962C8B-B14F-4D97-AF65-F5344CB8AC3E}">
        <p14:creationId xmlns:p14="http://schemas.microsoft.com/office/powerpoint/2010/main" val="29362233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BD06C-DE7E-4BA0-AFD5-FEF84422F67C}"/>
              </a:ext>
            </a:extLst>
          </p:cNvPr>
          <p:cNvSpPr>
            <a:spLocks noGrp="1"/>
          </p:cNvSpPr>
          <p:nvPr>
            <p:ph type="title"/>
          </p:nvPr>
        </p:nvSpPr>
        <p:spPr/>
        <p:txBody>
          <a:bodyPr/>
          <a:lstStyle/>
          <a:p>
            <a:r>
              <a:rPr lang="en-US" sz="3600" dirty="0"/>
              <a:t>MassHealth Auto-Renewals Updates (slide 2 of 2)</a:t>
            </a:r>
          </a:p>
        </p:txBody>
      </p:sp>
      <p:pic>
        <p:nvPicPr>
          <p:cNvPr id="20" name="Picture 19">
            <a:extLst>
              <a:ext uri="{FF2B5EF4-FFF2-40B4-BE49-F238E27FC236}">
                <a16:creationId xmlns:a16="http://schemas.microsoft.com/office/drawing/2014/main" id="{4CDF3878-2E15-4FE2-807D-6D654D50DFCE}"/>
              </a:ext>
              <a:ext uri="{C183D7F6-B498-43B3-948B-1728B52AA6E4}">
                <adec:decorative xmlns:adec="http://schemas.microsoft.com/office/drawing/2017/decorative" val="1"/>
              </a:ext>
            </a:extLst>
          </p:cNvPr>
          <p:cNvPicPr>
            <a:picLocks noChangeAspect="1"/>
          </p:cNvPicPr>
          <p:nvPr/>
        </p:nvPicPr>
        <p:blipFill>
          <a:blip r:embed="rId4">
            <a:alphaModFix amt="52000"/>
          </a:blip>
          <a:stretch>
            <a:fillRect/>
          </a:stretch>
        </p:blipFill>
        <p:spPr>
          <a:xfrm>
            <a:off x="3886200" y="1371875"/>
            <a:ext cx="5282183" cy="5519853"/>
          </a:xfrm>
          <a:prstGeom prst="rect">
            <a:avLst/>
          </a:prstGeom>
        </p:spPr>
      </p:pic>
      <p:sp>
        <p:nvSpPr>
          <p:cNvPr id="24" name="Flowchart: Delay 23">
            <a:extLst>
              <a:ext uri="{FF2B5EF4-FFF2-40B4-BE49-F238E27FC236}">
                <a16:creationId xmlns:a16="http://schemas.microsoft.com/office/drawing/2014/main" id="{2B4E4FEC-D296-41E3-9A16-985E9304BC82}"/>
              </a:ext>
              <a:ext uri="{C183D7F6-B498-43B3-948B-1728B52AA6E4}">
                <adec:decorative xmlns:adec="http://schemas.microsoft.com/office/drawing/2017/decorative" val="1"/>
              </a:ext>
            </a:extLst>
          </p:cNvPr>
          <p:cNvSpPr/>
          <p:nvPr/>
        </p:nvSpPr>
        <p:spPr>
          <a:xfrm>
            <a:off x="0" y="1371599"/>
            <a:ext cx="5410200" cy="5519853"/>
          </a:xfrm>
          <a:prstGeom prst="flowChartDelay">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C5877E5-DAEF-4912-AA89-ADD0FE9E16E5}"/>
              </a:ext>
            </a:extLst>
          </p:cNvPr>
          <p:cNvSpPr>
            <a:spLocks noGrp="1"/>
          </p:cNvSpPr>
          <p:nvPr>
            <p:ph idx="1"/>
          </p:nvPr>
        </p:nvSpPr>
        <p:spPr>
          <a:xfrm>
            <a:off x="381000" y="2332037"/>
            <a:ext cx="4419600" cy="4525963"/>
          </a:xfrm>
        </p:spPr>
        <p:txBody>
          <a:bodyPr/>
          <a:lstStyle/>
          <a:p>
            <a:pPr marL="0" indent="0">
              <a:buNone/>
            </a:pPr>
            <a:r>
              <a:rPr lang="en-US" sz="2400" b="1" dirty="0"/>
              <a:t>Administrative and Express Lane Review process, and reviews for members over 65 have been restarted.</a:t>
            </a:r>
          </a:p>
          <a:p>
            <a:r>
              <a:rPr lang="en-US" sz="2000" dirty="0"/>
              <a:t>Households that qualify for auto-renewal will receive notices to inform them that they have been </a:t>
            </a:r>
            <a:r>
              <a:rPr lang="en-US" sz="2000" u="sng" dirty="0" err="1"/>
              <a:t>autorenewed</a:t>
            </a:r>
            <a:r>
              <a:rPr lang="en-US" sz="2000" dirty="0"/>
              <a:t> and </a:t>
            </a:r>
            <a:r>
              <a:rPr lang="en-US" sz="2000" u="sng" dirty="0"/>
              <a:t>qualify for the same or richer benefits</a:t>
            </a:r>
            <a:r>
              <a:rPr lang="en-US" sz="2000" dirty="0"/>
              <a:t>.  </a:t>
            </a:r>
          </a:p>
        </p:txBody>
      </p:sp>
      <p:sp>
        <p:nvSpPr>
          <p:cNvPr id="4" name="Slide Number Placeholder 3">
            <a:extLst>
              <a:ext uri="{FF2B5EF4-FFF2-40B4-BE49-F238E27FC236}">
                <a16:creationId xmlns:a16="http://schemas.microsoft.com/office/drawing/2014/main" id="{8F36F51F-2C94-4BCA-8D11-154E4F6174BB}"/>
              </a:ext>
            </a:extLst>
          </p:cNvPr>
          <p:cNvSpPr>
            <a:spLocks noGrp="1"/>
          </p:cNvSpPr>
          <p:nvPr>
            <p:ph type="sldNum" sz="quarter" idx="12"/>
          </p:nvPr>
        </p:nvSpPr>
        <p:spPr/>
        <p:txBody>
          <a:bodyPr/>
          <a:lstStyle/>
          <a:p>
            <a:fld id="{D7C3FE04-E715-46F6-B07D-5A234E157AC3}" type="slidenum">
              <a:rPr lang="en-US" altLang="en-US" smtClean="0"/>
              <a:pPr/>
              <a:t>27</a:t>
            </a:fld>
            <a:endParaRPr lang="en-US" altLang="en-US" dirty="0"/>
          </a:p>
        </p:txBody>
      </p:sp>
    </p:spTree>
    <p:custDataLst>
      <p:tags r:id="rId1"/>
    </p:custDataLst>
    <p:extLst>
      <p:ext uri="{BB962C8B-B14F-4D97-AF65-F5344CB8AC3E}">
        <p14:creationId xmlns:p14="http://schemas.microsoft.com/office/powerpoint/2010/main" val="32385103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1C9C61D0-E5A7-4113-B3E9-D4FE65193505}"/>
              </a:ext>
            </a:extLst>
          </p:cNvPr>
          <p:cNvSpPr>
            <a:spLocks noGrp="1"/>
          </p:cNvSpPr>
          <p:nvPr>
            <p:ph type="title"/>
          </p:nvPr>
        </p:nvSpPr>
        <p:spPr/>
        <p:txBody>
          <a:bodyPr/>
          <a:lstStyle/>
          <a:p>
            <a:r>
              <a:rPr lang="en-US" sz="3600" dirty="0"/>
              <a:t>MassHealth Renewals Update (slide 1 of 4)</a:t>
            </a:r>
          </a:p>
        </p:txBody>
      </p:sp>
      <p:pic>
        <p:nvPicPr>
          <p:cNvPr id="20" name="Picture 19">
            <a:extLst>
              <a:ext uri="{FF2B5EF4-FFF2-40B4-BE49-F238E27FC236}">
                <a16:creationId xmlns:a16="http://schemas.microsoft.com/office/drawing/2014/main" id="{4CDF3878-2E15-4FE2-807D-6D654D50DFCE}"/>
              </a:ext>
              <a:ext uri="{C183D7F6-B498-43B3-948B-1728B52AA6E4}">
                <adec:decorative xmlns:adec="http://schemas.microsoft.com/office/drawing/2017/decorative" val="1"/>
              </a:ext>
            </a:extLst>
          </p:cNvPr>
          <p:cNvPicPr>
            <a:picLocks noChangeAspect="1"/>
          </p:cNvPicPr>
          <p:nvPr/>
        </p:nvPicPr>
        <p:blipFill>
          <a:blip r:embed="rId4">
            <a:alphaModFix amt="52000"/>
          </a:blip>
          <a:stretch>
            <a:fillRect/>
          </a:stretch>
        </p:blipFill>
        <p:spPr>
          <a:xfrm>
            <a:off x="3886200" y="1371875"/>
            <a:ext cx="5282183" cy="5519853"/>
          </a:xfrm>
          <a:prstGeom prst="rect">
            <a:avLst/>
          </a:prstGeom>
        </p:spPr>
      </p:pic>
      <p:sp>
        <p:nvSpPr>
          <p:cNvPr id="24" name="Flowchart: Delay 23">
            <a:extLst>
              <a:ext uri="{FF2B5EF4-FFF2-40B4-BE49-F238E27FC236}">
                <a16:creationId xmlns:a16="http://schemas.microsoft.com/office/drawing/2014/main" id="{2B4E4FEC-D296-41E3-9A16-985E9304BC82}"/>
              </a:ext>
              <a:ext uri="{C183D7F6-B498-43B3-948B-1728B52AA6E4}">
                <adec:decorative xmlns:adec="http://schemas.microsoft.com/office/drawing/2017/decorative" val="1"/>
              </a:ext>
            </a:extLst>
          </p:cNvPr>
          <p:cNvSpPr/>
          <p:nvPr/>
        </p:nvSpPr>
        <p:spPr>
          <a:xfrm>
            <a:off x="0" y="1403967"/>
            <a:ext cx="5410200" cy="5519853"/>
          </a:xfrm>
          <a:prstGeom prst="flowChartDelay">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FC5877E5-DAEF-4912-AA89-ADD0FE9E16E5}"/>
              </a:ext>
            </a:extLst>
          </p:cNvPr>
          <p:cNvSpPr>
            <a:spLocks noGrp="1"/>
          </p:cNvSpPr>
          <p:nvPr>
            <p:ph idx="1"/>
          </p:nvPr>
        </p:nvSpPr>
        <p:spPr>
          <a:xfrm>
            <a:off x="457200" y="1600200"/>
            <a:ext cx="4267200" cy="4525963"/>
          </a:xfrm>
        </p:spPr>
        <p:txBody>
          <a:bodyPr/>
          <a:lstStyle/>
          <a:p>
            <a:pPr marL="0" indent="0">
              <a:buNone/>
            </a:pPr>
            <a:r>
              <a:rPr lang="en-US" sz="2400" b="1" dirty="0"/>
              <a:t>Renewals</a:t>
            </a:r>
          </a:p>
          <a:p>
            <a:r>
              <a:rPr lang="en-US" sz="2000" dirty="0"/>
              <a:t>Certain members will meet criteria for renewals</a:t>
            </a:r>
          </a:p>
          <a:p>
            <a:r>
              <a:rPr lang="en-US" sz="2000" dirty="0"/>
              <a:t>This includes the following:</a:t>
            </a:r>
          </a:p>
          <a:p>
            <a:pPr lvl="1"/>
            <a:r>
              <a:rPr lang="en-US" sz="2000" dirty="0"/>
              <a:t>Children 19 years old in the Children’s Health Insurance Program (CHIP)</a:t>
            </a:r>
          </a:p>
          <a:p>
            <a:pPr lvl="1"/>
            <a:r>
              <a:rPr lang="en-US" sz="2000" dirty="0"/>
              <a:t>Women who are no longer eligible due to no longer being pregnant </a:t>
            </a:r>
          </a:p>
          <a:p>
            <a:endParaRPr lang="en-US" dirty="0"/>
          </a:p>
          <a:p>
            <a:endParaRPr lang="en-US" dirty="0"/>
          </a:p>
        </p:txBody>
      </p:sp>
      <p:sp>
        <p:nvSpPr>
          <p:cNvPr id="4" name="Slide Number Placeholder 3">
            <a:extLst>
              <a:ext uri="{FF2B5EF4-FFF2-40B4-BE49-F238E27FC236}">
                <a16:creationId xmlns:a16="http://schemas.microsoft.com/office/drawing/2014/main" id="{8F36F51F-2C94-4BCA-8D11-154E4F6174BB}"/>
              </a:ext>
            </a:extLst>
          </p:cNvPr>
          <p:cNvSpPr>
            <a:spLocks noGrp="1"/>
          </p:cNvSpPr>
          <p:nvPr>
            <p:ph type="sldNum" sz="quarter" idx="12"/>
          </p:nvPr>
        </p:nvSpPr>
        <p:spPr/>
        <p:txBody>
          <a:bodyPr/>
          <a:lstStyle/>
          <a:p>
            <a:fld id="{D7C3FE04-E715-46F6-B07D-5A234E157AC3}" type="slidenum">
              <a:rPr lang="en-US" altLang="en-US" smtClean="0"/>
              <a:pPr/>
              <a:t>28</a:t>
            </a:fld>
            <a:endParaRPr lang="en-US" altLang="en-US" dirty="0"/>
          </a:p>
        </p:txBody>
      </p:sp>
    </p:spTree>
    <p:custDataLst>
      <p:tags r:id="rId1"/>
    </p:custDataLst>
    <p:extLst>
      <p:ext uri="{BB962C8B-B14F-4D97-AF65-F5344CB8AC3E}">
        <p14:creationId xmlns:p14="http://schemas.microsoft.com/office/powerpoint/2010/main" val="603024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E3C05BD-D295-4786-A96B-CDCF275FF1D6}"/>
              </a:ext>
            </a:extLst>
          </p:cNvPr>
          <p:cNvSpPr>
            <a:spLocks noGrp="1"/>
          </p:cNvSpPr>
          <p:nvPr>
            <p:ph type="title"/>
          </p:nvPr>
        </p:nvSpPr>
        <p:spPr/>
        <p:txBody>
          <a:bodyPr/>
          <a:lstStyle/>
          <a:p>
            <a:r>
              <a:rPr lang="en-US" sz="3600" dirty="0"/>
              <a:t>MassHealth Renewals Updates (slide 2 of 4)</a:t>
            </a:r>
          </a:p>
        </p:txBody>
      </p:sp>
      <p:pic>
        <p:nvPicPr>
          <p:cNvPr id="20" name="Picture 19">
            <a:extLst>
              <a:ext uri="{FF2B5EF4-FFF2-40B4-BE49-F238E27FC236}">
                <a16:creationId xmlns:a16="http://schemas.microsoft.com/office/drawing/2014/main" id="{4CDF3878-2E15-4FE2-807D-6D654D50DFCE}"/>
              </a:ext>
              <a:ext uri="{C183D7F6-B498-43B3-948B-1728B52AA6E4}">
                <adec:decorative xmlns:adec="http://schemas.microsoft.com/office/drawing/2017/decorative" val="1"/>
              </a:ext>
            </a:extLst>
          </p:cNvPr>
          <p:cNvPicPr>
            <a:picLocks noChangeAspect="1"/>
          </p:cNvPicPr>
          <p:nvPr/>
        </p:nvPicPr>
        <p:blipFill>
          <a:blip r:embed="rId4">
            <a:alphaModFix amt="52000"/>
          </a:blip>
          <a:stretch>
            <a:fillRect/>
          </a:stretch>
        </p:blipFill>
        <p:spPr>
          <a:xfrm>
            <a:off x="3886200" y="1371875"/>
            <a:ext cx="5282183" cy="5519853"/>
          </a:xfrm>
          <a:prstGeom prst="rect">
            <a:avLst/>
          </a:prstGeom>
        </p:spPr>
      </p:pic>
      <p:sp>
        <p:nvSpPr>
          <p:cNvPr id="24" name="Flowchart: Delay 23">
            <a:extLst>
              <a:ext uri="{FF2B5EF4-FFF2-40B4-BE49-F238E27FC236}">
                <a16:creationId xmlns:a16="http://schemas.microsoft.com/office/drawing/2014/main" id="{2B4E4FEC-D296-41E3-9A16-985E9304BC82}"/>
              </a:ext>
              <a:ext uri="{C183D7F6-B498-43B3-948B-1728B52AA6E4}">
                <adec:decorative xmlns:adec="http://schemas.microsoft.com/office/drawing/2017/decorative" val="1"/>
              </a:ext>
            </a:extLst>
          </p:cNvPr>
          <p:cNvSpPr/>
          <p:nvPr/>
        </p:nvSpPr>
        <p:spPr>
          <a:xfrm>
            <a:off x="0" y="1371599"/>
            <a:ext cx="5410200" cy="5519853"/>
          </a:xfrm>
          <a:prstGeom prst="flowChartDelay">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C5877E5-DAEF-4912-AA89-ADD0FE9E16E5}"/>
              </a:ext>
            </a:extLst>
          </p:cNvPr>
          <p:cNvSpPr>
            <a:spLocks noGrp="1"/>
          </p:cNvSpPr>
          <p:nvPr>
            <p:ph idx="1"/>
          </p:nvPr>
        </p:nvSpPr>
        <p:spPr>
          <a:xfrm>
            <a:off x="457200" y="1600200"/>
            <a:ext cx="4572000" cy="4525963"/>
          </a:xfrm>
        </p:spPr>
        <p:txBody>
          <a:bodyPr/>
          <a:lstStyle/>
          <a:p>
            <a:pPr marL="0" indent="0">
              <a:buNone/>
            </a:pPr>
            <a:r>
              <a:rPr lang="en-US" sz="2400" b="1" dirty="0"/>
              <a:t>The following populations </a:t>
            </a:r>
            <a:br>
              <a:rPr lang="en-US" sz="2400" b="1" dirty="0"/>
            </a:br>
            <a:r>
              <a:rPr lang="en-US" sz="2400" b="1" dirty="0"/>
              <a:t>are not subject to the </a:t>
            </a:r>
            <a:br>
              <a:rPr lang="en-US" sz="2400" b="1" dirty="0"/>
            </a:br>
            <a:r>
              <a:rPr lang="en-US" sz="2400" b="1" dirty="0"/>
              <a:t>COVID-19 continuous coverage requirements, and can experience a downgrade or loss of benefits:</a:t>
            </a:r>
          </a:p>
          <a:p>
            <a:r>
              <a:rPr lang="en-US" sz="2000" dirty="0"/>
              <a:t>Children who turn 19 years old and are in Children’s Health Insurance Program (CHIP): CommonHealth, and Family Assistance will be selected for review.</a:t>
            </a:r>
          </a:p>
          <a:p>
            <a:r>
              <a:rPr lang="en-US" sz="2000" dirty="0"/>
              <a:t>Depending on household composition and their FPL, these members maybe downgraded or lose benefits.</a:t>
            </a:r>
          </a:p>
        </p:txBody>
      </p:sp>
      <p:sp>
        <p:nvSpPr>
          <p:cNvPr id="4" name="Slide Number Placeholder 3">
            <a:extLst>
              <a:ext uri="{FF2B5EF4-FFF2-40B4-BE49-F238E27FC236}">
                <a16:creationId xmlns:a16="http://schemas.microsoft.com/office/drawing/2014/main" id="{8F36F51F-2C94-4BCA-8D11-154E4F6174BB}"/>
              </a:ext>
            </a:extLst>
          </p:cNvPr>
          <p:cNvSpPr>
            <a:spLocks noGrp="1"/>
          </p:cNvSpPr>
          <p:nvPr>
            <p:ph type="sldNum" sz="quarter" idx="12"/>
          </p:nvPr>
        </p:nvSpPr>
        <p:spPr/>
        <p:txBody>
          <a:bodyPr/>
          <a:lstStyle/>
          <a:p>
            <a:fld id="{D7C3FE04-E715-46F6-B07D-5A234E157AC3}" type="slidenum">
              <a:rPr lang="en-US" altLang="en-US" smtClean="0"/>
              <a:pPr/>
              <a:t>29</a:t>
            </a:fld>
            <a:endParaRPr lang="en-US" altLang="en-US" dirty="0"/>
          </a:p>
        </p:txBody>
      </p:sp>
    </p:spTree>
    <p:custDataLst>
      <p:tags r:id="rId1"/>
    </p:custDataLst>
    <p:extLst>
      <p:ext uri="{BB962C8B-B14F-4D97-AF65-F5344CB8AC3E}">
        <p14:creationId xmlns:p14="http://schemas.microsoft.com/office/powerpoint/2010/main" val="34758287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E3C05BD-D295-4786-A96B-CDCF275FF1D6}"/>
              </a:ext>
            </a:extLst>
          </p:cNvPr>
          <p:cNvSpPr>
            <a:spLocks noGrp="1"/>
          </p:cNvSpPr>
          <p:nvPr>
            <p:ph type="title"/>
          </p:nvPr>
        </p:nvSpPr>
        <p:spPr/>
        <p:txBody>
          <a:bodyPr/>
          <a:lstStyle/>
          <a:p>
            <a:r>
              <a:rPr lang="en-US" sz="3600" dirty="0"/>
              <a:t>MassHealth Renewals Updates (slide 3 of 4)</a:t>
            </a:r>
          </a:p>
        </p:txBody>
      </p:sp>
      <p:pic>
        <p:nvPicPr>
          <p:cNvPr id="20" name="Picture 19">
            <a:extLst>
              <a:ext uri="{FF2B5EF4-FFF2-40B4-BE49-F238E27FC236}">
                <a16:creationId xmlns:a16="http://schemas.microsoft.com/office/drawing/2014/main" id="{4CDF3878-2E15-4FE2-807D-6D654D50DFCE}"/>
              </a:ext>
              <a:ext uri="{C183D7F6-B498-43B3-948B-1728B52AA6E4}">
                <adec:decorative xmlns:adec="http://schemas.microsoft.com/office/drawing/2017/decorative" val="1"/>
              </a:ext>
            </a:extLst>
          </p:cNvPr>
          <p:cNvPicPr>
            <a:picLocks noChangeAspect="1"/>
          </p:cNvPicPr>
          <p:nvPr/>
        </p:nvPicPr>
        <p:blipFill>
          <a:blip r:embed="rId4">
            <a:alphaModFix amt="52000"/>
          </a:blip>
          <a:stretch>
            <a:fillRect/>
          </a:stretch>
        </p:blipFill>
        <p:spPr>
          <a:xfrm>
            <a:off x="3886200" y="1371875"/>
            <a:ext cx="5282183" cy="5519853"/>
          </a:xfrm>
          <a:prstGeom prst="rect">
            <a:avLst/>
          </a:prstGeom>
        </p:spPr>
      </p:pic>
      <p:sp>
        <p:nvSpPr>
          <p:cNvPr id="24" name="Flowchart: Delay 23">
            <a:extLst>
              <a:ext uri="{FF2B5EF4-FFF2-40B4-BE49-F238E27FC236}">
                <a16:creationId xmlns:a16="http://schemas.microsoft.com/office/drawing/2014/main" id="{2B4E4FEC-D296-41E3-9A16-985E9304BC82}"/>
              </a:ext>
              <a:ext uri="{C183D7F6-B498-43B3-948B-1728B52AA6E4}">
                <adec:decorative xmlns:adec="http://schemas.microsoft.com/office/drawing/2017/decorative" val="1"/>
              </a:ext>
            </a:extLst>
          </p:cNvPr>
          <p:cNvSpPr/>
          <p:nvPr/>
        </p:nvSpPr>
        <p:spPr>
          <a:xfrm>
            <a:off x="0" y="1371599"/>
            <a:ext cx="5410200" cy="5519853"/>
          </a:xfrm>
          <a:prstGeom prst="flowChartDelay">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C5877E5-DAEF-4912-AA89-ADD0FE9E16E5}"/>
              </a:ext>
            </a:extLst>
          </p:cNvPr>
          <p:cNvSpPr>
            <a:spLocks noGrp="1"/>
          </p:cNvSpPr>
          <p:nvPr>
            <p:ph idx="1"/>
          </p:nvPr>
        </p:nvSpPr>
        <p:spPr>
          <a:xfrm>
            <a:off x="457200" y="1600200"/>
            <a:ext cx="4419600" cy="4525963"/>
          </a:xfrm>
        </p:spPr>
        <p:txBody>
          <a:bodyPr/>
          <a:lstStyle/>
          <a:p>
            <a:pPr marL="0" indent="0">
              <a:buNone/>
            </a:pPr>
            <a:r>
              <a:rPr lang="en-US" sz="2400" b="1" dirty="0"/>
              <a:t>The following populations </a:t>
            </a:r>
            <a:br>
              <a:rPr lang="en-US" sz="2400" b="1" dirty="0"/>
            </a:br>
            <a:r>
              <a:rPr lang="en-US" sz="2400" b="1" dirty="0"/>
              <a:t>are not subject to the </a:t>
            </a:r>
            <a:br>
              <a:rPr lang="en-US" sz="2400" b="1" dirty="0"/>
            </a:br>
            <a:r>
              <a:rPr lang="en-US" sz="2400" b="1" dirty="0"/>
              <a:t>COVID-19 continuous coverage requirements, and can experience a downgrade or loss of benefits:</a:t>
            </a:r>
          </a:p>
          <a:p>
            <a:r>
              <a:rPr lang="en-US" sz="2000" dirty="0"/>
              <a:t>For the CommonHealth CHIP children who will be downgraded or lose benefits, some may be eligible for MassHealth Standard due to the disabled adult household composition rules.</a:t>
            </a:r>
          </a:p>
        </p:txBody>
      </p:sp>
      <p:sp>
        <p:nvSpPr>
          <p:cNvPr id="4" name="Slide Number Placeholder 3">
            <a:extLst>
              <a:ext uri="{FF2B5EF4-FFF2-40B4-BE49-F238E27FC236}">
                <a16:creationId xmlns:a16="http://schemas.microsoft.com/office/drawing/2014/main" id="{8F36F51F-2C94-4BCA-8D11-154E4F6174BB}"/>
              </a:ext>
            </a:extLst>
          </p:cNvPr>
          <p:cNvSpPr>
            <a:spLocks noGrp="1"/>
          </p:cNvSpPr>
          <p:nvPr>
            <p:ph type="sldNum" sz="quarter" idx="12"/>
          </p:nvPr>
        </p:nvSpPr>
        <p:spPr/>
        <p:txBody>
          <a:bodyPr/>
          <a:lstStyle/>
          <a:p>
            <a:fld id="{D7C3FE04-E715-46F6-B07D-5A234E157AC3}" type="slidenum">
              <a:rPr lang="en-US" altLang="en-US" smtClean="0"/>
              <a:pPr/>
              <a:t>30</a:t>
            </a:fld>
            <a:endParaRPr lang="en-US" altLang="en-US" dirty="0"/>
          </a:p>
        </p:txBody>
      </p:sp>
    </p:spTree>
    <p:custDataLst>
      <p:tags r:id="rId1"/>
    </p:custDataLst>
    <p:extLst>
      <p:ext uri="{BB962C8B-B14F-4D97-AF65-F5344CB8AC3E}">
        <p14:creationId xmlns:p14="http://schemas.microsoft.com/office/powerpoint/2010/main" val="6034237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E3C05BD-D295-4786-A96B-CDCF275FF1D6}"/>
              </a:ext>
            </a:extLst>
          </p:cNvPr>
          <p:cNvSpPr>
            <a:spLocks noGrp="1"/>
          </p:cNvSpPr>
          <p:nvPr>
            <p:ph type="title"/>
          </p:nvPr>
        </p:nvSpPr>
        <p:spPr/>
        <p:txBody>
          <a:bodyPr/>
          <a:lstStyle/>
          <a:p>
            <a:r>
              <a:rPr lang="en-US" sz="3600" dirty="0"/>
              <a:t>MassHealth Renewals Updates (slide 4 of 4)</a:t>
            </a:r>
          </a:p>
        </p:txBody>
      </p:sp>
      <p:pic>
        <p:nvPicPr>
          <p:cNvPr id="20" name="Picture 19">
            <a:extLst>
              <a:ext uri="{FF2B5EF4-FFF2-40B4-BE49-F238E27FC236}">
                <a16:creationId xmlns:a16="http://schemas.microsoft.com/office/drawing/2014/main" id="{4CDF3878-2E15-4FE2-807D-6D654D50DFCE}"/>
              </a:ext>
              <a:ext uri="{C183D7F6-B498-43B3-948B-1728B52AA6E4}">
                <adec:decorative xmlns:adec="http://schemas.microsoft.com/office/drawing/2017/decorative" val="1"/>
              </a:ext>
            </a:extLst>
          </p:cNvPr>
          <p:cNvPicPr>
            <a:picLocks noChangeAspect="1"/>
          </p:cNvPicPr>
          <p:nvPr/>
        </p:nvPicPr>
        <p:blipFill>
          <a:blip r:embed="rId4">
            <a:alphaModFix amt="52000"/>
          </a:blip>
          <a:stretch>
            <a:fillRect/>
          </a:stretch>
        </p:blipFill>
        <p:spPr>
          <a:xfrm>
            <a:off x="3886200" y="1371875"/>
            <a:ext cx="5282183" cy="5519853"/>
          </a:xfrm>
          <a:prstGeom prst="rect">
            <a:avLst/>
          </a:prstGeom>
        </p:spPr>
      </p:pic>
      <p:sp>
        <p:nvSpPr>
          <p:cNvPr id="24" name="Flowchart: Delay 23">
            <a:extLst>
              <a:ext uri="{FF2B5EF4-FFF2-40B4-BE49-F238E27FC236}">
                <a16:creationId xmlns:a16="http://schemas.microsoft.com/office/drawing/2014/main" id="{2B4E4FEC-D296-41E3-9A16-985E9304BC82}"/>
              </a:ext>
              <a:ext uri="{C183D7F6-B498-43B3-948B-1728B52AA6E4}">
                <adec:decorative xmlns:adec="http://schemas.microsoft.com/office/drawing/2017/decorative" val="1"/>
              </a:ext>
            </a:extLst>
          </p:cNvPr>
          <p:cNvSpPr/>
          <p:nvPr/>
        </p:nvSpPr>
        <p:spPr>
          <a:xfrm>
            <a:off x="0" y="1371599"/>
            <a:ext cx="5410200" cy="5519853"/>
          </a:xfrm>
          <a:prstGeom prst="flowChartDelay">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C5877E5-DAEF-4912-AA89-ADD0FE9E16E5}"/>
              </a:ext>
            </a:extLst>
          </p:cNvPr>
          <p:cNvSpPr>
            <a:spLocks noGrp="1"/>
          </p:cNvSpPr>
          <p:nvPr>
            <p:ph idx="1"/>
          </p:nvPr>
        </p:nvSpPr>
        <p:spPr>
          <a:xfrm>
            <a:off x="457200" y="1600200"/>
            <a:ext cx="4572000" cy="4525963"/>
          </a:xfrm>
        </p:spPr>
        <p:txBody>
          <a:bodyPr/>
          <a:lstStyle/>
          <a:p>
            <a:pPr marL="0" indent="0">
              <a:buNone/>
            </a:pPr>
            <a:r>
              <a:rPr lang="en-US" sz="2400" b="1" dirty="0"/>
              <a:t>The following populations </a:t>
            </a:r>
            <a:br>
              <a:rPr lang="en-US" sz="2400" b="1" dirty="0"/>
            </a:br>
            <a:r>
              <a:rPr lang="en-US" sz="2400" b="1" dirty="0"/>
              <a:t>are not subject to the COVID-19 continuous coverage requirements, and can experience a downgrade or loss of benefits:</a:t>
            </a:r>
          </a:p>
          <a:p>
            <a:r>
              <a:rPr lang="en-US" sz="2000" dirty="0"/>
              <a:t>Women who are no longer eligible due to no longer being pregnant will be selected for review, and are ineligible for continuous coverage.</a:t>
            </a:r>
          </a:p>
          <a:p>
            <a:r>
              <a:rPr lang="en-US" sz="2000" dirty="0"/>
              <a:t>Depending on household composition and their FPL, these members will be downgraded or lose benefits.</a:t>
            </a:r>
          </a:p>
        </p:txBody>
      </p:sp>
      <p:sp>
        <p:nvSpPr>
          <p:cNvPr id="4" name="Slide Number Placeholder 3">
            <a:extLst>
              <a:ext uri="{FF2B5EF4-FFF2-40B4-BE49-F238E27FC236}">
                <a16:creationId xmlns:a16="http://schemas.microsoft.com/office/drawing/2014/main" id="{8F36F51F-2C94-4BCA-8D11-154E4F6174BB}"/>
              </a:ext>
            </a:extLst>
          </p:cNvPr>
          <p:cNvSpPr>
            <a:spLocks noGrp="1"/>
          </p:cNvSpPr>
          <p:nvPr>
            <p:ph type="sldNum" sz="quarter" idx="12"/>
          </p:nvPr>
        </p:nvSpPr>
        <p:spPr/>
        <p:txBody>
          <a:bodyPr/>
          <a:lstStyle/>
          <a:p>
            <a:fld id="{D7C3FE04-E715-46F6-B07D-5A234E157AC3}" type="slidenum">
              <a:rPr lang="en-US" altLang="en-US" smtClean="0"/>
              <a:pPr/>
              <a:t>31</a:t>
            </a:fld>
            <a:endParaRPr lang="en-US" altLang="en-US" dirty="0"/>
          </a:p>
        </p:txBody>
      </p:sp>
    </p:spTree>
    <p:custDataLst>
      <p:tags r:id="rId1"/>
    </p:custDataLst>
    <p:extLst>
      <p:ext uri="{BB962C8B-B14F-4D97-AF65-F5344CB8AC3E}">
        <p14:creationId xmlns:p14="http://schemas.microsoft.com/office/powerpoint/2010/main" val="37728047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E6F50B4-AD7B-4C43-8E7B-F511FA108B1C}"/>
              </a:ext>
            </a:extLst>
          </p:cNvPr>
          <p:cNvSpPr>
            <a:spLocks noGrp="1"/>
          </p:cNvSpPr>
          <p:nvPr>
            <p:ph type="title"/>
          </p:nvPr>
        </p:nvSpPr>
        <p:spPr/>
        <p:txBody>
          <a:bodyPr/>
          <a:lstStyle/>
          <a:p>
            <a:r>
              <a:rPr lang="en-US" dirty="0"/>
              <a:t>Reporting Income Change</a:t>
            </a:r>
          </a:p>
        </p:txBody>
      </p:sp>
      <p:sp>
        <p:nvSpPr>
          <p:cNvPr id="3" name="Text Placeholder 2">
            <a:extLst>
              <a:ext uri="{FF2B5EF4-FFF2-40B4-BE49-F238E27FC236}">
                <a16:creationId xmlns:a16="http://schemas.microsoft.com/office/drawing/2014/main" id="{FC770996-2ADB-4BA6-899E-9024C64628C0}"/>
              </a:ext>
            </a:extLst>
          </p:cNvPr>
          <p:cNvSpPr>
            <a:spLocks noGrp="1"/>
          </p:cNvSpPr>
          <p:nvPr>
            <p:ph type="body" idx="1"/>
          </p:nvPr>
        </p:nvSpPr>
        <p:spPr/>
        <p:txBody>
          <a:bodyPr/>
          <a:lstStyle/>
          <a:p>
            <a:r>
              <a:rPr lang="en-US" dirty="0"/>
              <a:t>REMINDER:</a:t>
            </a:r>
          </a:p>
        </p:txBody>
      </p:sp>
      <p:sp>
        <p:nvSpPr>
          <p:cNvPr id="4" name="Slide Number Placeholder 3">
            <a:extLst>
              <a:ext uri="{FF2B5EF4-FFF2-40B4-BE49-F238E27FC236}">
                <a16:creationId xmlns:a16="http://schemas.microsoft.com/office/drawing/2014/main" id="{78459AC8-ECAE-4F3A-87A6-02C226E4E46B}"/>
              </a:ext>
            </a:extLst>
          </p:cNvPr>
          <p:cNvSpPr>
            <a:spLocks noGrp="1"/>
          </p:cNvSpPr>
          <p:nvPr>
            <p:ph type="sldNum" sz="quarter" idx="12"/>
          </p:nvPr>
        </p:nvSpPr>
        <p:spPr/>
        <p:txBody>
          <a:bodyPr/>
          <a:lstStyle/>
          <a:p>
            <a:fld id="{180CC5D2-9F73-4638-8520-080834850007}" type="slidenum">
              <a:rPr lang="en-US" altLang="en-US" smtClean="0"/>
              <a:pPr/>
              <a:t>32</a:t>
            </a:fld>
            <a:endParaRPr lang="en-US" altLang="en-US" dirty="0"/>
          </a:p>
        </p:txBody>
      </p:sp>
    </p:spTree>
    <p:custDataLst>
      <p:tags r:id="rId1"/>
    </p:custDataLst>
    <p:extLst>
      <p:ext uri="{BB962C8B-B14F-4D97-AF65-F5344CB8AC3E}">
        <p14:creationId xmlns:p14="http://schemas.microsoft.com/office/powerpoint/2010/main" val="16656589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Reporting Income Change </a:t>
            </a:r>
            <a:br>
              <a:rPr lang="en-US" sz="3600" dirty="0"/>
            </a:br>
            <a:r>
              <a:rPr lang="en-US" sz="3600" dirty="0"/>
              <a:t>(slide 1 of 2)</a:t>
            </a:r>
          </a:p>
        </p:txBody>
      </p:sp>
      <p:pic>
        <p:nvPicPr>
          <p:cNvPr id="1026" name="Picture 2">
            <a:extLst>
              <a:ext uri="{FF2B5EF4-FFF2-40B4-BE49-F238E27FC236}">
                <a16:creationId xmlns:a16="http://schemas.microsoft.com/office/drawing/2014/main" id="{D2A446B3-EEF6-499D-81D7-0BDC48A34013}"/>
              </a:ext>
              <a:ext uri="{C183D7F6-B498-43B3-948B-1728B52AA6E4}">
                <adec:decorative xmlns:adec="http://schemas.microsoft.com/office/drawing/2017/decorative" val="1"/>
              </a:ext>
            </a:extLst>
          </p:cNvPr>
          <p:cNvPicPr>
            <a:picLocks noChangeAspect="1" noChangeArrowheads="1"/>
          </p:cNvPicPr>
          <p:nvPr/>
        </p:nvPicPr>
        <p:blipFill>
          <a:blip r:embed="rId4">
            <a:alphaModFix amt="50000"/>
            <a:extLst>
              <a:ext uri="{28A0092B-C50C-407E-A947-70E740481C1C}">
                <a14:useLocalDpi xmlns:a14="http://schemas.microsoft.com/office/drawing/2010/main" val="0"/>
              </a:ext>
            </a:extLst>
          </a:blip>
          <a:srcRect/>
          <a:stretch>
            <a:fillRect/>
          </a:stretch>
        </p:blipFill>
        <p:spPr bwMode="auto">
          <a:xfrm>
            <a:off x="3215560" y="1371600"/>
            <a:ext cx="5928440" cy="54864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41099E96-E596-46A5-825E-179A351AFA0B}"/>
              </a:ext>
              <a:ext uri="{C183D7F6-B498-43B3-948B-1728B52AA6E4}">
                <adec:decorative xmlns:adec="http://schemas.microsoft.com/office/drawing/2017/decorative" val="1"/>
              </a:ext>
            </a:extLst>
          </p:cNvPr>
          <p:cNvPicPr>
            <a:picLocks noChangeAspect="1" noChangeArrowheads="1"/>
          </p:cNvPicPr>
          <p:nvPr/>
        </p:nvPicPr>
        <p:blipFill rotWithShape="1">
          <a:blip r:embed="rId5">
            <a:alphaModFix amt="35000"/>
            <a:extLst>
              <a:ext uri="{28A0092B-C50C-407E-A947-70E740481C1C}">
                <a14:useLocalDpi xmlns:a14="http://schemas.microsoft.com/office/drawing/2010/main" val="0"/>
              </a:ext>
            </a:extLst>
          </a:blip>
          <a:srcRect l="51667"/>
          <a:stretch/>
        </p:blipFill>
        <p:spPr bwMode="auto">
          <a:xfrm>
            <a:off x="4724400" y="4947184"/>
            <a:ext cx="4419600" cy="187642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7707FE13-52D6-496E-AA15-E2F81CEAD27C}"/>
              </a:ext>
              <a:ext uri="{C183D7F6-B498-43B3-948B-1728B52AA6E4}">
                <adec:decorative xmlns:adec="http://schemas.microsoft.com/office/drawing/2017/decorative" val="1"/>
              </a:ext>
            </a:extLst>
          </p:cNvPr>
          <p:cNvSpPr/>
          <p:nvPr/>
        </p:nvSpPr>
        <p:spPr>
          <a:xfrm>
            <a:off x="0" y="1371600"/>
            <a:ext cx="4724400" cy="5486400"/>
          </a:xfrm>
          <a:prstGeom prst="rect">
            <a:avLst/>
          </a:prstGeom>
          <a:solidFill>
            <a:schemeClr val="tx2">
              <a:alpha val="60000"/>
            </a:schemeClr>
          </a:solidFill>
          <a:ln>
            <a:solidFill>
              <a:srgbClr val="254061"/>
            </a:solidFill>
          </a:ln>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52400" y="1524000"/>
            <a:ext cx="4572000" cy="5121275"/>
          </a:xfrm>
        </p:spPr>
        <p:txBody>
          <a:bodyPr/>
          <a:lstStyle/>
          <a:p>
            <a:pPr marL="0" indent="0">
              <a:spcBef>
                <a:spcPts val="600"/>
              </a:spcBef>
              <a:buNone/>
            </a:pPr>
            <a:r>
              <a:rPr lang="en-US" sz="2000" b="1" dirty="0">
                <a:solidFill>
                  <a:schemeClr val="bg1"/>
                </a:solidFill>
              </a:rPr>
              <a:t>During the COVID-19 national emergency applicants and members may experience sudden changes in income.  Members are reminded it’s important to report any change in circumstance such as a job, income, or household within 10 days of the change. </a:t>
            </a:r>
          </a:p>
          <a:p>
            <a:pPr marL="0" indent="0">
              <a:spcBef>
                <a:spcPts val="600"/>
              </a:spcBef>
              <a:buNone/>
            </a:pPr>
            <a:r>
              <a:rPr lang="en-US" sz="2000" dirty="0">
                <a:solidFill>
                  <a:schemeClr val="bg1"/>
                </a:solidFill>
              </a:rPr>
              <a:t>In response to the economic impacts of COVID-19, the federal government started sending “</a:t>
            </a:r>
            <a:r>
              <a:rPr lang="en-US" sz="2000" dirty="0">
                <a:solidFill>
                  <a:schemeClr val="bg2"/>
                </a:solidFill>
                <a:hlinkClick r:id="rId6">
                  <a:extLst>
                    <a:ext uri="{A12FA001-AC4F-418D-AE19-62706E023703}">
                      <ahyp:hlinkClr xmlns:ahyp="http://schemas.microsoft.com/office/drawing/2018/hyperlinkcolor" val="tx"/>
                    </a:ext>
                  </a:extLst>
                </a:hlinkClick>
              </a:rPr>
              <a:t>recovery rebate</a:t>
            </a:r>
            <a:r>
              <a:rPr lang="en-US" sz="2000" dirty="0">
                <a:solidFill>
                  <a:schemeClr val="bg1"/>
                </a:solidFill>
              </a:rPr>
              <a:t>” or “stimulus” payments to qualifying individuals and families. MassHealth or Health Connector applicants or members who receive this money </a:t>
            </a:r>
            <a:r>
              <a:rPr lang="en-US" sz="2000" b="1" dirty="0">
                <a:solidFill>
                  <a:schemeClr val="bg1"/>
                </a:solidFill>
              </a:rPr>
              <a:t>should not </a:t>
            </a:r>
            <a:r>
              <a:rPr lang="en-US" sz="2000" dirty="0">
                <a:solidFill>
                  <a:schemeClr val="bg1"/>
                </a:solidFill>
              </a:rPr>
              <a:t>enter it as income in their application.</a:t>
            </a:r>
          </a:p>
        </p:txBody>
      </p:sp>
      <p:sp>
        <p:nvSpPr>
          <p:cNvPr id="4" name="Slide Number Placeholder 3">
            <a:extLst>
              <a:ext uri="{FF2B5EF4-FFF2-40B4-BE49-F238E27FC236}">
                <a16:creationId xmlns:a16="http://schemas.microsoft.com/office/drawing/2014/main" id="{8978532A-09B3-4DCF-B2D9-271AC6E0C519}"/>
              </a:ext>
            </a:extLst>
          </p:cNvPr>
          <p:cNvSpPr>
            <a:spLocks noGrp="1"/>
          </p:cNvSpPr>
          <p:nvPr>
            <p:ph type="sldNum" sz="quarter" idx="12"/>
          </p:nvPr>
        </p:nvSpPr>
        <p:spPr/>
        <p:txBody>
          <a:bodyPr/>
          <a:lstStyle/>
          <a:p>
            <a:pPr>
              <a:defRPr/>
            </a:pPr>
            <a:fld id="{D7C3FE04-E715-46F6-B07D-5A234E157AC3}" type="slidenum">
              <a:rPr lang="en-US" altLang="en-US" smtClean="0"/>
              <a:pPr>
                <a:defRPr/>
              </a:pPr>
              <a:t>33</a:t>
            </a:fld>
            <a:endParaRPr lang="en-US" altLang="en-US" dirty="0"/>
          </a:p>
        </p:txBody>
      </p:sp>
    </p:spTree>
    <p:custDataLst>
      <p:tags r:id="rId1"/>
    </p:custDataLst>
    <p:extLst>
      <p:ext uri="{BB962C8B-B14F-4D97-AF65-F5344CB8AC3E}">
        <p14:creationId xmlns:p14="http://schemas.microsoft.com/office/powerpoint/2010/main" val="22705464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Reporting Income Change </a:t>
            </a:r>
            <a:br>
              <a:rPr lang="en-US" sz="3600" dirty="0"/>
            </a:br>
            <a:r>
              <a:rPr lang="en-US" sz="3600" dirty="0"/>
              <a:t>(slide 2 of 2)</a:t>
            </a:r>
          </a:p>
        </p:txBody>
      </p:sp>
      <p:grpSp>
        <p:nvGrpSpPr>
          <p:cNvPr id="11" name="Group 10">
            <a:extLst>
              <a:ext uri="{FF2B5EF4-FFF2-40B4-BE49-F238E27FC236}">
                <a16:creationId xmlns:a16="http://schemas.microsoft.com/office/drawing/2014/main" id="{8BE2E63B-4569-44F4-9836-E25F80F51737}"/>
              </a:ext>
              <a:ext uri="{C183D7F6-B498-43B3-948B-1728B52AA6E4}">
                <adec:decorative xmlns:adec="http://schemas.microsoft.com/office/drawing/2017/decorative" val="1"/>
              </a:ext>
            </a:extLst>
          </p:cNvPr>
          <p:cNvGrpSpPr/>
          <p:nvPr/>
        </p:nvGrpSpPr>
        <p:grpSpPr>
          <a:xfrm>
            <a:off x="3215560" y="1371600"/>
            <a:ext cx="5928440" cy="5486400"/>
            <a:chOff x="3215560" y="1371600"/>
            <a:chExt cx="5928440" cy="5486400"/>
          </a:xfrm>
        </p:grpSpPr>
        <p:pic>
          <p:nvPicPr>
            <p:cNvPr id="5" name="Picture 2" descr="See the source image">
              <a:extLst>
                <a:ext uri="{FF2B5EF4-FFF2-40B4-BE49-F238E27FC236}">
                  <a16:creationId xmlns:a16="http://schemas.microsoft.com/office/drawing/2014/main" id="{7CCA473A-3EA0-4844-9BF4-7EFA0EA870F7}"/>
                </a:ext>
              </a:extLst>
            </p:cNvPr>
            <p:cNvPicPr>
              <a:picLocks noChangeAspect="1" noChangeArrowheads="1"/>
            </p:cNvPicPr>
            <p:nvPr/>
          </p:nvPicPr>
          <p:blipFill>
            <a:blip r:embed="rId4">
              <a:alphaModFix amt="50000"/>
              <a:extLst>
                <a:ext uri="{28A0092B-C50C-407E-A947-70E740481C1C}">
                  <a14:useLocalDpi xmlns:a14="http://schemas.microsoft.com/office/drawing/2010/main" val="0"/>
                </a:ext>
              </a:extLst>
            </a:blip>
            <a:srcRect/>
            <a:stretch>
              <a:fillRect/>
            </a:stretch>
          </p:blipFill>
          <p:spPr bwMode="auto">
            <a:xfrm>
              <a:off x="3215560" y="1371600"/>
              <a:ext cx="5928440" cy="54864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a:extLst>
                <a:ext uri="{FF2B5EF4-FFF2-40B4-BE49-F238E27FC236}">
                  <a16:creationId xmlns:a16="http://schemas.microsoft.com/office/drawing/2014/main" id="{C8430A30-DBA8-4089-A373-3F710C9B0672}"/>
                </a:ext>
                <a:ext uri="{C183D7F6-B498-43B3-948B-1728B52AA6E4}">
                  <adec:decorative xmlns:adec="http://schemas.microsoft.com/office/drawing/2017/decorative" val="1"/>
                </a:ext>
              </a:extLst>
            </p:cNvPr>
            <p:cNvPicPr>
              <a:picLocks noChangeAspect="1" noChangeArrowheads="1"/>
            </p:cNvPicPr>
            <p:nvPr/>
          </p:nvPicPr>
          <p:blipFill rotWithShape="1">
            <a:blip r:embed="rId5">
              <a:alphaModFix amt="35000"/>
              <a:extLst>
                <a:ext uri="{28A0092B-C50C-407E-A947-70E740481C1C}">
                  <a14:useLocalDpi xmlns:a14="http://schemas.microsoft.com/office/drawing/2010/main" val="0"/>
                </a:ext>
              </a:extLst>
            </a:blip>
            <a:srcRect l="51667"/>
            <a:stretch/>
          </p:blipFill>
          <p:spPr bwMode="auto">
            <a:xfrm>
              <a:off x="4724400" y="4947184"/>
              <a:ext cx="4419600" cy="1876425"/>
            </a:xfrm>
            <a:prstGeom prst="rect">
              <a:avLst/>
            </a:prstGeom>
            <a:noFill/>
            <a:extLst>
              <a:ext uri="{909E8E84-426E-40DD-AFC4-6F175D3DCCD1}">
                <a14:hiddenFill xmlns:a14="http://schemas.microsoft.com/office/drawing/2010/main">
                  <a:solidFill>
                    <a:srgbClr val="FFFFFF"/>
                  </a:solidFill>
                </a14:hiddenFill>
              </a:ext>
            </a:extLst>
          </p:spPr>
        </p:pic>
      </p:grpSp>
      <p:sp>
        <p:nvSpPr>
          <p:cNvPr id="7" name="Rectangle 6">
            <a:extLst>
              <a:ext uri="{FF2B5EF4-FFF2-40B4-BE49-F238E27FC236}">
                <a16:creationId xmlns:a16="http://schemas.microsoft.com/office/drawing/2014/main" id="{7707FE13-52D6-496E-AA15-E2F81CEAD27C}"/>
              </a:ext>
              <a:ext uri="{C183D7F6-B498-43B3-948B-1728B52AA6E4}">
                <adec:decorative xmlns:adec="http://schemas.microsoft.com/office/drawing/2017/decorative" val="1"/>
              </a:ext>
            </a:extLst>
          </p:cNvPr>
          <p:cNvSpPr/>
          <p:nvPr/>
        </p:nvSpPr>
        <p:spPr>
          <a:xfrm>
            <a:off x="0" y="1371600"/>
            <a:ext cx="4724400" cy="5486400"/>
          </a:xfrm>
          <a:prstGeom prst="rect">
            <a:avLst/>
          </a:prstGeom>
          <a:solidFill>
            <a:schemeClr val="tx2">
              <a:alpha val="60000"/>
            </a:schemeClr>
          </a:solidFill>
          <a:ln>
            <a:solidFill>
              <a:srgbClr val="254061"/>
            </a:solidFill>
          </a:ln>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57200" y="1600200"/>
            <a:ext cx="4114800" cy="4525963"/>
          </a:xfrm>
        </p:spPr>
        <p:txBody>
          <a:bodyPr/>
          <a:lstStyle/>
          <a:p>
            <a:pPr marL="0" indent="0">
              <a:buNone/>
            </a:pPr>
            <a:r>
              <a:rPr lang="en-US" sz="2000" b="1" dirty="0">
                <a:solidFill>
                  <a:schemeClr val="bg1"/>
                </a:solidFill>
              </a:rPr>
              <a:t>During the COVID-19 national emergency applicants and members may experience sudden changes in income.  Members are reminded it’s important to report any change in circumstance such as a job, income, or household within 10 days of the change. </a:t>
            </a:r>
          </a:p>
          <a:p>
            <a:pPr marL="0" indent="0">
              <a:buNone/>
            </a:pPr>
            <a:endParaRPr lang="en-US" sz="2000" dirty="0">
              <a:solidFill>
                <a:schemeClr val="bg1"/>
              </a:solidFill>
            </a:endParaRPr>
          </a:p>
          <a:p>
            <a:pPr marL="0" indent="0">
              <a:buNone/>
            </a:pPr>
            <a:r>
              <a:rPr lang="en-US" sz="2000" dirty="0">
                <a:solidFill>
                  <a:schemeClr val="bg1"/>
                </a:solidFill>
              </a:rPr>
              <a:t>For the purpose of MassHealth eligibility, one-time recovery rebates will be treated in the same way as a tax refund, and as such, they will not impact MassHealth eligibility, either as income or assets. </a:t>
            </a:r>
          </a:p>
        </p:txBody>
      </p:sp>
      <p:sp>
        <p:nvSpPr>
          <p:cNvPr id="4" name="Slide Number Placeholder 3">
            <a:extLst>
              <a:ext uri="{FF2B5EF4-FFF2-40B4-BE49-F238E27FC236}">
                <a16:creationId xmlns:a16="http://schemas.microsoft.com/office/drawing/2014/main" id="{8978532A-09B3-4DCF-B2D9-271AC6E0C519}"/>
              </a:ext>
            </a:extLst>
          </p:cNvPr>
          <p:cNvSpPr>
            <a:spLocks noGrp="1"/>
          </p:cNvSpPr>
          <p:nvPr>
            <p:ph type="sldNum" sz="quarter" idx="12"/>
          </p:nvPr>
        </p:nvSpPr>
        <p:spPr/>
        <p:txBody>
          <a:bodyPr/>
          <a:lstStyle/>
          <a:p>
            <a:fld id="{D7C3FE04-E715-46F6-B07D-5A234E157AC3}" type="slidenum">
              <a:rPr lang="en-US" altLang="en-US" smtClean="0"/>
              <a:pPr/>
              <a:t>34</a:t>
            </a:fld>
            <a:endParaRPr lang="en-US" altLang="en-US" dirty="0"/>
          </a:p>
        </p:txBody>
      </p:sp>
    </p:spTree>
    <p:custDataLst>
      <p:tags r:id="rId1"/>
    </p:custDataLst>
    <p:extLst>
      <p:ext uri="{BB962C8B-B14F-4D97-AF65-F5344CB8AC3E}">
        <p14:creationId xmlns:p14="http://schemas.microsoft.com/office/powerpoint/2010/main" val="17610355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AA61B-382F-4F14-95F9-B80F26AFD1B9}"/>
              </a:ext>
            </a:extLst>
          </p:cNvPr>
          <p:cNvSpPr>
            <a:spLocks noGrp="1"/>
          </p:cNvSpPr>
          <p:nvPr>
            <p:ph type="title"/>
          </p:nvPr>
        </p:nvSpPr>
        <p:spPr>
          <a:xfrm>
            <a:off x="457200" y="304800"/>
            <a:ext cx="7239000" cy="838200"/>
          </a:xfrm>
        </p:spPr>
        <p:txBody>
          <a:bodyPr/>
          <a:lstStyle/>
          <a:p>
            <a:r>
              <a:rPr lang="en-US" sz="3600" dirty="0"/>
              <a:t>Reporting Unemployment Income   </a:t>
            </a:r>
          </a:p>
        </p:txBody>
      </p:sp>
      <p:sp>
        <p:nvSpPr>
          <p:cNvPr id="7" name="TextBox 6">
            <a:extLst>
              <a:ext uri="{FF2B5EF4-FFF2-40B4-BE49-F238E27FC236}">
                <a16:creationId xmlns:a16="http://schemas.microsoft.com/office/drawing/2014/main" id="{843BA0F2-860A-4F8D-AED6-61EA1AA4CA1F}"/>
              </a:ext>
            </a:extLst>
          </p:cNvPr>
          <p:cNvSpPr txBox="1"/>
          <p:nvPr/>
        </p:nvSpPr>
        <p:spPr>
          <a:xfrm>
            <a:off x="533400" y="1524000"/>
            <a:ext cx="8382000" cy="923330"/>
          </a:xfrm>
          <a:prstGeom prst="rect">
            <a:avLst/>
          </a:prstGeom>
          <a:noFill/>
        </p:spPr>
        <p:txBody>
          <a:bodyPr wrap="square">
            <a:spAutoFit/>
          </a:bodyPr>
          <a:lstStyle/>
          <a:p>
            <a:r>
              <a:rPr lang="en-US" sz="1800" b="1" dirty="0"/>
              <a:t>Income from Unemployment</a:t>
            </a:r>
          </a:p>
          <a:p>
            <a:pPr marL="285750" indent="-285750">
              <a:buClr>
                <a:schemeClr val="accent5">
                  <a:lumMod val="75000"/>
                </a:schemeClr>
              </a:buClr>
              <a:buFont typeface="Arial" panose="020B0604020202020204" pitchFamily="34" charset="0"/>
              <a:buChar char="•"/>
            </a:pPr>
            <a:r>
              <a:rPr lang="en-US" sz="1800" dirty="0"/>
              <a:t>Enter the current gross unemployment income (the amount before taxes are taken out) that should be available on the award letter or most recent unemployment stub.</a:t>
            </a:r>
          </a:p>
        </p:txBody>
      </p:sp>
      <p:pic>
        <p:nvPicPr>
          <p:cNvPr id="13" name="Picture 4" descr="See the source image">
            <a:extLst>
              <a:ext uri="{FF2B5EF4-FFF2-40B4-BE49-F238E27FC236}">
                <a16:creationId xmlns:a16="http://schemas.microsoft.com/office/drawing/2014/main" id="{FF246DF2-DBFE-4C5A-A9B6-DDE5A4EAFE9D}"/>
              </a:ext>
            </a:extLst>
          </p:cNvPr>
          <p:cNvPicPr>
            <a:picLocks noChangeAspect="1" noChangeArrowheads="1"/>
          </p:cNvPicPr>
          <p:nvPr/>
        </p:nvPicPr>
        <p:blipFill rotWithShape="1">
          <a:blip r:embed="rId4">
            <a:alphaModFix amt="35000"/>
            <a:extLst>
              <a:ext uri="{28A0092B-C50C-407E-A947-70E740481C1C}">
                <a14:useLocalDpi xmlns:a14="http://schemas.microsoft.com/office/drawing/2010/main" val="0"/>
              </a:ext>
            </a:extLst>
          </a:blip>
          <a:srcRect l="35685" r="-2"/>
          <a:stretch/>
        </p:blipFill>
        <p:spPr bwMode="auto">
          <a:xfrm>
            <a:off x="3215560" y="4981575"/>
            <a:ext cx="5881095" cy="187642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ACC9A8DF-4840-4238-9B2E-AC8E47E781AF}"/>
              </a:ext>
              <a:ext uri="{C183D7F6-B498-43B3-948B-1728B52AA6E4}">
                <adec:decorative xmlns:adec="http://schemas.microsoft.com/office/drawing/2017/decorative" val="1"/>
              </a:ext>
            </a:extLst>
          </p:cNvPr>
          <p:cNvPicPr>
            <a:picLocks noChangeAspect="1" noChangeArrowheads="1"/>
          </p:cNvPicPr>
          <p:nvPr/>
        </p:nvPicPr>
        <p:blipFill>
          <a:blip r:embed="rId5">
            <a:alphaModFix amt="20000"/>
            <a:extLst>
              <a:ext uri="{28A0092B-C50C-407E-A947-70E740481C1C}">
                <a14:useLocalDpi xmlns:a14="http://schemas.microsoft.com/office/drawing/2010/main" val="0"/>
              </a:ext>
            </a:extLst>
          </a:blip>
          <a:srcRect/>
          <a:stretch>
            <a:fillRect/>
          </a:stretch>
        </p:blipFill>
        <p:spPr bwMode="auto">
          <a:xfrm>
            <a:off x="3215560" y="1371600"/>
            <a:ext cx="5928440" cy="54864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Screen capture of Unemployment form with &quot;How much does John Doe Get? question highlighted">
            <a:extLst>
              <a:ext uri="{FF2B5EF4-FFF2-40B4-BE49-F238E27FC236}">
                <a16:creationId xmlns:a16="http://schemas.microsoft.com/office/drawing/2014/main" id="{E6A81C7F-8043-4D59-87CF-9053F00076C2}"/>
              </a:ext>
            </a:extLst>
          </p:cNvPr>
          <p:cNvPicPr>
            <a:picLocks noChangeAspect="1"/>
          </p:cNvPicPr>
          <p:nvPr/>
        </p:nvPicPr>
        <p:blipFill>
          <a:blip r:embed="rId6"/>
          <a:stretch>
            <a:fillRect/>
          </a:stretch>
        </p:blipFill>
        <p:spPr>
          <a:xfrm>
            <a:off x="762000" y="2656661"/>
            <a:ext cx="7362122" cy="3508019"/>
          </a:xfrm>
          <a:prstGeom prst="rect">
            <a:avLst/>
          </a:prstGeom>
        </p:spPr>
      </p:pic>
      <p:sp>
        <p:nvSpPr>
          <p:cNvPr id="4" name="Slide Number Placeholder 3">
            <a:extLst>
              <a:ext uri="{FF2B5EF4-FFF2-40B4-BE49-F238E27FC236}">
                <a16:creationId xmlns:a16="http://schemas.microsoft.com/office/drawing/2014/main" id="{21CB00CC-C21A-4B53-A94C-A6CC4C126356}"/>
              </a:ext>
            </a:extLst>
          </p:cNvPr>
          <p:cNvSpPr>
            <a:spLocks noGrp="1"/>
          </p:cNvSpPr>
          <p:nvPr>
            <p:ph type="sldNum" sz="quarter" idx="12"/>
          </p:nvPr>
        </p:nvSpPr>
        <p:spPr/>
        <p:txBody>
          <a:bodyPr/>
          <a:lstStyle/>
          <a:p>
            <a:pPr>
              <a:defRPr/>
            </a:pPr>
            <a:fld id="{D7C3FE04-E715-46F6-B07D-5A234E157AC3}" type="slidenum">
              <a:rPr lang="en-US" altLang="en-US" smtClean="0"/>
              <a:pPr>
                <a:defRPr/>
              </a:pPr>
              <a:t>35</a:t>
            </a:fld>
            <a:endParaRPr lang="en-US" altLang="en-US" dirty="0"/>
          </a:p>
        </p:txBody>
      </p:sp>
    </p:spTree>
    <p:custDataLst>
      <p:tags r:id="rId1"/>
    </p:custDataLst>
    <p:extLst>
      <p:ext uri="{BB962C8B-B14F-4D97-AF65-F5344CB8AC3E}">
        <p14:creationId xmlns:p14="http://schemas.microsoft.com/office/powerpoint/2010/main" val="9235466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269CC-09AC-4D55-A2AA-72BEF9A1E5E6}"/>
              </a:ext>
            </a:extLst>
          </p:cNvPr>
          <p:cNvSpPr>
            <a:spLocks noGrp="1"/>
          </p:cNvSpPr>
          <p:nvPr>
            <p:ph type="title"/>
          </p:nvPr>
        </p:nvSpPr>
        <p:spPr>
          <a:xfrm>
            <a:off x="457200" y="304800"/>
            <a:ext cx="7162800" cy="838200"/>
          </a:xfrm>
        </p:spPr>
        <p:txBody>
          <a:bodyPr/>
          <a:lstStyle/>
          <a:p>
            <a:r>
              <a:rPr lang="en-US" sz="3600" dirty="0"/>
              <a:t>FEMA Disaster Funding for Lost Wages Assistance (LWA) Benefit </a:t>
            </a:r>
          </a:p>
        </p:txBody>
      </p:sp>
      <p:pic>
        <p:nvPicPr>
          <p:cNvPr id="3" name="Picture 2">
            <a:extLst>
              <a:ext uri="{FF2B5EF4-FFF2-40B4-BE49-F238E27FC236}">
                <a16:creationId xmlns:a16="http://schemas.microsoft.com/office/drawing/2014/main" id="{8B32A71C-C6CE-4B80-A424-D218AA363F84}"/>
              </a:ext>
              <a:ext uri="{C183D7F6-B498-43B3-948B-1728B52AA6E4}">
                <adec:decorative xmlns:adec="http://schemas.microsoft.com/office/drawing/2017/decorative" val="1"/>
              </a:ext>
            </a:extLst>
          </p:cNvPr>
          <p:cNvPicPr>
            <a:picLocks noChangeAspect="1" noChangeArrowheads="1"/>
          </p:cNvPicPr>
          <p:nvPr/>
        </p:nvPicPr>
        <p:blipFill>
          <a:blip r:embed="rId3">
            <a:alphaModFix amt="50000"/>
            <a:extLst>
              <a:ext uri="{28A0092B-C50C-407E-A947-70E740481C1C}">
                <a14:useLocalDpi xmlns:a14="http://schemas.microsoft.com/office/drawing/2010/main" val="0"/>
              </a:ext>
            </a:extLst>
          </a:blip>
          <a:srcRect/>
          <a:stretch>
            <a:fillRect/>
          </a:stretch>
        </p:blipFill>
        <p:spPr bwMode="auto">
          <a:xfrm>
            <a:off x="3215560" y="1371600"/>
            <a:ext cx="5928440" cy="54864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D269C3A2-BC42-4DBB-BB0C-BEB31D9EBCC6}"/>
              </a:ext>
              <a:ext uri="{C183D7F6-B498-43B3-948B-1728B52AA6E4}">
                <adec:decorative xmlns:adec="http://schemas.microsoft.com/office/drawing/2017/decorative" val="1"/>
              </a:ext>
            </a:extLst>
          </p:cNvPr>
          <p:cNvSpPr/>
          <p:nvPr/>
        </p:nvSpPr>
        <p:spPr>
          <a:xfrm>
            <a:off x="0" y="1371600"/>
            <a:ext cx="4724400" cy="5486400"/>
          </a:xfrm>
          <a:prstGeom prst="rect">
            <a:avLst/>
          </a:prstGeom>
          <a:solidFill>
            <a:schemeClr val="tx2">
              <a:alpha val="60000"/>
            </a:schemeClr>
          </a:solidFill>
          <a:ln>
            <a:solidFill>
              <a:srgbClr val="254061"/>
            </a:solidFill>
          </a:ln>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pic>
        <p:nvPicPr>
          <p:cNvPr id="10" name="Picture 4">
            <a:extLst>
              <a:ext uri="{FF2B5EF4-FFF2-40B4-BE49-F238E27FC236}">
                <a16:creationId xmlns:a16="http://schemas.microsoft.com/office/drawing/2014/main" id="{6279306A-C525-45F4-BCE1-66D922FC657D}"/>
              </a:ext>
              <a:ext uri="{C183D7F6-B498-43B3-948B-1728B52AA6E4}">
                <adec:decorative xmlns:adec="http://schemas.microsoft.com/office/drawing/2017/decorative" val="1"/>
              </a:ext>
            </a:extLst>
          </p:cNvPr>
          <p:cNvPicPr>
            <a:picLocks noChangeAspect="1" noChangeArrowheads="1"/>
          </p:cNvPicPr>
          <p:nvPr/>
        </p:nvPicPr>
        <p:blipFill rotWithShape="1">
          <a:blip r:embed="rId4">
            <a:alphaModFix amt="35000"/>
            <a:extLst>
              <a:ext uri="{28A0092B-C50C-407E-A947-70E740481C1C}">
                <a14:useLocalDpi xmlns:a14="http://schemas.microsoft.com/office/drawing/2010/main" val="0"/>
              </a:ext>
            </a:extLst>
          </a:blip>
          <a:srcRect l="51667"/>
          <a:stretch/>
        </p:blipFill>
        <p:spPr bwMode="auto">
          <a:xfrm>
            <a:off x="4724400" y="4947184"/>
            <a:ext cx="4419600" cy="1876425"/>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a:extLst>
              <a:ext uri="{FF2B5EF4-FFF2-40B4-BE49-F238E27FC236}">
                <a16:creationId xmlns:a16="http://schemas.microsoft.com/office/drawing/2014/main" id="{5CAFE7C0-64EB-464D-AF3D-8DED848D08A1}"/>
              </a:ext>
            </a:extLst>
          </p:cNvPr>
          <p:cNvSpPr txBox="1">
            <a:spLocks/>
          </p:cNvSpPr>
          <p:nvPr/>
        </p:nvSpPr>
        <p:spPr bwMode="auto">
          <a:xfrm>
            <a:off x="152400" y="1524000"/>
            <a:ext cx="4419600" cy="512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5">
                  <a:lumMod val="75000"/>
                </a:schemeClr>
              </a:buClr>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5">
                  <a:lumMod val="75000"/>
                </a:schemeClr>
              </a:buClr>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accent5">
                  <a:lumMod val="75000"/>
                </a:schemeClr>
              </a:buClr>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chemeClr val="accent5">
                  <a:lumMod val="75000"/>
                </a:schemeClr>
              </a:buClr>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chemeClr val="accent5">
                  <a:lumMod val="75000"/>
                </a:schemeClr>
              </a:buClr>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600"/>
              </a:spcBef>
              <a:buNone/>
            </a:pPr>
            <a:r>
              <a:rPr lang="en-US" sz="1800" b="1" dirty="0">
                <a:solidFill>
                  <a:schemeClr val="bg1"/>
                </a:solidFill>
              </a:rPr>
              <a:t>Massachusetts was recently awarded FEMA disaster funding to provide enhanced unemployment benefits through the Lost Wages Assistance (LWA) program. </a:t>
            </a:r>
          </a:p>
          <a:p>
            <a:pPr marL="0" indent="0">
              <a:spcBef>
                <a:spcPts val="600"/>
              </a:spcBef>
              <a:buNone/>
            </a:pPr>
            <a:r>
              <a:rPr lang="en-US" sz="1800" dirty="0">
                <a:solidFill>
                  <a:schemeClr val="bg1"/>
                </a:solidFill>
              </a:rPr>
              <a:t>The Division of Unemployment Assistance has dispersed these funds. In summary, a $300 supplemental benefit went to eligible claimants for the weeks ending 8/1/20 through 9/5/20. </a:t>
            </a:r>
          </a:p>
          <a:p>
            <a:pPr marL="0" indent="0">
              <a:spcBef>
                <a:spcPts val="600"/>
              </a:spcBef>
              <a:buNone/>
            </a:pPr>
            <a:r>
              <a:rPr lang="en-US" sz="1800" dirty="0">
                <a:solidFill>
                  <a:schemeClr val="bg1"/>
                </a:solidFill>
              </a:rPr>
              <a:t>For the purpose of eligibility, these dollars are not countable for MassHealth (under 65 or over 65) eligibility. However, this supplemental benefit amount is countable when determining projected income for the Health Connector.</a:t>
            </a:r>
          </a:p>
        </p:txBody>
      </p:sp>
      <p:sp>
        <p:nvSpPr>
          <p:cNvPr id="4" name="Slide Number Placeholder 3">
            <a:extLst>
              <a:ext uri="{FF2B5EF4-FFF2-40B4-BE49-F238E27FC236}">
                <a16:creationId xmlns:a16="http://schemas.microsoft.com/office/drawing/2014/main" id="{3DF47C09-84FB-4AF4-BE6F-8DD09BF9B1BB}"/>
              </a:ext>
            </a:extLst>
          </p:cNvPr>
          <p:cNvSpPr>
            <a:spLocks noGrp="1"/>
          </p:cNvSpPr>
          <p:nvPr>
            <p:ph type="sldNum" sz="quarter" idx="12"/>
          </p:nvPr>
        </p:nvSpPr>
        <p:spPr/>
        <p:txBody>
          <a:bodyPr/>
          <a:lstStyle/>
          <a:p>
            <a:pPr>
              <a:defRPr/>
            </a:pPr>
            <a:fld id="{D7C3FE04-E715-46F6-B07D-5A234E157AC3}" type="slidenum">
              <a:rPr lang="en-US" altLang="en-US" smtClean="0"/>
              <a:pPr>
                <a:defRPr/>
              </a:pPr>
              <a:t>36</a:t>
            </a:fld>
            <a:endParaRPr lang="en-US" altLang="en-US" dirty="0"/>
          </a:p>
        </p:txBody>
      </p:sp>
    </p:spTree>
    <p:custDataLst>
      <p:tags r:id="rId1"/>
    </p:custDataLst>
    <p:extLst>
      <p:ext uri="{BB962C8B-B14F-4D97-AF65-F5344CB8AC3E}">
        <p14:creationId xmlns:p14="http://schemas.microsoft.com/office/powerpoint/2010/main" val="34485426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113CF-A4A7-47C8-8422-443A8D0ECF55}"/>
              </a:ext>
            </a:extLst>
          </p:cNvPr>
          <p:cNvSpPr>
            <a:spLocks noGrp="1"/>
          </p:cNvSpPr>
          <p:nvPr>
            <p:ph type="title"/>
          </p:nvPr>
        </p:nvSpPr>
        <p:spPr>
          <a:xfrm>
            <a:off x="457200" y="304800"/>
            <a:ext cx="7944006" cy="838200"/>
          </a:xfrm>
        </p:spPr>
        <p:txBody>
          <a:bodyPr/>
          <a:lstStyle/>
          <a:p>
            <a:r>
              <a:rPr lang="en-US" sz="3600" dirty="0"/>
              <a:t>Reporting Current Income</a:t>
            </a:r>
          </a:p>
        </p:txBody>
      </p:sp>
      <p:sp>
        <p:nvSpPr>
          <p:cNvPr id="9" name="TextBox 8">
            <a:extLst>
              <a:ext uri="{FF2B5EF4-FFF2-40B4-BE49-F238E27FC236}">
                <a16:creationId xmlns:a16="http://schemas.microsoft.com/office/drawing/2014/main" id="{4F16F331-2D6C-433E-9347-21F28C2FA64B}"/>
              </a:ext>
            </a:extLst>
          </p:cNvPr>
          <p:cNvSpPr txBox="1"/>
          <p:nvPr/>
        </p:nvSpPr>
        <p:spPr>
          <a:xfrm>
            <a:off x="478778" y="1504454"/>
            <a:ext cx="8436621" cy="923330"/>
          </a:xfrm>
          <a:prstGeom prst="rect">
            <a:avLst/>
          </a:prstGeom>
          <a:noFill/>
        </p:spPr>
        <p:txBody>
          <a:bodyPr wrap="square">
            <a:spAutoFit/>
          </a:bodyPr>
          <a:lstStyle/>
          <a:p>
            <a:pPr>
              <a:spcBef>
                <a:spcPts val="600"/>
              </a:spcBef>
              <a:spcAft>
                <a:spcPts val="600"/>
              </a:spcAft>
            </a:pPr>
            <a:r>
              <a:rPr lang="en-US" sz="1800" dirty="0"/>
              <a:t>If someone received the extra $300 supplemental LWA benefit or the $600 FPUC amount per week, </a:t>
            </a:r>
            <a:r>
              <a:rPr lang="en-US" sz="1800" b="1" dirty="0"/>
              <a:t>DO NOT </a:t>
            </a:r>
            <a:r>
              <a:rPr lang="en-US" sz="1800" dirty="0"/>
              <a:t>include these extra amounts when entering current unemployment income when applying or updating an application. </a:t>
            </a:r>
          </a:p>
        </p:txBody>
      </p:sp>
      <p:pic>
        <p:nvPicPr>
          <p:cNvPr id="6" name="Content Placeholder 5" descr="Screen capture of Current Income reporting form">
            <a:extLst>
              <a:ext uri="{FF2B5EF4-FFF2-40B4-BE49-F238E27FC236}">
                <a16:creationId xmlns:a16="http://schemas.microsoft.com/office/drawing/2014/main" id="{47BF7951-5D8B-4DD7-B474-7FFC671FBED2}"/>
              </a:ext>
            </a:extLst>
          </p:cNvPr>
          <p:cNvPicPr>
            <a:picLocks noGrp="1" noChangeAspect="1"/>
          </p:cNvPicPr>
          <p:nvPr>
            <p:ph idx="1"/>
          </p:nvPr>
        </p:nvPicPr>
        <p:blipFill>
          <a:blip r:embed="rId4"/>
          <a:stretch>
            <a:fillRect/>
          </a:stretch>
        </p:blipFill>
        <p:spPr>
          <a:xfrm>
            <a:off x="990600" y="2517733"/>
            <a:ext cx="7270030" cy="4141976"/>
          </a:xfrm>
          <a:prstGeom prst="rect">
            <a:avLst/>
          </a:prstGeom>
        </p:spPr>
      </p:pic>
      <p:sp>
        <p:nvSpPr>
          <p:cNvPr id="3" name="Rectangle: Rounded Corners 2">
            <a:extLst>
              <a:ext uri="{FF2B5EF4-FFF2-40B4-BE49-F238E27FC236}">
                <a16:creationId xmlns:a16="http://schemas.microsoft.com/office/drawing/2014/main" id="{DD956B67-252C-43DF-9169-EC9048B83D61}"/>
              </a:ext>
              <a:ext uri="{C183D7F6-B498-43B3-948B-1728B52AA6E4}">
                <adec:decorative xmlns:adec="http://schemas.microsoft.com/office/drawing/2017/decorative" val="1"/>
              </a:ext>
            </a:extLst>
          </p:cNvPr>
          <p:cNvSpPr/>
          <p:nvPr/>
        </p:nvSpPr>
        <p:spPr>
          <a:xfrm>
            <a:off x="1295400" y="4015980"/>
            <a:ext cx="6477000" cy="731730"/>
          </a:xfrm>
          <a:prstGeom prst="round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C45C3A65-32A2-407E-9375-F870C172F5E7}"/>
              </a:ext>
              <a:ext uri="{C183D7F6-B498-43B3-948B-1728B52AA6E4}">
                <adec:decorative xmlns:adec="http://schemas.microsoft.com/office/drawing/2017/decorative" val="1"/>
              </a:ext>
            </a:extLst>
          </p:cNvPr>
          <p:cNvSpPr/>
          <p:nvPr/>
        </p:nvSpPr>
        <p:spPr>
          <a:xfrm>
            <a:off x="1143000" y="3367234"/>
            <a:ext cx="1447800" cy="290366"/>
          </a:xfrm>
          <a:prstGeom prst="rect">
            <a:avLst/>
          </a:prstGeom>
          <a:solidFill>
            <a:srgbClr val="F6F6F6"/>
          </a:solidFill>
          <a:ln>
            <a:solidFill>
              <a:srgbClr val="F6F6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2">
            <a:extLst>
              <a:ext uri="{FF2B5EF4-FFF2-40B4-BE49-F238E27FC236}">
                <a16:creationId xmlns:a16="http://schemas.microsoft.com/office/drawing/2014/main" id="{93B8B978-1916-4A9B-8EF9-050DCFAB0559}"/>
              </a:ext>
              <a:ext uri="{C183D7F6-B498-43B3-948B-1728B52AA6E4}">
                <adec:decorative xmlns:adec="http://schemas.microsoft.com/office/drawing/2017/decorative" val="1"/>
              </a:ext>
            </a:extLst>
          </p:cNvPr>
          <p:cNvPicPr>
            <a:picLocks noChangeAspect="1" noChangeArrowheads="1"/>
          </p:cNvPicPr>
          <p:nvPr/>
        </p:nvPicPr>
        <p:blipFill>
          <a:blip r:embed="rId5">
            <a:alphaModFix amt="20000"/>
            <a:extLst>
              <a:ext uri="{28A0092B-C50C-407E-A947-70E740481C1C}">
                <a14:useLocalDpi xmlns:a14="http://schemas.microsoft.com/office/drawing/2010/main" val="0"/>
              </a:ext>
            </a:extLst>
          </a:blip>
          <a:srcRect/>
          <a:stretch>
            <a:fillRect/>
          </a:stretch>
        </p:blipFill>
        <p:spPr bwMode="auto">
          <a:xfrm>
            <a:off x="3215560" y="1371600"/>
            <a:ext cx="5928440" cy="548640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EB1E80DE-BAF9-4B20-8926-723DDA68F85F}"/>
              </a:ext>
            </a:extLst>
          </p:cNvPr>
          <p:cNvSpPr>
            <a:spLocks noGrp="1"/>
          </p:cNvSpPr>
          <p:nvPr>
            <p:ph type="sldNum" sz="quarter" idx="12"/>
          </p:nvPr>
        </p:nvSpPr>
        <p:spPr/>
        <p:txBody>
          <a:bodyPr/>
          <a:lstStyle/>
          <a:p>
            <a:pPr>
              <a:defRPr/>
            </a:pPr>
            <a:fld id="{D7C3FE04-E715-46F6-B07D-5A234E157AC3}" type="slidenum">
              <a:rPr lang="en-US" altLang="en-US" smtClean="0"/>
              <a:pPr>
                <a:defRPr/>
              </a:pPr>
              <a:t>37</a:t>
            </a:fld>
            <a:endParaRPr lang="en-US" altLang="en-US" dirty="0"/>
          </a:p>
        </p:txBody>
      </p:sp>
    </p:spTree>
    <p:custDataLst>
      <p:tags r:id="rId1"/>
    </p:custDataLst>
    <p:extLst>
      <p:ext uri="{BB962C8B-B14F-4D97-AF65-F5344CB8AC3E}">
        <p14:creationId xmlns:p14="http://schemas.microsoft.com/office/powerpoint/2010/main" val="33585129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AD184-BAFC-4D67-8CF2-0A86FFF04672}"/>
              </a:ext>
            </a:extLst>
          </p:cNvPr>
          <p:cNvSpPr>
            <a:spLocks noGrp="1"/>
          </p:cNvSpPr>
          <p:nvPr>
            <p:ph type="title"/>
          </p:nvPr>
        </p:nvSpPr>
        <p:spPr/>
        <p:txBody>
          <a:bodyPr/>
          <a:lstStyle/>
          <a:p>
            <a:r>
              <a:rPr lang="en-US" sz="3600" dirty="0"/>
              <a:t>Reporting Annual Income</a:t>
            </a:r>
            <a:br>
              <a:rPr lang="en-US" sz="3600" dirty="0"/>
            </a:br>
            <a:r>
              <a:rPr lang="en-US" sz="3600" dirty="0"/>
              <a:t>(slide 1 of 2)</a:t>
            </a:r>
          </a:p>
        </p:txBody>
      </p:sp>
      <p:sp>
        <p:nvSpPr>
          <p:cNvPr id="11" name="Content Placeholder 10">
            <a:extLst>
              <a:ext uri="{FF2B5EF4-FFF2-40B4-BE49-F238E27FC236}">
                <a16:creationId xmlns:a16="http://schemas.microsoft.com/office/drawing/2014/main" id="{E78931F1-3507-4E64-BB1A-FDA1EB344061}"/>
              </a:ext>
            </a:extLst>
          </p:cNvPr>
          <p:cNvSpPr>
            <a:spLocks noGrp="1"/>
          </p:cNvSpPr>
          <p:nvPr>
            <p:ph idx="1"/>
          </p:nvPr>
        </p:nvSpPr>
        <p:spPr>
          <a:xfrm>
            <a:off x="457200" y="1447801"/>
            <a:ext cx="8382000" cy="969176"/>
          </a:xfrm>
        </p:spPr>
        <p:txBody>
          <a:bodyPr/>
          <a:lstStyle/>
          <a:p>
            <a:pPr marL="0" indent="0">
              <a:buNone/>
            </a:pPr>
            <a:r>
              <a:rPr lang="en-US" sz="2000" b="1" dirty="0"/>
              <a:t>DO</a:t>
            </a:r>
            <a:r>
              <a:rPr lang="en-US" sz="2000" dirty="0"/>
              <a:t> include the extra $300 supplemental LWA benefit and the $600 FPUC amount per week as a part of the </a:t>
            </a:r>
            <a:r>
              <a:rPr lang="en-US" sz="2000" u="sng" dirty="0"/>
              <a:t>total expected annual income</a:t>
            </a:r>
            <a:r>
              <a:rPr lang="en-US" sz="2000" dirty="0"/>
              <a:t> for 2020 here.</a:t>
            </a:r>
          </a:p>
          <a:p>
            <a:endParaRPr lang="en-US" dirty="0"/>
          </a:p>
        </p:txBody>
      </p:sp>
      <p:sp>
        <p:nvSpPr>
          <p:cNvPr id="4" name="Slide Number Placeholder 3">
            <a:extLst>
              <a:ext uri="{FF2B5EF4-FFF2-40B4-BE49-F238E27FC236}">
                <a16:creationId xmlns:a16="http://schemas.microsoft.com/office/drawing/2014/main" id="{D06510C0-DFE0-477C-99AD-BA3386B221BC}"/>
              </a:ext>
            </a:extLst>
          </p:cNvPr>
          <p:cNvSpPr>
            <a:spLocks noGrp="1"/>
          </p:cNvSpPr>
          <p:nvPr>
            <p:ph type="sldNum" sz="quarter" idx="12"/>
          </p:nvPr>
        </p:nvSpPr>
        <p:spPr/>
        <p:txBody>
          <a:bodyPr/>
          <a:lstStyle/>
          <a:p>
            <a:fld id="{D7C3FE04-E715-46F6-B07D-5A234E157AC3}" type="slidenum">
              <a:rPr lang="en-US" altLang="en-US" smtClean="0"/>
              <a:pPr/>
              <a:t>38</a:t>
            </a:fld>
            <a:endParaRPr lang="en-US" altLang="en-US" dirty="0"/>
          </a:p>
        </p:txBody>
      </p:sp>
      <p:pic>
        <p:nvPicPr>
          <p:cNvPr id="5" name="Content Placeholder 5" descr="Screen capture of Annual Income reporting form">
            <a:extLst>
              <a:ext uri="{FF2B5EF4-FFF2-40B4-BE49-F238E27FC236}">
                <a16:creationId xmlns:a16="http://schemas.microsoft.com/office/drawing/2014/main" id="{D9DF27CE-6B9D-47D4-880B-102F6AFCB002}"/>
              </a:ext>
            </a:extLst>
          </p:cNvPr>
          <p:cNvPicPr>
            <a:picLocks noChangeAspect="1"/>
          </p:cNvPicPr>
          <p:nvPr/>
        </p:nvPicPr>
        <p:blipFill rotWithShape="1">
          <a:blip r:embed="rId3"/>
          <a:srcRect t="-1" b="1483"/>
          <a:stretch/>
        </p:blipFill>
        <p:spPr bwMode="auto">
          <a:xfrm>
            <a:off x="869803" y="2519763"/>
            <a:ext cx="7010400" cy="3733800"/>
          </a:xfrm>
          <a:prstGeom prst="rect">
            <a:avLst/>
          </a:prstGeom>
          <a:ln/>
        </p:spPr>
        <p:style>
          <a:lnRef idx="2">
            <a:schemeClr val="dk1"/>
          </a:lnRef>
          <a:fillRef idx="1">
            <a:schemeClr val="lt1"/>
          </a:fillRef>
          <a:effectRef idx="0">
            <a:schemeClr val="dk1"/>
          </a:effectRef>
          <a:fontRef idx="minor">
            <a:schemeClr val="dk1"/>
          </a:fontRef>
        </p:style>
      </p:pic>
      <p:pic>
        <p:nvPicPr>
          <p:cNvPr id="3" name="Picture 2">
            <a:extLst>
              <a:ext uri="{FF2B5EF4-FFF2-40B4-BE49-F238E27FC236}">
                <a16:creationId xmlns:a16="http://schemas.microsoft.com/office/drawing/2014/main" id="{60332226-C74E-479C-96D3-5F8CB0D89C46}"/>
              </a:ext>
              <a:ext uri="{C183D7F6-B498-43B3-948B-1728B52AA6E4}">
                <adec:decorative xmlns:adec="http://schemas.microsoft.com/office/drawing/2017/decorative" val="1"/>
              </a:ext>
            </a:extLst>
          </p:cNvPr>
          <p:cNvPicPr>
            <a:picLocks noChangeAspect="1" noChangeArrowheads="1"/>
          </p:cNvPicPr>
          <p:nvPr/>
        </p:nvPicPr>
        <p:blipFill>
          <a:blip r:embed="rId4">
            <a:alphaModFix amt="20000"/>
            <a:extLst>
              <a:ext uri="{28A0092B-C50C-407E-A947-70E740481C1C}">
                <a14:useLocalDpi xmlns:a14="http://schemas.microsoft.com/office/drawing/2010/main" val="0"/>
              </a:ext>
            </a:extLst>
          </a:blip>
          <a:srcRect/>
          <a:stretch>
            <a:fillRect/>
          </a:stretch>
        </p:blipFill>
        <p:spPr bwMode="auto">
          <a:xfrm>
            <a:off x="3215560" y="1371600"/>
            <a:ext cx="5928440" cy="54864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a:extLst>
              <a:ext uri="{FF2B5EF4-FFF2-40B4-BE49-F238E27FC236}">
                <a16:creationId xmlns:a16="http://schemas.microsoft.com/office/drawing/2014/main" id="{9BE7C8E7-69F3-4F3C-88FC-03C035CB7AEA}"/>
              </a:ext>
              <a:ext uri="{C183D7F6-B498-43B3-948B-1728B52AA6E4}">
                <adec:decorative xmlns:adec="http://schemas.microsoft.com/office/drawing/2017/decorative" val="1"/>
              </a:ext>
            </a:extLst>
          </p:cNvPr>
          <p:cNvPicPr>
            <a:picLocks noChangeAspect="1" noChangeArrowheads="1"/>
          </p:cNvPicPr>
          <p:nvPr/>
        </p:nvPicPr>
        <p:blipFill rotWithShape="1">
          <a:blip r:embed="rId5">
            <a:alphaModFix amt="35000"/>
            <a:extLst>
              <a:ext uri="{28A0092B-C50C-407E-A947-70E740481C1C}">
                <a14:useLocalDpi xmlns:a14="http://schemas.microsoft.com/office/drawing/2010/main" val="0"/>
              </a:ext>
            </a:extLst>
          </a:blip>
          <a:srcRect l="35685" r="-2"/>
          <a:stretch/>
        </p:blipFill>
        <p:spPr bwMode="auto">
          <a:xfrm>
            <a:off x="3215560" y="4981575"/>
            <a:ext cx="5881095" cy="187642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Rounded Corners 5">
            <a:extLst>
              <a:ext uri="{FF2B5EF4-FFF2-40B4-BE49-F238E27FC236}">
                <a16:creationId xmlns:a16="http://schemas.microsoft.com/office/drawing/2014/main" id="{0DFB08AE-5D56-4827-ADFD-4BF229D8B0D2}"/>
              </a:ext>
              <a:ext uri="{C183D7F6-B498-43B3-948B-1728B52AA6E4}">
                <adec:decorative xmlns:adec="http://schemas.microsoft.com/office/drawing/2017/decorative" val="1"/>
              </a:ext>
            </a:extLst>
          </p:cNvPr>
          <p:cNvSpPr/>
          <p:nvPr/>
        </p:nvSpPr>
        <p:spPr>
          <a:xfrm>
            <a:off x="1044501" y="3738715"/>
            <a:ext cx="6661003" cy="685800"/>
          </a:xfrm>
          <a:prstGeom prst="round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163096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EE6AF-18CF-4A45-842B-FE049CCC96AE}"/>
              </a:ext>
            </a:extLst>
          </p:cNvPr>
          <p:cNvSpPr>
            <a:spLocks noGrp="1"/>
          </p:cNvSpPr>
          <p:nvPr>
            <p:ph type="title"/>
          </p:nvPr>
        </p:nvSpPr>
        <p:spPr/>
        <p:txBody>
          <a:bodyPr/>
          <a:lstStyle/>
          <a:p>
            <a:r>
              <a:rPr lang="en-US" sz="3600" dirty="0"/>
              <a:t>Reporting Annual Income</a:t>
            </a:r>
            <a:br>
              <a:rPr lang="en-US" sz="3600" dirty="0"/>
            </a:br>
            <a:r>
              <a:rPr lang="en-US" sz="3600" dirty="0"/>
              <a:t>(slide 2 of 2)</a:t>
            </a:r>
          </a:p>
        </p:txBody>
      </p:sp>
      <p:sp>
        <p:nvSpPr>
          <p:cNvPr id="9" name="Content Placeholder 8">
            <a:extLst>
              <a:ext uri="{FF2B5EF4-FFF2-40B4-BE49-F238E27FC236}">
                <a16:creationId xmlns:a16="http://schemas.microsoft.com/office/drawing/2014/main" id="{C5AA60B6-AC8E-4DD0-AAF8-DAA53DFB3F9A}"/>
              </a:ext>
            </a:extLst>
          </p:cNvPr>
          <p:cNvSpPr>
            <a:spLocks noGrp="1"/>
          </p:cNvSpPr>
          <p:nvPr>
            <p:ph idx="1"/>
          </p:nvPr>
        </p:nvSpPr>
        <p:spPr>
          <a:xfrm>
            <a:off x="457200" y="1371600"/>
            <a:ext cx="8229600" cy="4525963"/>
          </a:xfrm>
        </p:spPr>
        <p:txBody>
          <a:bodyPr/>
          <a:lstStyle/>
          <a:p>
            <a:pPr marL="0" indent="0">
              <a:spcBef>
                <a:spcPts val="600"/>
              </a:spcBef>
              <a:spcAft>
                <a:spcPts val="0"/>
              </a:spcAft>
              <a:buClr>
                <a:schemeClr val="accent5">
                  <a:lumMod val="75000"/>
                </a:schemeClr>
              </a:buClr>
              <a:buNone/>
            </a:pPr>
            <a:r>
              <a:rPr lang="en-US" sz="2400" b="1" dirty="0"/>
              <a:t>Annual Income Include:</a:t>
            </a:r>
          </a:p>
          <a:p>
            <a:pPr marL="285750" indent="-285750">
              <a:spcBef>
                <a:spcPts val="600"/>
              </a:spcBef>
              <a:spcAft>
                <a:spcPts val="0"/>
              </a:spcAft>
              <a:buFont typeface="Arial" panose="020B0604020202020204" pitchFamily="34" charset="0"/>
              <a:buChar char="•"/>
            </a:pPr>
            <a:r>
              <a:rPr lang="en-US" sz="1800" dirty="0"/>
              <a:t>Money already earned this year</a:t>
            </a:r>
          </a:p>
          <a:p>
            <a:pPr marL="285750" indent="-285750">
              <a:spcBef>
                <a:spcPts val="600"/>
              </a:spcBef>
              <a:spcAft>
                <a:spcPts val="0"/>
              </a:spcAft>
              <a:buFont typeface="Arial" panose="020B0604020202020204" pitchFamily="34" charset="0"/>
              <a:buChar char="•"/>
            </a:pPr>
            <a:r>
              <a:rPr lang="en-US" sz="1800" dirty="0"/>
              <a:t>All the unemployment income someone expects for the remainder of 2020, including the $600 per week FPUC through July 25. As well as the $300 LWA benefit for the weeks ending 8/1/20 through 9/5/20</a:t>
            </a:r>
          </a:p>
          <a:p>
            <a:pPr marL="285750" indent="-285750">
              <a:spcBef>
                <a:spcPts val="600"/>
              </a:spcBef>
              <a:spcAft>
                <a:spcPts val="0"/>
              </a:spcAft>
              <a:buFont typeface="Arial" panose="020B0604020202020204" pitchFamily="34" charset="0"/>
              <a:buChar char="•"/>
            </a:pPr>
            <a:r>
              <a:rPr lang="en-US" sz="1800" dirty="0"/>
              <a:t>Any other income the member anticipates receiving later this year</a:t>
            </a:r>
          </a:p>
          <a:p>
            <a:endParaRPr lang="en-US" dirty="0"/>
          </a:p>
        </p:txBody>
      </p:sp>
      <p:pic>
        <p:nvPicPr>
          <p:cNvPr id="6" name="Picture 5" descr="Screen capture of Annual Income reporting form">
            <a:extLst>
              <a:ext uri="{FF2B5EF4-FFF2-40B4-BE49-F238E27FC236}">
                <a16:creationId xmlns:a16="http://schemas.microsoft.com/office/drawing/2014/main" id="{F28D4CA7-461B-46BD-AE38-A8F2B0B8F4CD}"/>
              </a:ext>
            </a:extLst>
          </p:cNvPr>
          <p:cNvPicPr>
            <a:picLocks noChangeAspect="1"/>
          </p:cNvPicPr>
          <p:nvPr/>
        </p:nvPicPr>
        <p:blipFill>
          <a:blip r:embed="rId4"/>
          <a:stretch>
            <a:fillRect/>
          </a:stretch>
        </p:blipFill>
        <p:spPr>
          <a:xfrm>
            <a:off x="1353329" y="3463776"/>
            <a:ext cx="6643687" cy="3257699"/>
          </a:xfrm>
          <a:prstGeom prst="rect">
            <a:avLst/>
          </a:prstGeom>
        </p:spPr>
      </p:pic>
      <p:pic>
        <p:nvPicPr>
          <p:cNvPr id="3" name="Picture 2">
            <a:extLst>
              <a:ext uri="{FF2B5EF4-FFF2-40B4-BE49-F238E27FC236}">
                <a16:creationId xmlns:a16="http://schemas.microsoft.com/office/drawing/2014/main" id="{ECC3B3EB-5523-410C-AA03-55785BA277B9}"/>
              </a:ext>
              <a:ext uri="{C183D7F6-B498-43B3-948B-1728B52AA6E4}">
                <adec:decorative xmlns:adec="http://schemas.microsoft.com/office/drawing/2017/decorative" val="1"/>
              </a:ext>
            </a:extLst>
          </p:cNvPr>
          <p:cNvPicPr>
            <a:picLocks noChangeAspect="1" noChangeArrowheads="1"/>
          </p:cNvPicPr>
          <p:nvPr/>
        </p:nvPicPr>
        <p:blipFill>
          <a:blip r:embed="rId5">
            <a:alphaModFix amt="20000"/>
            <a:extLst>
              <a:ext uri="{28A0092B-C50C-407E-A947-70E740481C1C}">
                <a14:useLocalDpi xmlns:a14="http://schemas.microsoft.com/office/drawing/2010/main" val="0"/>
              </a:ext>
            </a:extLst>
          </a:blip>
          <a:srcRect/>
          <a:stretch>
            <a:fillRect/>
          </a:stretch>
        </p:blipFill>
        <p:spPr bwMode="auto">
          <a:xfrm>
            <a:off x="3215560" y="1371600"/>
            <a:ext cx="5928440" cy="54864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See the source image">
            <a:extLst>
              <a:ext uri="{FF2B5EF4-FFF2-40B4-BE49-F238E27FC236}">
                <a16:creationId xmlns:a16="http://schemas.microsoft.com/office/drawing/2014/main" id="{B4A34ADA-1074-40F4-8007-CA8FEF37A8F5}"/>
              </a:ext>
            </a:extLst>
          </p:cNvPr>
          <p:cNvPicPr>
            <a:picLocks noChangeAspect="1" noChangeArrowheads="1"/>
          </p:cNvPicPr>
          <p:nvPr/>
        </p:nvPicPr>
        <p:blipFill rotWithShape="1">
          <a:blip r:embed="rId6">
            <a:alphaModFix amt="35000"/>
            <a:extLst>
              <a:ext uri="{28A0092B-C50C-407E-A947-70E740481C1C}">
                <a14:useLocalDpi xmlns:a14="http://schemas.microsoft.com/office/drawing/2010/main" val="0"/>
              </a:ext>
            </a:extLst>
          </a:blip>
          <a:srcRect l="35685" r="-2"/>
          <a:stretch/>
        </p:blipFill>
        <p:spPr bwMode="auto">
          <a:xfrm>
            <a:off x="3215560" y="4981575"/>
            <a:ext cx="5881095" cy="187642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BBE0762A-8B61-44F2-8153-B9053DBE26EE}"/>
              </a:ext>
            </a:extLst>
          </p:cNvPr>
          <p:cNvSpPr>
            <a:spLocks noGrp="1"/>
          </p:cNvSpPr>
          <p:nvPr>
            <p:ph type="sldNum" sz="quarter" idx="12"/>
          </p:nvPr>
        </p:nvSpPr>
        <p:spPr/>
        <p:txBody>
          <a:bodyPr/>
          <a:lstStyle/>
          <a:p>
            <a:fld id="{D7C3FE04-E715-46F6-B07D-5A234E157AC3}" type="slidenum">
              <a:rPr lang="en-US" altLang="en-US" smtClean="0"/>
              <a:pPr/>
              <a:t>39</a:t>
            </a:fld>
            <a:endParaRPr lang="en-US" altLang="en-US" dirty="0"/>
          </a:p>
        </p:txBody>
      </p:sp>
    </p:spTree>
    <p:custDataLst>
      <p:tags r:id="rId1"/>
    </p:custDataLst>
    <p:extLst>
      <p:ext uri="{BB962C8B-B14F-4D97-AF65-F5344CB8AC3E}">
        <p14:creationId xmlns:p14="http://schemas.microsoft.com/office/powerpoint/2010/main" val="42460392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FFF3C-5C0A-4B00-BECE-DE0313ECFDB2}"/>
              </a:ext>
            </a:extLst>
          </p:cNvPr>
          <p:cNvSpPr>
            <a:spLocks noGrp="1"/>
          </p:cNvSpPr>
          <p:nvPr>
            <p:ph type="title"/>
          </p:nvPr>
        </p:nvSpPr>
        <p:spPr/>
        <p:txBody>
          <a:bodyPr/>
          <a:lstStyle/>
          <a:p>
            <a:r>
              <a:rPr lang="en-US" sz="3600" dirty="0"/>
              <a:t>Key Takeaways</a:t>
            </a:r>
          </a:p>
        </p:txBody>
      </p:sp>
      <p:graphicFrame>
        <p:nvGraphicFramePr>
          <p:cNvPr id="6" name="Table 6">
            <a:extLst>
              <a:ext uri="{FF2B5EF4-FFF2-40B4-BE49-F238E27FC236}">
                <a16:creationId xmlns:a16="http://schemas.microsoft.com/office/drawing/2014/main" id="{41EED47B-09C0-4123-B2D6-521BD68ED558}"/>
              </a:ext>
            </a:extLst>
          </p:cNvPr>
          <p:cNvGraphicFramePr>
            <a:graphicFrameLocks noGrp="1"/>
          </p:cNvGraphicFramePr>
          <p:nvPr>
            <p:ph idx="1"/>
            <p:extLst>
              <p:ext uri="{D42A27DB-BD31-4B8C-83A1-F6EECF244321}">
                <p14:modId xmlns:p14="http://schemas.microsoft.com/office/powerpoint/2010/main" val="1483047557"/>
              </p:ext>
            </p:extLst>
          </p:nvPr>
        </p:nvGraphicFramePr>
        <p:xfrm>
          <a:off x="457200" y="1600200"/>
          <a:ext cx="8229600" cy="4831080"/>
        </p:xfrm>
        <a:graphic>
          <a:graphicData uri="http://schemas.openxmlformats.org/drawingml/2006/table">
            <a:tbl>
              <a:tblPr firstRow="1" bandRow="1">
                <a:tableStyleId>{5C22544A-7EE6-4342-B048-85BDC9FD1C3A}</a:tableStyleId>
              </a:tblPr>
              <a:tblGrid>
                <a:gridCol w="2667000">
                  <a:extLst>
                    <a:ext uri="{9D8B030D-6E8A-4147-A177-3AD203B41FA5}">
                      <a16:colId xmlns:a16="http://schemas.microsoft.com/office/drawing/2014/main" val="4150342412"/>
                    </a:ext>
                  </a:extLst>
                </a:gridCol>
                <a:gridCol w="2209800">
                  <a:extLst>
                    <a:ext uri="{9D8B030D-6E8A-4147-A177-3AD203B41FA5}">
                      <a16:colId xmlns:a16="http://schemas.microsoft.com/office/drawing/2014/main" val="2403130989"/>
                    </a:ext>
                  </a:extLst>
                </a:gridCol>
                <a:gridCol w="3352800">
                  <a:extLst>
                    <a:ext uri="{9D8B030D-6E8A-4147-A177-3AD203B41FA5}">
                      <a16:colId xmlns:a16="http://schemas.microsoft.com/office/drawing/2014/main" val="1664446267"/>
                    </a:ext>
                  </a:extLst>
                </a:gridCol>
              </a:tblGrid>
              <a:tr h="370840">
                <a:tc>
                  <a:txBody>
                    <a:bodyPr/>
                    <a:lstStyle/>
                    <a:p>
                      <a:pPr algn="ctr"/>
                      <a:r>
                        <a:rPr lang="en-US" sz="1600" dirty="0"/>
                        <a:t>Type of Income</a:t>
                      </a:r>
                    </a:p>
                  </a:txBody>
                  <a:tcPr/>
                </a:tc>
                <a:tc>
                  <a:txBody>
                    <a:bodyPr/>
                    <a:lstStyle/>
                    <a:p>
                      <a:pPr algn="ctr"/>
                      <a:r>
                        <a:rPr lang="en-US" sz="1600" dirty="0"/>
                        <a:t>Include in Current Income?</a:t>
                      </a:r>
                    </a:p>
                  </a:txBody>
                  <a:tcPr/>
                </a:tc>
                <a:tc>
                  <a:txBody>
                    <a:bodyPr/>
                    <a:lstStyle/>
                    <a:p>
                      <a:pPr algn="ctr"/>
                      <a:r>
                        <a:rPr lang="en-US" sz="1600" dirty="0"/>
                        <a:t>Include in Projected Annual Income?</a:t>
                      </a:r>
                    </a:p>
                  </a:txBody>
                  <a:tcPr/>
                </a:tc>
                <a:extLst>
                  <a:ext uri="{0D108BD9-81ED-4DB2-BD59-A6C34878D82A}">
                    <a16:rowId xmlns:a16="http://schemas.microsoft.com/office/drawing/2014/main" val="1377905636"/>
                  </a:ext>
                </a:extLst>
              </a:tr>
              <a:tr h="370840">
                <a:tc>
                  <a:txBody>
                    <a:bodyPr/>
                    <a:lstStyle/>
                    <a:p>
                      <a:r>
                        <a:rPr lang="en-US" sz="1500" dirty="0"/>
                        <a:t>Unemployment extension to up to 39 weeks of benefits </a:t>
                      </a:r>
                    </a:p>
                  </a:txBody>
                  <a:tcPr anchor="ctr"/>
                </a:tc>
                <a:tc>
                  <a:txBody>
                    <a:bodyPr/>
                    <a:lstStyle/>
                    <a:p>
                      <a:r>
                        <a:rPr lang="en-US" sz="1500" dirty="0"/>
                        <a:t>Yes, regular unemployment should be reported as long as it is received.</a:t>
                      </a:r>
                    </a:p>
                  </a:txBody>
                  <a:tcPr anchor="ctr"/>
                </a:tc>
                <a:tc>
                  <a:txBody>
                    <a:bodyPr/>
                    <a:lstStyle/>
                    <a:p>
                      <a:r>
                        <a:rPr lang="en-US" sz="1500" dirty="0"/>
                        <a:t>Yes, make your best prediction about your yearly income accounting for how long you expect to receive unemployment. </a:t>
                      </a:r>
                    </a:p>
                  </a:txBody>
                  <a:tcPr anchor="ctr"/>
                </a:tc>
                <a:extLst>
                  <a:ext uri="{0D108BD9-81ED-4DB2-BD59-A6C34878D82A}">
                    <a16:rowId xmlns:a16="http://schemas.microsoft.com/office/drawing/2014/main" val="453467622"/>
                  </a:ext>
                </a:extLst>
              </a:tr>
              <a:tr h="370840">
                <a:tc>
                  <a:txBody>
                    <a:bodyPr/>
                    <a:lstStyle/>
                    <a:p>
                      <a:r>
                        <a:rPr lang="en-US" sz="1500" dirty="0"/>
                        <a:t>$600 unemployment “bump” (Federal Pandemic Unemployment Compensation) </a:t>
                      </a:r>
                    </a:p>
                  </a:txBody>
                  <a:tcPr anchor="ctr"/>
                </a:tc>
                <a:tc>
                  <a:txBody>
                    <a:bodyPr/>
                    <a:lstStyle/>
                    <a:p>
                      <a:r>
                        <a:rPr lang="en-US" sz="1500" dirty="0"/>
                        <a:t>No, do not include this amount in the unemployment benefits you report.</a:t>
                      </a:r>
                    </a:p>
                  </a:txBody>
                  <a:tcPr anchor="ctr"/>
                </a:tc>
                <a:tc>
                  <a:txBody>
                    <a:bodyPr/>
                    <a:lstStyle/>
                    <a:p>
                      <a:r>
                        <a:rPr lang="en-US" sz="1500" dirty="0"/>
                        <a:t>Yes! Do add the $600 per week in when reporting expected yearly income. Someone on unemployment from early April through July 25 will earn about $10,000 from this bump.</a:t>
                      </a:r>
                    </a:p>
                  </a:txBody>
                  <a:tcPr anchor="ctr"/>
                </a:tc>
                <a:extLst>
                  <a:ext uri="{0D108BD9-81ED-4DB2-BD59-A6C34878D82A}">
                    <a16:rowId xmlns:a16="http://schemas.microsoft.com/office/drawing/2014/main" val="3011141164"/>
                  </a:ext>
                </a:extLst>
              </a:tr>
              <a:tr h="370840">
                <a:tc>
                  <a:txBody>
                    <a:bodyPr/>
                    <a:lstStyle/>
                    <a:p>
                      <a:r>
                        <a:rPr lang="en-US" sz="1500" dirty="0"/>
                        <a:t>One-time “recovery rebate” or “stimulus payment” of $1,200 per adult and $500 per qualifying child</a:t>
                      </a:r>
                    </a:p>
                  </a:txBody>
                  <a:tcPr anchor="ctr"/>
                </a:tc>
                <a:tc>
                  <a:txBody>
                    <a:bodyPr/>
                    <a:lstStyle/>
                    <a:p>
                      <a:r>
                        <a:rPr lang="en-US" sz="1500" dirty="0"/>
                        <a:t>No, do not include this income. </a:t>
                      </a:r>
                    </a:p>
                  </a:txBody>
                  <a:tcPr anchor="ctr"/>
                </a:tc>
                <a:tc>
                  <a:txBody>
                    <a:bodyPr/>
                    <a:lstStyle/>
                    <a:p>
                      <a:r>
                        <a:rPr lang="en-US" sz="1500" dirty="0"/>
                        <a:t>No, do not include this income.</a:t>
                      </a:r>
                    </a:p>
                  </a:txBody>
                  <a:tcPr anchor="ctr"/>
                </a:tc>
                <a:extLst>
                  <a:ext uri="{0D108BD9-81ED-4DB2-BD59-A6C34878D82A}">
                    <a16:rowId xmlns:a16="http://schemas.microsoft.com/office/drawing/2014/main" val="3447362140"/>
                  </a:ext>
                </a:extLst>
              </a:tr>
              <a:tr h="370840">
                <a:tc>
                  <a:txBody>
                    <a:bodyPr/>
                    <a:lstStyle/>
                    <a:p>
                      <a:r>
                        <a:rPr lang="en-US" sz="1500" dirty="0"/>
                        <a:t>$300 supplemental Lost Wages Assistance (</a:t>
                      </a:r>
                      <a:r>
                        <a:rPr lang="en-US" sz="1500" dirty="0" err="1"/>
                        <a:t>LWA</a:t>
                      </a:r>
                      <a:r>
                        <a:rPr lang="en-US" sz="1500" dirty="0"/>
                        <a:t>) FEMA disaster funding benefit </a:t>
                      </a:r>
                    </a:p>
                  </a:txBody>
                  <a:tcPr anchor="ctr"/>
                </a:tc>
                <a:tc>
                  <a:txBody>
                    <a:bodyPr/>
                    <a:lstStyle/>
                    <a:p>
                      <a:r>
                        <a:rPr lang="en-US" sz="1500" dirty="0"/>
                        <a:t>No, do not include this amount in the unemployment benefits you report. </a:t>
                      </a:r>
                    </a:p>
                  </a:txBody>
                  <a:tcPr anchor="ctr"/>
                </a:tc>
                <a:tc>
                  <a:txBody>
                    <a:bodyPr/>
                    <a:lstStyle/>
                    <a:p>
                      <a:r>
                        <a:rPr lang="en-US" sz="1500" dirty="0"/>
                        <a:t>Yes! Do add the $300 per week in for the weeks of 8/1-9/5 when reporting expected yearly income. </a:t>
                      </a:r>
                    </a:p>
                  </a:txBody>
                  <a:tcPr anchor="ctr"/>
                </a:tc>
                <a:extLst>
                  <a:ext uri="{0D108BD9-81ED-4DB2-BD59-A6C34878D82A}">
                    <a16:rowId xmlns:a16="http://schemas.microsoft.com/office/drawing/2014/main" val="3305591818"/>
                  </a:ext>
                </a:extLst>
              </a:tr>
            </a:tbl>
          </a:graphicData>
        </a:graphic>
      </p:graphicFrame>
      <p:sp>
        <p:nvSpPr>
          <p:cNvPr id="4" name="Slide Number Placeholder 3">
            <a:extLst>
              <a:ext uri="{FF2B5EF4-FFF2-40B4-BE49-F238E27FC236}">
                <a16:creationId xmlns:a16="http://schemas.microsoft.com/office/drawing/2014/main" id="{82C1D381-8848-45E5-A0B6-FB981BA5EFE8}"/>
              </a:ext>
            </a:extLst>
          </p:cNvPr>
          <p:cNvSpPr>
            <a:spLocks noGrp="1"/>
          </p:cNvSpPr>
          <p:nvPr>
            <p:ph type="sldNum" sz="quarter" idx="12"/>
          </p:nvPr>
        </p:nvSpPr>
        <p:spPr/>
        <p:txBody>
          <a:bodyPr/>
          <a:lstStyle/>
          <a:p>
            <a:pPr>
              <a:defRPr/>
            </a:pPr>
            <a:fld id="{D7C3FE04-E715-46F6-B07D-5A234E157AC3}" type="slidenum">
              <a:rPr lang="en-US" altLang="en-US" smtClean="0"/>
              <a:pPr>
                <a:defRPr/>
              </a:pPr>
              <a:t>40</a:t>
            </a:fld>
            <a:endParaRPr lang="en-US" altLang="en-US" dirty="0"/>
          </a:p>
        </p:txBody>
      </p:sp>
    </p:spTree>
    <p:extLst>
      <p:ext uri="{BB962C8B-B14F-4D97-AF65-F5344CB8AC3E}">
        <p14:creationId xmlns:p14="http://schemas.microsoft.com/office/powerpoint/2010/main" val="10369004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AB66E-CD5A-43CA-9526-2C3A9CC675F6}"/>
              </a:ext>
            </a:extLst>
          </p:cNvPr>
          <p:cNvSpPr>
            <a:spLocks noGrp="1"/>
          </p:cNvSpPr>
          <p:nvPr>
            <p:ph type="title"/>
          </p:nvPr>
        </p:nvSpPr>
        <p:spPr/>
        <p:txBody>
          <a:bodyPr/>
          <a:lstStyle/>
          <a:p>
            <a:r>
              <a:rPr lang="en-US" sz="3600" dirty="0"/>
              <a:t>Reminders (slide 1 of 2) </a:t>
            </a:r>
          </a:p>
        </p:txBody>
      </p:sp>
      <p:sp>
        <p:nvSpPr>
          <p:cNvPr id="3" name="Content Placeholder 2">
            <a:extLst>
              <a:ext uri="{FF2B5EF4-FFF2-40B4-BE49-F238E27FC236}">
                <a16:creationId xmlns:a16="http://schemas.microsoft.com/office/drawing/2014/main" id="{6D9F71FF-911C-4847-9E53-EE869B224FFB}"/>
              </a:ext>
            </a:extLst>
          </p:cNvPr>
          <p:cNvSpPr>
            <a:spLocks noGrp="1"/>
          </p:cNvSpPr>
          <p:nvPr>
            <p:ph idx="1"/>
          </p:nvPr>
        </p:nvSpPr>
        <p:spPr>
          <a:xfrm>
            <a:off x="457200" y="1600200"/>
            <a:ext cx="8229600" cy="5029200"/>
          </a:xfrm>
        </p:spPr>
        <p:txBody>
          <a:bodyPr/>
          <a:lstStyle/>
          <a:p>
            <a:pPr>
              <a:spcBef>
                <a:spcPts val="600"/>
              </a:spcBef>
              <a:spcAft>
                <a:spcPts val="600"/>
              </a:spcAft>
            </a:pPr>
            <a:r>
              <a:rPr lang="en-US" sz="2300" dirty="0"/>
              <a:t>During the COVID-19 national emergency period, MassHealth is reminding members to </a:t>
            </a:r>
            <a:r>
              <a:rPr lang="en-US" sz="2300" b="1" dirty="0"/>
              <a:t>respond to mail they receive </a:t>
            </a:r>
            <a:r>
              <a:rPr lang="en-US" sz="2300" dirty="0"/>
              <a:t>from MassHealth, such as Request for Information (RFI) and Renewal forms, as soon as possible. This will ensure MassHealth has the latest information on file and that applicants and members are getting the best benefit they are eligible for.</a:t>
            </a:r>
          </a:p>
        </p:txBody>
      </p:sp>
      <p:sp>
        <p:nvSpPr>
          <p:cNvPr id="4" name="Slide Number Placeholder 3">
            <a:extLst>
              <a:ext uri="{FF2B5EF4-FFF2-40B4-BE49-F238E27FC236}">
                <a16:creationId xmlns:a16="http://schemas.microsoft.com/office/drawing/2014/main" id="{1E6D7715-39BB-4143-858B-9B8BF545EC3C}"/>
              </a:ext>
            </a:extLst>
          </p:cNvPr>
          <p:cNvSpPr>
            <a:spLocks noGrp="1"/>
          </p:cNvSpPr>
          <p:nvPr>
            <p:ph type="sldNum" sz="quarter" idx="12"/>
          </p:nvPr>
        </p:nvSpPr>
        <p:spPr/>
        <p:txBody>
          <a:bodyPr/>
          <a:lstStyle/>
          <a:p>
            <a:pPr>
              <a:defRPr/>
            </a:pPr>
            <a:fld id="{D7C3FE04-E715-46F6-B07D-5A234E157AC3}" type="slidenum">
              <a:rPr lang="en-US" altLang="en-US" smtClean="0"/>
              <a:pPr>
                <a:defRPr/>
              </a:pPr>
              <a:t>41</a:t>
            </a:fld>
            <a:endParaRPr lang="en-US" altLang="en-US" dirty="0"/>
          </a:p>
        </p:txBody>
      </p:sp>
    </p:spTree>
    <p:extLst>
      <p:ext uri="{BB962C8B-B14F-4D97-AF65-F5344CB8AC3E}">
        <p14:creationId xmlns:p14="http://schemas.microsoft.com/office/powerpoint/2010/main" val="22930979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AB66E-CD5A-43CA-9526-2C3A9CC675F6}"/>
              </a:ext>
            </a:extLst>
          </p:cNvPr>
          <p:cNvSpPr>
            <a:spLocks noGrp="1"/>
          </p:cNvSpPr>
          <p:nvPr>
            <p:ph type="title"/>
          </p:nvPr>
        </p:nvSpPr>
        <p:spPr/>
        <p:txBody>
          <a:bodyPr/>
          <a:lstStyle/>
          <a:p>
            <a:r>
              <a:rPr lang="en-US" sz="3600" dirty="0"/>
              <a:t>Reminders (slide 2 of 2) </a:t>
            </a:r>
          </a:p>
        </p:txBody>
      </p:sp>
      <p:sp>
        <p:nvSpPr>
          <p:cNvPr id="3" name="Content Placeholder 2">
            <a:extLst>
              <a:ext uri="{FF2B5EF4-FFF2-40B4-BE49-F238E27FC236}">
                <a16:creationId xmlns:a16="http://schemas.microsoft.com/office/drawing/2014/main" id="{6D9F71FF-911C-4847-9E53-EE869B224FFB}"/>
              </a:ext>
            </a:extLst>
          </p:cNvPr>
          <p:cNvSpPr>
            <a:spLocks noGrp="1"/>
          </p:cNvSpPr>
          <p:nvPr>
            <p:ph idx="1"/>
          </p:nvPr>
        </p:nvSpPr>
        <p:spPr>
          <a:xfrm>
            <a:off x="457200" y="1600200"/>
            <a:ext cx="8229600" cy="5029200"/>
          </a:xfrm>
        </p:spPr>
        <p:txBody>
          <a:bodyPr/>
          <a:lstStyle/>
          <a:p>
            <a:pPr marL="0" indent="0">
              <a:buNone/>
            </a:pPr>
            <a:r>
              <a:rPr lang="en-US" sz="2000" b="1" dirty="0"/>
              <a:t>Members are reminded to submit changes in circumstance to MassHealth within 10 days of the change by:</a:t>
            </a:r>
          </a:p>
        </p:txBody>
      </p:sp>
      <p:graphicFrame>
        <p:nvGraphicFramePr>
          <p:cNvPr id="15" name="Table 15">
            <a:extLst>
              <a:ext uri="{FF2B5EF4-FFF2-40B4-BE49-F238E27FC236}">
                <a16:creationId xmlns:a16="http://schemas.microsoft.com/office/drawing/2014/main" id="{8428376C-6807-43C3-BE5E-B3C76776A09D}"/>
              </a:ext>
            </a:extLst>
          </p:cNvPr>
          <p:cNvGraphicFramePr>
            <a:graphicFrameLocks noGrp="1"/>
          </p:cNvGraphicFramePr>
          <p:nvPr>
            <p:extLst>
              <p:ext uri="{D42A27DB-BD31-4B8C-83A1-F6EECF244321}">
                <p14:modId xmlns:p14="http://schemas.microsoft.com/office/powerpoint/2010/main" val="3483683031"/>
              </p:ext>
            </p:extLst>
          </p:nvPr>
        </p:nvGraphicFramePr>
        <p:xfrm>
          <a:off x="647363" y="2669435"/>
          <a:ext cx="8077200" cy="3656324"/>
        </p:xfrm>
        <a:graphic>
          <a:graphicData uri="http://schemas.openxmlformats.org/drawingml/2006/table">
            <a:tbl>
              <a:tblPr firstRow="1" bandRow="1">
                <a:tableStyleId>{2D5ABB26-0587-4C30-8999-92F81FD0307C}</a:tableStyleId>
              </a:tblPr>
              <a:tblGrid>
                <a:gridCol w="1295400">
                  <a:extLst>
                    <a:ext uri="{9D8B030D-6E8A-4147-A177-3AD203B41FA5}">
                      <a16:colId xmlns:a16="http://schemas.microsoft.com/office/drawing/2014/main" val="2422444746"/>
                    </a:ext>
                  </a:extLst>
                </a:gridCol>
                <a:gridCol w="6781800">
                  <a:extLst>
                    <a:ext uri="{9D8B030D-6E8A-4147-A177-3AD203B41FA5}">
                      <a16:colId xmlns:a16="http://schemas.microsoft.com/office/drawing/2014/main" val="224018867"/>
                    </a:ext>
                  </a:extLst>
                </a:gridCol>
              </a:tblGrid>
              <a:tr h="894424">
                <a:tc>
                  <a:txBody>
                    <a:bodyPr/>
                    <a:lstStyle/>
                    <a:p>
                      <a:endParaRPr lang="en-US" sz="20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lnSpc>
                          <a:spcPct val="100000"/>
                        </a:lnSpc>
                        <a:spcAft>
                          <a:spcPts val="0"/>
                        </a:spcAft>
                        <a:defRPr/>
                      </a:pPr>
                      <a:r>
                        <a:rPr lang="en-US" sz="2000" b="0" dirty="0">
                          <a:solidFill>
                            <a:schemeClr val="tx1"/>
                          </a:solidFill>
                        </a:rPr>
                        <a:t>MAhealthconnector.org: For individuals under 65, account holders, can submit a change using the Report a Change option.</a:t>
                      </a:r>
                      <a:endParaRPr lang="en-US" sz="2000" b="0" dirty="0">
                        <a:solidFill>
                          <a:schemeClr val="tx1"/>
                        </a:solidFill>
                        <a:latin typeface="+mn-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54441990"/>
                  </a:ext>
                </a:extLst>
              </a:tr>
              <a:tr h="945905">
                <a:tc>
                  <a:txBody>
                    <a:bodyPr/>
                    <a:lstStyle/>
                    <a:p>
                      <a:endParaRPr lang="en-US" sz="20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lnSpc>
                          <a:spcPct val="100000"/>
                        </a:lnSpc>
                        <a:spcBef>
                          <a:spcPts val="600"/>
                        </a:spcBef>
                        <a:spcAft>
                          <a:spcPts val="0"/>
                        </a:spcAft>
                      </a:pPr>
                      <a:r>
                        <a:rPr lang="en-US" sz="2000" b="0" dirty="0">
                          <a:solidFill>
                            <a:schemeClr val="tx1"/>
                          </a:solidFill>
                        </a:rPr>
                        <a:t>Health Insurance Processing Center</a:t>
                      </a:r>
                    </a:p>
                    <a:p>
                      <a:pPr algn="l">
                        <a:lnSpc>
                          <a:spcPct val="100000"/>
                        </a:lnSpc>
                        <a:spcAft>
                          <a:spcPts val="0"/>
                        </a:spcAft>
                        <a:defRPr/>
                      </a:pPr>
                      <a:r>
                        <a:rPr lang="en-US" sz="2000" b="0" dirty="0">
                          <a:solidFill>
                            <a:schemeClr val="tx1"/>
                          </a:solidFill>
                        </a:rPr>
                        <a:t>P.O. Box 4405</a:t>
                      </a:r>
                    </a:p>
                    <a:p>
                      <a:pPr algn="l">
                        <a:lnSpc>
                          <a:spcPct val="100000"/>
                        </a:lnSpc>
                        <a:spcAft>
                          <a:spcPts val="0"/>
                        </a:spcAft>
                        <a:defRPr/>
                      </a:pPr>
                      <a:r>
                        <a:rPr lang="en-US" sz="2000" b="0" dirty="0">
                          <a:solidFill>
                            <a:schemeClr val="tx1"/>
                          </a:solidFill>
                        </a:rPr>
                        <a:t>Taunton, MA 02780</a:t>
                      </a:r>
                      <a:endParaRPr lang="en-US" sz="2000" b="0" dirty="0">
                        <a:solidFill>
                          <a:schemeClr val="tx1"/>
                        </a:solidFill>
                        <a:latin typeface="+mn-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91040114"/>
                  </a:ext>
                </a:extLst>
              </a:tr>
              <a:tr h="750220">
                <a:tc>
                  <a:txBody>
                    <a:bodyPr/>
                    <a:lstStyle/>
                    <a:p>
                      <a:endParaRPr lang="en-US" sz="20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000" b="0" dirty="0">
                          <a:solidFill>
                            <a:schemeClr val="tx1"/>
                          </a:solidFill>
                        </a:rPr>
                        <a:t>FAX: 1-857-323-8300</a:t>
                      </a:r>
                      <a:endParaRPr lang="en-US" altLang="en-US" sz="2000" b="0"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29751608"/>
                  </a:ext>
                </a:extLst>
              </a:tr>
              <a:tr h="750220">
                <a:tc>
                  <a:txBody>
                    <a:bodyPr/>
                    <a:lstStyle/>
                    <a:p>
                      <a:endParaRPr lang="en-US" sz="20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lnSpc>
                          <a:spcPct val="100000"/>
                        </a:lnSpc>
                        <a:spcAft>
                          <a:spcPts val="0"/>
                        </a:spcAft>
                        <a:defRPr/>
                      </a:pPr>
                      <a:r>
                        <a:rPr lang="en-US" sz="2000" b="0" dirty="0">
                          <a:solidFill>
                            <a:schemeClr val="tx1"/>
                          </a:solidFill>
                        </a:rPr>
                        <a:t>PHONE: 1-800-841-2900  (TTY: 1-800-497-4648) Monday-Friday          8:00 am - 5:00 pm</a:t>
                      </a:r>
                      <a:endParaRPr lang="en-US" sz="2000" b="0" dirty="0">
                        <a:solidFill>
                          <a:schemeClr val="tx1"/>
                        </a:solidFill>
                        <a:latin typeface="+mn-lt"/>
                      </a:endParaRPr>
                    </a:p>
                    <a:p>
                      <a:pPr algn="l">
                        <a:lnSpc>
                          <a:spcPct val="100000"/>
                        </a:lnSpc>
                        <a:spcAft>
                          <a:spcPts val="0"/>
                        </a:spcAft>
                        <a:defRPr/>
                      </a:pPr>
                      <a:endParaRPr lang="en-US" sz="2000" b="0" dirty="0">
                        <a:solidFill>
                          <a:schemeClr val="tx1"/>
                        </a:solidFill>
                        <a:latin typeface="+mn-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77479708"/>
                  </a:ext>
                </a:extLst>
              </a:tr>
            </a:tbl>
          </a:graphicData>
        </a:graphic>
      </p:graphicFrame>
      <p:pic>
        <p:nvPicPr>
          <p:cNvPr id="17" name="Picture 5">
            <a:extLst>
              <a:ext uri="{FF2B5EF4-FFF2-40B4-BE49-F238E27FC236}">
                <a16:creationId xmlns:a16="http://schemas.microsoft.com/office/drawing/2014/main" id="{12178CB9-DCC0-4CCD-AD72-B72E54E4E3CE}"/>
              </a:ext>
              <a:ext uri="{C183D7F6-B498-43B3-948B-1728B52AA6E4}">
                <adec:decorative xmlns:adec="http://schemas.microsoft.com/office/drawing/2017/decorative" val="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0225" y="3804874"/>
            <a:ext cx="972971" cy="470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6">
            <a:extLst>
              <a:ext uri="{FF2B5EF4-FFF2-40B4-BE49-F238E27FC236}">
                <a16:creationId xmlns:a16="http://schemas.microsoft.com/office/drawing/2014/main" id="{250BCCA2-E9BB-462A-A8E1-113E6B5A901B}"/>
              </a:ext>
              <a:ext uri="{C183D7F6-B498-43B3-948B-1728B52AA6E4}">
                <adec:decorative xmlns:adec="http://schemas.microsoft.com/office/drawing/2017/decorative" val="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34299" y="4718751"/>
            <a:ext cx="648333" cy="470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4">
            <a:extLst>
              <a:ext uri="{FF2B5EF4-FFF2-40B4-BE49-F238E27FC236}">
                <a16:creationId xmlns:a16="http://schemas.microsoft.com/office/drawing/2014/main" id="{439D3F85-CDFC-47FD-86B3-73B3A7A3A2C1}"/>
              </a:ext>
              <a:ext uri="{C183D7F6-B498-43B3-948B-1728B52AA6E4}">
                <adec:decorative xmlns:adec="http://schemas.microsoft.com/office/drawing/2017/decorative" val="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7351" t="9643" r="6170"/>
          <a:stretch/>
        </p:blipFill>
        <p:spPr bwMode="auto">
          <a:xfrm>
            <a:off x="814739" y="2870662"/>
            <a:ext cx="966705" cy="5093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3">
            <a:extLst>
              <a:ext uri="{FF2B5EF4-FFF2-40B4-BE49-F238E27FC236}">
                <a16:creationId xmlns:a16="http://schemas.microsoft.com/office/drawing/2014/main" id="{D2E37D1E-8798-489C-BD73-79D254BD383E}"/>
              </a:ext>
              <a:ext uri="{C183D7F6-B498-43B3-948B-1728B52AA6E4}">
                <adec:decorative xmlns:adec="http://schemas.microsoft.com/office/drawing/2017/decorative" val="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92170" y="5535506"/>
            <a:ext cx="611841" cy="4443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a:extLst>
              <a:ext uri="{FF2B5EF4-FFF2-40B4-BE49-F238E27FC236}">
                <a16:creationId xmlns:a16="http://schemas.microsoft.com/office/drawing/2014/main" id="{1E6D7715-39BB-4143-858B-9B8BF545EC3C}"/>
              </a:ext>
            </a:extLst>
          </p:cNvPr>
          <p:cNvSpPr>
            <a:spLocks noGrp="1"/>
          </p:cNvSpPr>
          <p:nvPr>
            <p:ph type="sldNum" sz="quarter" idx="12"/>
          </p:nvPr>
        </p:nvSpPr>
        <p:spPr/>
        <p:txBody>
          <a:bodyPr/>
          <a:lstStyle/>
          <a:p>
            <a:pPr>
              <a:defRPr/>
            </a:pPr>
            <a:fld id="{D7C3FE04-E715-46F6-B07D-5A234E157AC3}" type="slidenum">
              <a:rPr lang="en-US" altLang="en-US" smtClean="0"/>
              <a:pPr>
                <a:defRPr/>
              </a:pPr>
              <a:t>42</a:t>
            </a:fld>
            <a:endParaRPr lang="en-US" altLang="en-US" dirty="0"/>
          </a:p>
        </p:txBody>
      </p:sp>
    </p:spTree>
    <p:extLst>
      <p:ext uri="{BB962C8B-B14F-4D97-AF65-F5344CB8AC3E}">
        <p14:creationId xmlns:p14="http://schemas.microsoft.com/office/powerpoint/2010/main" val="16767376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C17B9-6C30-42C5-A35D-FBA328B06D5C}"/>
              </a:ext>
            </a:extLst>
          </p:cNvPr>
          <p:cNvSpPr>
            <a:spLocks noGrp="1"/>
          </p:cNvSpPr>
          <p:nvPr>
            <p:ph type="title"/>
          </p:nvPr>
        </p:nvSpPr>
        <p:spPr/>
        <p:txBody>
          <a:bodyPr/>
          <a:lstStyle/>
          <a:p>
            <a:r>
              <a:rPr lang="en-US" sz="3600" dirty="0"/>
              <a:t>Scenario</a:t>
            </a:r>
          </a:p>
        </p:txBody>
      </p:sp>
      <p:sp>
        <p:nvSpPr>
          <p:cNvPr id="3" name="Content Placeholder 2">
            <a:extLst>
              <a:ext uri="{FF2B5EF4-FFF2-40B4-BE49-F238E27FC236}">
                <a16:creationId xmlns:a16="http://schemas.microsoft.com/office/drawing/2014/main" id="{95800215-3DAE-463F-A8EE-3FA051DEBF40}"/>
              </a:ext>
            </a:extLst>
          </p:cNvPr>
          <p:cNvSpPr>
            <a:spLocks noGrp="1"/>
          </p:cNvSpPr>
          <p:nvPr>
            <p:ph idx="1"/>
          </p:nvPr>
        </p:nvSpPr>
        <p:spPr/>
        <p:txBody>
          <a:bodyPr/>
          <a:lstStyle/>
          <a:p>
            <a:pPr marL="0" indent="0">
              <a:buNone/>
            </a:pPr>
            <a:r>
              <a:rPr lang="en-US" sz="2300" dirty="0"/>
              <a:t>James was furloughed 2 days a week from his job starting on April 4</a:t>
            </a:r>
            <a:r>
              <a:rPr lang="en-US" sz="2300" baseline="30000" dirty="0"/>
              <a:t>th</a:t>
            </a:r>
            <a:r>
              <a:rPr lang="en-US" sz="2300" dirty="0"/>
              <a:t>. Then, his company laid him off in August and he lost access to his health insurance. He applied for unemployment benefits and also received the “recovery rebate” and the FEMA disaster fund. At the end of August, he applied for health care coverage through MAhealthconnector.org.  </a:t>
            </a:r>
          </a:p>
        </p:txBody>
      </p:sp>
      <p:sp>
        <p:nvSpPr>
          <p:cNvPr id="4" name="Slide Number Placeholder 3">
            <a:extLst>
              <a:ext uri="{FF2B5EF4-FFF2-40B4-BE49-F238E27FC236}">
                <a16:creationId xmlns:a16="http://schemas.microsoft.com/office/drawing/2014/main" id="{BDE70158-38BE-439A-9F92-71F26C9BFCC2}"/>
              </a:ext>
            </a:extLst>
          </p:cNvPr>
          <p:cNvSpPr>
            <a:spLocks noGrp="1"/>
          </p:cNvSpPr>
          <p:nvPr>
            <p:ph type="sldNum" sz="quarter" idx="12"/>
          </p:nvPr>
        </p:nvSpPr>
        <p:spPr/>
        <p:txBody>
          <a:bodyPr/>
          <a:lstStyle/>
          <a:p>
            <a:pPr>
              <a:defRPr/>
            </a:pPr>
            <a:fld id="{D7C3FE04-E715-46F6-B07D-5A234E157AC3}" type="slidenum">
              <a:rPr lang="en-US" altLang="en-US" smtClean="0"/>
              <a:pPr>
                <a:defRPr/>
              </a:pPr>
              <a:t>43</a:t>
            </a:fld>
            <a:endParaRPr lang="en-US" altLang="en-US" dirty="0"/>
          </a:p>
        </p:txBody>
      </p:sp>
    </p:spTree>
    <p:extLst>
      <p:ext uri="{BB962C8B-B14F-4D97-AF65-F5344CB8AC3E}">
        <p14:creationId xmlns:p14="http://schemas.microsoft.com/office/powerpoint/2010/main" val="13532217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ABF4971-2C7C-4E74-A37F-262A67B56650}"/>
              </a:ext>
            </a:extLst>
          </p:cNvPr>
          <p:cNvSpPr>
            <a:spLocks noGrp="1"/>
          </p:cNvSpPr>
          <p:nvPr>
            <p:ph type="title"/>
          </p:nvPr>
        </p:nvSpPr>
        <p:spPr/>
        <p:txBody>
          <a:bodyPr/>
          <a:lstStyle/>
          <a:p>
            <a:r>
              <a:rPr lang="en-US" dirty="0"/>
              <a:t>Notice of Birth (NOB) Update</a:t>
            </a:r>
            <a:br>
              <a:rPr lang="en-US" b="0" dirty="0"/>
            </a:br>
            <a:endParaRPr lang="en-US" dirty="0"/>
          </a:p>
        </p:txBody>
      </p:sp>
      <p:sp>
        <p:nvSpPr>
          <p:cNvPr id="4" name="Slide Number Placeholder 3">
            <a:extLst>
              <a:ext uri="{FF2B5EF4-FFF2-40B4-BE49-F238E27FC236}">
                <a16:creationId xmlns:a16="http://schemas.microsoft.com/office/drawing/2014/main" id="{8ABD491A-A186-43F3-9D8D-87C5DA832836}"/>
              </a:ext>
            </a:extLst>
          </p:cNvPr>
          <p:cNvSpPr>
            <a:spLocks noGrp="1"/>
          </p:cNvSpPr>
          <p:nvPr>
            <p:ph type="sldNum" sz="quarter" idx="12"/>
          </p:nvPr>
        </p:nvSpPr>
        <p:spPr/>
        <p:txBody>
          <a:bodyPr/>
          <a:lstStyle/>
          <a:p>
            <a:fld id="{180CC5D2-9F73-4638-8520-080834850007}" type="slidenum">
              <a:rPr lang="en-US" altLang="en-US" smtClean="0"/>
              <a:pPr/>
              <a:t>44</a:t>
            </a:fld>
            <a:endParaRPr lang="en-US" altLang="en-US" dirty="0"/>
          </a:p>
        </p:txBody>
      </p:sp>
    </p:spTree>
    <p:custDataLst>
      <p:tags r:id="rId1"/>
    </p:custDataLst>
    <p:extLst>
      <p:ext uri="{BB962C8B-B14F-4D97-AF65-F5344CB8AC3E}">
        <p14:creationId xmlns:p14="http://schemas.microsoft.com/office/powerpoint/2010/main" val="9177394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318A3-C2F1-4359-AE17-8CAD85CB3C48}"/>
              </a:ext>
            </a:extLst>
          </p:cNvPr>
          <p:cNvSpPr>
            <a:spLocks noGrp="1"/>
          </p:cNvSpPr>
          <p:nvPr>
            <p:ph type="title"/>
          </p:nvPr>
        </p:nvSpPr>
        <p:spPr/>
        <p:txBody>
          <a:bodyPr/>
          <a:lstStyle/>
          <a:p>
            <a:r>
              <a:rPr lang="en-US" sz="3600" dirty="0"/>
              <a:t>Notice of Birth Form (slide 1 of 2)</a:t>
            </a:r>
          </a:p>
        </p:txBody>
      </p:sp>
      <p:sp>
        <p:nvSpPr>
          <p:cNvPr id="7" name="Content Placeholder 2">
            <a:extLst>
              <a:ext uri="{FF2B5EF4-FFF2-40B4-BE49-F238E27FC236}">
                <a16:creationId xmlns:a16="http://schemas.microsoft.com/office/drawing/2014/main" id="{109E8994-7384-4ABE-8F6F-63354144E21B}"/>
              </a:ext>
            </a:extLst>
          </p:cNvPr>
          <p:cNvSpPr>
            <a:spLocks noGrp="1"/>
          </p:cNvSpPr>
          <p:nvPr>
            <p:ph idx="1"/>
          </p:nvPr>
        </p:nvSpPr>
        <p:spPr>
          <a:xfrm>
            <a:off x="457199" y="1600200"/>
            <a:ext cx="4519693" cy="4756150"/>
          </a:xfrm>
        </p:spPr>
        <p:txBody>
          <a:bodyPr/>
          <a:lstStyle/>
          <a:p>
            <a:pPr marL="0" indent="0" algn="l">
              <a:buNone/>
            </a:pPr>
            <a:r>
              <a:rPr lang="en-US" sz="2000" b="1" i="0" dirty="0">
                <a:solidFill>
                  <a:srgbClr val="212121"/>
                </a:solidFill>
                <a:effectLst/>
                <a:latin typeface="Calibri,sans-serif"/>
              </a:rPr>
              <a:t>Coming January 1, 2021!</a:t>
            </a:r>
          </a:p>
          <a:p>
            <a:pPr marL="0" indent="0">
              <a:buNone/>
            </a:pPr>
            <a:r>
              <a:rPr lang="en-US" sz="1800" dirty="0">
                <a:solidFill>
                  <a:srgbClr val="212121"/>
                </a:solidFill>
                <a:latin typeface="Calibri,sans-serif"/>
              </a:rPr>
              <a:t>MassHealth’s Notice of Birth (NOB) form </a:t>
            </a:r>
            <a:r>
              <a:rPr lang="en-US" sz="1800" b="1" dirty="0">
                <a:solidFill>
                  <a:srgbClr val="212121"/>
                </a:solidFill>
                <a:latin typeface="Calibri,sans-serif"/>
              </a:rPr>
              <a:t>will now </a:t>
            </a:r>
            <a:r>
              <a:rPr lang="en-US" sz="1800" dirty="0">
                <a:solidFill>
                  <a:srgbClr val="212121"/>
                </a:solidFill>
                <a:latin typeface="Calibri,sans-serif"/>
              </a:rPr>
              <a:t>include fields for MassHealth health plan and PCP voluntary selection.</a:t>
            </a:r>
          </a:p>
          <a:p>
            <a:pPr marL="0" indent="0">
              <a:buNone/>
            </a:pPr>
            <a:endParaRPr lang="en-US" sz="1100" dirty="0">
              <a:solidFill>
                <a:srgbClr val="212121"/>
              </a:solidFill>
              <a:latin typeface="Calibri,sans-serif"/>
            </a:endParaRPr>
          </a:p>
          <a:p>
            <a:pPr marL="0" indent="0">
              <a:buNone/>
            </a:pPr>
            <a:r>
              <a:rPr lang="en-US" sz="1800" b="1" dirty="0">
                <a:solidFill>
                  <a:srgbClr val="212121"/>
                </a:solidFill>
                <a:latin typeface="Calibri,sans-serif"/>
              </a:rPr>
              <a:t>Assignment of all newborns to Fee for Service (FFS) when a voluntary managed care plan selection is not made on the NOB.</a:t>
            </a:r>
          </a:p>
          <a:p>
            <a:pPr marL="0" indent="0">
              <a:buNone/>
            </a:pPr>
            <a:r>
              <a:rPr lang="en-US" sz="1800" dirty="0">
                <a:solidFill>
                  <a:srgbClr val="212121"/>
                </a:solidFill>
                <a:latin typeface="Calibri,sans-serif"/>
              </a:rPr>
              <a:t>In cases where the family has not made a health plan selection on the NOB form:</a:t>
            </a:r>
          </a:p>
          <a:p>
            <a:r>
              <a:rPr lang="en-US" sz="1800" dirty="0">
                <a:solidFill>
                  <a:srgbClr val="212121"/>
                </a:solidFill>
                <a:latin typeface="Calibri,sans-serif"/>
              </a:rPr>
              <a:t>The newborn will be placed into FFS coverage for 14-days once MassHealth eligibility has been established. </a:t>
            </a:r>
          </a:p>
          <a:p>
            <a:r>
              <a:rPr lang="en-US" sz="1800" dirty="0">
                <a:solidFill>
                  <a:srgbClr val="212121"/>
                </a:solidFill>
                <a:latin typeface="Calibri,sans-serif"/>
              </a:rPr>
              <a:t>The family can voluntarily enroll the newborn in a plan sooner than 14-days by visiting MassHealthchoices.com or calling MassHealth Customer Services.</a:t>
            </a:r>
          </a:p>
        </p:txBody>
      </p:sp>
      <p:pic>
        <p:nvPicPr>
          <p:cNvPr id="6" name="Picture 5" descr="Image of the MassHealth Notification of Birth form">
            <a:extLst>
              <a:ext uri="{FF2B5EF4-FFF2-40B4-BE49-F238E27FC236}">
                <a16:creationId xmlns:a16="http://schemas.microsoft.com/office/drawing/2014/main" id="{5B374E87-71D4-4EFD-BAA8-204FD3C99B63}"/>
              </a:ext>
            </a:extLst>
          </p:cNvPr>
          <p:cNvPicPr>
            <a:picLocks noChangeAspect="1"/>
          </p:cNvPicPr>
          <p:nvPr/>
        </p:nvPicPr>
        <p:blipFill>
          <a:blip r:embed="rId4"/>
          <a:stretch>
            <a:fillRect/>
          </a:stretch>
        </p:blipFill>
        <p:spPr>
          <a:xfrm>
            <a:off x="4976892" y="1394334"/>
            <a:ext cx="4067015" cy="5339841"/>
          </a:xfrm>
          <a:prstGeom prst="rect">
            <a:avLst/>
          </a:prstGeom>
        </p:spPr>
      </p:pic>
      <p:sp>
        <p:nvSpPr>
          <p:cNvPr id="8" name="Slide Number Placeholder 3">
            <a:extLst>
              <a:ext uri="{FF2B5EF4-FFF2-40B4-BE49-F238E27FC236}">
                <a16:creationId xmlns:a16="http://schemas.microsoft.com/office/drawing/2014/main" id="{E9659D91-EE19-47CA-8930-97A9BF2EE14B}"/>
              </a:ext>
            </a:extLst>
          </p:cNvPr>
          <p:cNvSpPr txBox="1">
            <a:spLocks/>
          </p:cNvSpPr>
          <p:nvPr/>
        </p:nvSpPr>
        <p:spPr>
          <a:xfrm>
            <a:off x="6705600" y="6508750"/>
            <a:ext cx="21336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1200" kern="1200">
                <a:solidFill>
                  <a:srgbClr val="898989"/>
                </a:solidFill>
                <a:latin typeface="Calibri" pitchFamily="34" charset="0"/>
                <a:ea typeface="+mn-ea"/>
                <a:cs typeface="+mn-cs"/>
              </a:defRPr>
            </a:lvl1pPr>
            <a:lvl2pPr marL="457200" algn="l" rtl="0" eaLnBrk="0" fontAlgn="base" hangingPunct="0">
              <a:spcBef>
                <a:spcPct val="0"/>
              </a:spcBef>
              <a:spcAft>
                <a:spcPct val="0"/>
              </a:spcAft>
              <a:defRPr sz="1600" kern="1200">
                <a:solidFill>
                  <a:schemeClr val="tx1"/>
                </a:solidFill>
                <a:latin typeface="Calibri" pitchFamily="34" charset="0"/>
                <a:ea typeface="+mn-ea"/>
                <a:cs typeface="+mn-cs"/>
              </a:defRPr>
            </a:lvl2pPr>
            <a:lvl3pPr marL="914400" algn="l" rtl="0" eaLnBrk="0" fontAlgn="base" hangingPunct="0">
              <a:spcBef>
                <a:spcPct val="0"/>
              </a:spcBef>
              <a:spcAft>
                <a:spcPct val="0"/>
              </a:spcAft>
              <a:defRPr sz="1600" kern="1200">
                <a:solidFill>
                  <a:schemeClr val="tx1"/>
                </a:solidFill>
                <a:latin typeface="Calibri" pitchFamily="34" charset="0"/>
                <a:ea typeface="+mn-ea"/>
                <a:cs typeface="+mn-cs"/>
              </a:defRPr>
            </a:lvl3pPr>
            <a:lvl4pPr marL="1371600" algn="l" rtl="0" eaLnBrk="0" fontAlgn="base" hangingPunct="0">
              <a:spcBef>
                <a:spcPct val="0"/>
              </a:spcBef>
              <a:spcAft>
                <a:spcPct val="0"/>
              </a:spcAft>
              <a:defRPr sz="1600" kern="1200">
                <a:solidFill>
                  <a:schemeClr val="tx1"/>
                </a:solidFill>
                <a:latin typeface="Calibri" pitchFamily="34" charset="0"/>
                <a:ea typeface="+mn-ea"/>
                <a:cs typeface="+mn-cs"/>
              </a:defRPr>
            </a:lvl4pPr>
            <a:lvl5pPr marL="1828800" algn="l" rtl="0" eaLnBrk="0" fontAlgn="base" hangingPunct="0">
              <a:spcBef>
                <a:spcPct val="0"/>
              </a:spcBef>
              <a:spcAft>
                <a:spcPct val="0"/>
              </a:spcAft>
              <a:defRPr sz="1600" kern="1200">
                <a:solidFill>
                  <a:schemeClr val="tx1"/>
                </a:solidFill>
                <a:latin typeface="Calibri" pitchFamily="34" charset="0"/>
                <a:ea typeface="+mn-ea"/>
                <a:cs typeface="+mn-cs"/>
              </a:defRPr>
            </a:lvl5pPr>
            <a:lvl6pPr marL="2286000" algn="l" defTabSz="914400" rtl="0" eaLnBrk="1" latinLnBrk="0" hangingPunct="1">
              <a:defRPr sz="1600" kern="1200">
                <a:solidFill>
                  <a:schemeClr val="tx1"/>
                </a:solidFill>
                <a:latin typeface="Calibri" pitchFamily="34" charset="0"/>
                <a:ea typeface="+mn-ea"/>
                <a:cs typeface="+mn-cs"/>
              </a:defRPr>
            </a:lvl6pPr>
            <a:lvl7pPr marL="2743200" algn="l" defTabSz="914400" rtl="0" eaLnBrk="1" latinLnBrk="0" hangingPunct="1">
              <a:defRPr sz="1600" kern="1200">
                <a:solidFill>
                  <a:schemeClr val="tx1"/>
                </a:solidFill>
                <a:latin typeface="Calibri" pitchFamily="34" charset="0"/>
                <a:ea typeface="+mn-ea"/>
                <a:cs typeface="+mn-cs"/>
              </a:defRPr>
            </a:lvl7pPr>
            <a:lvl8pPr marL="3200400" algn="l" defTabSz="914400" rtl="0" eaLnBrk="1" latinLnBrk="0" hangingPunct="1">
              <a:defRPr sz="1600" kern="1200">
                <a:solidFill>
                  <a:schemeClr val="tx1"/>
                </a:solidFill>
                <a:latin typeface="Calibri" pitchFamily="34" charset="0"/>
                <a:ea typeface="+mn-ea"/>
                <a:cs typeface="+mn-cs"/>
              </a:defRPr>
            </a:lvl8pPr>
            <a:lvl9pPr marL="3657600" algn="l" defTabSz="914400" rtl="0" eaLnBrk="1" latinLnBrk="0" hangingPunct="1">
              <a:defRPr sz="1600" kern="1200">
                <a:solidFill>
                  <a:schemeClr val="tx1"/>
                </a:solidFill>
                <a:latin typeface="Calibri" pitchFamily="34" charset="0"/>
                <a:ea typeface="+mn-ea"/>
                <a:cs typeface="+mn-cs"/>
              </a:defRPr>
            </a:lvl9pPr>
          </a:lstStyle>
          <a:p>
            <a:pPr>
              <a:defRPr/>
            </a:pPr>
            <a:fld id="{2DD6E3BA-0B8E-4F8A-8CD8-F939A68D284F}" type="slidenum">
              <a:rPr lang="en-US" altLang="en-US" smtClean="0"/>
              <a:pPr>
                <a:defRPr/>
              </a:pPr>
              <a:t>45</a:t>
            </a:fld>
            <a:endParaRPr lang="en-US" altLang="en-US" dirty="0"/>
          </a:p>
        </p:txBody>
      </p:sp>
      <p:sp>
        <p:nvSpPr>
          <p:cNvPr id="4" name="Slide Number Placeholder 3" hidden="1">
            <a:extLst>
              <a:ext uri="{FF2B5EF4-FFF2-40B4-BE49-F238E27FC236}">
                <a16:creationId xmlns:a16="http://schemas.microsoft.com/office/drawing/2014/main" id="{D810C665-E992-4AD2-B895-8BD740D2A42B}"/>
              </a:ext>
            </a:extLst>
          </p:cNvPr>
          <p:cNvSpPr>
            <a:spLocks noGrp="1"/>
          </p:cNvSpPr>
          <p:nvPr>
            <p:ph type="sldNum" sz="quarter" idx="12"/>
          </p:nvPr>
        </p:nvSpPr>
        <p:spPr/>
        <p:txBody>
          <a:bodyPr/>
          <a:lstStyle/>
          <a:p>
            <a:pPr>
              <a:defRPr/>
            </a:pPr>
            <a:fld id="{D7C3FE04-E715-46F6-B07D-5A234E157AC3}" type="slidenum">
              <a:rPr lang="en-US" altLang="en-US" smtClean="0"/>
              <a:pPr>
                <a:defRPr/>
              </a:pPr>
              <a:t>45</a:t>
            </a:fld>
            <a:endParaRPr lang="en-US" altLang="en-US" dirty="0"/>
          </a:p>
        </p:txBody>
      </p:sp>
    </p:spTree>
    <p:custDataLst>
      <p:tags r:id="rId1"/>
    </p:custDataLst>
    <p:extLst>
      <p:ext uri="{BB962C8B-B14F-4D97-AF65-F5344CB8AC3E}">
        <p14:creationId xmlns:p14="http://schemas.microsoft.com/office/powerpoint/2010/main" val="37334482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318A3-C2F1-4359-AE17-8CAD85CB3C48}"/>
              </a:ext>
            </a:extLst>
          </p:cNvPr>
          <p:cNvSpPr>
            <a:spLocks noGrp="1"/>
          </p:cNvSpPr>
          <p:nvPr>
            <p:ph type="title"/>
          </p:nvPr>
        </p:nvSpPr>
        <p:spPr/>
        <p:txBody>
          <a:bodyPr/>
          <a:lstStyle/>
          <a:p>
            <a:r>
              <a:rPr lang="en-US" sz="3600" dirty="0"/>
              <a:t>Notice of Birth Form (slide 2 of 2)</a:t>
            </a:r>
          </a:p>
        </p:txBody>
      </p:sp>
      <p:sp>
        <p:nvSpPr>
          <p:cNvPr id="7" name="Content Placeholder 2">
            <a:extLst>
              <a:ext uri="{FF2B5EF4-FFF2-40B4-BE49-F238E27FC236}">
                <a16:creationId xmlns:a16="http://schemas.microsoft.com/office/drawing/2014/main" id="{109E8994-7384-4ABE-8F6F-63354144E21B}"/>
              </a:ext>
            </a:extLst>
          </p:cNvPr>
          <p:cNvSpPr>
            <a:spLocks noGrp="1"/>
          </p:cNvSpPr>
          <p:nvPr>
            <p:ph idx="1"/>
          </p:nvPr>
        </p:nvSpPr>
        <p:spPr>
          <a:xfrm>
            <a:off x="457199" y="1600200"/>
            <a:ext cx="4343401" cy="4525963"/>
          </a:xfrm>
        </p:spPr>
        <p:txBody>
          <a:bodyPr/>
          <a:lstStyle/>
          <a:p>
            <a:pPr marL="0" indent="0">
              <a:spcBef>
                <a:spcPts val="600"/>
              </a:spcBef>
              <a:spcAft>
                <a:spcPts val="600"/>
              </a:spcAft>
              <a:buNone/>
            </a:pPr>
            <a:r>
              <a:rPr lang="en-US" sz="1800" b="1" dirty="0">
                <a:solidFill>
                  <a:srgbClr val="212121"/>
                </a:solidFill>
                <a:latin typeface="Calibri,sans-serif"/>
              </a:rPr>
              <a:t>Assignment of all newborns to Fee for Service (FFS) when a voluntary managed care plan selection is not made on the NOB.</a:t>
            </a:r>
          </a:p>
          <a:p>
            <a:pPr marL="0" indent="0">
              <a:spcBef>
                <a:spcPts val="600"/>
              </a:spcBef>
              <a:spcAft>
                <a:spcPts val="600"/>
              </a:spcAft>
              <a:buNone/>
            </a:pPr>
            <a:r>
              <a:rPr lang="en-US" sz="1800" dirty="0">
                <a:solidFill>
                  <a:srgbClr val="212121"/>
                </a:solidFill>
                <a:latin typeface="Calibri,sans-serif"/>
              </a:rPr>
              <a:t>In cases where the family has not made a health plan selection on the NOB form:</a:t>
            </a:r>
          </a:p>
          <a:p>
            <a:pPr>
              <a:spcBef>
                <a:spcPts val="600"/>
              </a:spcBef>
              <a:spcAft>
                <a:spcPts val="600"/>
              </a:spcAft>
            </a:pPr>
            <a:r>
              <a:rPr lang="en-US" sz="1800" dirty="0">
                <a:solidFill>
                  <a:srgbClr val="212121"/>
                </a:solidFill>
                <a:latin typeface="Calibri,sans-serif"/>
              </a:rPr>
              <a:t>If the family does not voluntarily enroll the newborn in a plan after 14-days, MassHealth will automatically assign the newborn into a managed care plan as their next-youngest sibling, if present </a:t>
            </a:r>
            <a:r>
              <a:rPr lang="en-US" sz="1800" b="1" dirty="0">
                <a:solidFill>
                  <a:srgbClr val="212121"/>
                </a:solidFill>
                <a:latin typeface="Calibri,sans-serif"/>
              </a:rPr>
              <a:t>OR </a:t>
            </a:r>
            <a:r>
              <a:rPr lang="en-US" sz="1800" dirty="0">
                <a:solidFill>
                  <a:srgbClr val="212121"/>
                </a:solidFill>
                <a:latin typeface="Calibri,sans-serif"/>
              </a:rPr>
              <a:t>a health plan in their geographic area. </a:t>
            </a:r>
          </a:p>
          <a:p>
            <a:pPr>
              <a:spcBef>
                <a:spcPts val="600"/>
              </a:spcBef>
              <a:spcAft>
                <a:spcPts val="600"/>
              </a:spcAft>
            </a:pPr>
            <a:endParaRPr lang="en-US" sz="1800" dirty="0"/>
          </a:p>
        </p:txBody>
      </p:sp>
      <p:pic>
        <p:nvPicPr>
          <p:cNvPr id="6" name="Picture 5" descr="Image of the MassHealth Notification of Birth form">
            <a:extLst>
              <a:ext uri="{FF2B5EF4-FFF2-40B4-BE49-F238E27FC236}">
                <a16:creationId xmlns:a16="http://schemas.microsoft.com/office/drawing/2014/main" id="{5B374E87-71D4-4EFD-BAA8-204FD3C99B63}"/>
              </a:ext>
            </a:extLst>
          </p:cNvPr>
          <p:cNvPicPr>
            <a:picLocks noChangeAspect="1"/>
          </p:cNvPicPr>
          <p:nvPr/>
        </p:nvPicPr>
        <p:blipFill>
          <a:blip r:embed="rId4"/>
          <a:stretch>
            <a:fillRect/>
          </a:stretch>
        </p:blipFill>
        <p:spPr>
          <a:xfrm>
            <a:off x="4976892" y="1394334"/>
            <a:ext cx="4067015" cy="5339841"/>
          </a:xfrm>
          <a:prstGeom prst="rect">
            <a:avLst/>
          </a:prstGeom>
        </p:spPr>
      </p:pic>
      <p:sp>
        <p:nvSpPr>
          <p:cNvPr id="8" name="Slide Number Placeholder 3">
            <a:extLst>
              <a:ext uri="{FF2B5EF4-FFF2-40B4-BE49-F238E27FC236}">
                <a16:creationId xmlns:a16="http://schemas.microsoft.com/office/drawing/2014/main" id="{C9A73972-BB05-4E5A-8362-7B6E49CF63E3}"/>
              </a:ext>
            </a:extLst>
          </p:cNvPr>
          <p:cNvSpPr txBox="1">
            <a:spLocks/>
          </p:cNvSpPr>
          <p:nvPr/>
        </p:nvSpPr>
        <p:spPr>
          <a:xfrm>
            <a:off x="6705600" y="6508750"/>
            <a:ext cx="21336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1200" kern="1200">
                <a:solidFill>
                  <a:srgbClr val="898989"/>
                </a:solidFill>
                <a:latin typeface="Calibri" pitchFamily="34" charset="0"/>
                <a:ea typeface="+mn-ea"/>
                <a:cs typeface="+mn-cs"/>
              </a:defRPr>
            </a:lvl1pPr>
            <a:lvl2pPr marL="457200" algn="l" rtl="0" eaLnBrk="0" fontAlgn="base" hangingPunct="0">
              <a:spcBef>
                <a:spcPct val="0"/>
              </a:spcBef>
              <a:spcAft>
                <a:spcPct val="0"/>
              </a:spcAft>
              <a:defRPr sz="1600" kern="1200">
                <a:solidFill>
                  <a:schemeClr val="tx1"/>
                </a:solidFill>
                <a:latin typeface="Calibri" pitchFamily="34" charset="0"/>
                <a:ea typeface="+mn-ea"/>
                <a:cs typeface="+mn-cs"/>
              </a:defRPr>
            </a:lvl2pPr>
            <a:lvl3pPr marL="914400" algn="l" rtl="0" eaLnBrk="0" fontAlgn="base" hangingPunct="0">
              <a:spcBef>
                <a:spcPct val="0"/>
              </a:spcBef>
              <a:spcAft>
                <a:spcPct val="0"/>
              </a:spcAft>
              <a:defRPr sz="1600" kern="1200">
                <a:solidFill>
                  <a:schemeClr val="tx1"/>
                </a:solidFill>
                <a:latin typeface="Calibri" pitchFamily="34" charset="0"/>
                <a:ea typeface="+mn-ea"/>
                <a:cs typeface="+mn-cs"/>
              </a:defRPr>
            </a:lvl3pPr>
            <a:lvl4pPr marL="1371600" algn="l" rtl="0" eaLnBrk="0" fontAlgn="base" hangingPunct="0">
              <a:spcBef>
                <a:spcPct val="0"/>
              </a:spcBef>
              <a:spcAft>
                <a:spcPct val="0"/>
              </a:spcAft>
              <a:defRPr sz="1600" kern="1200">
                <a:solidFill>
                  <a:schemeClr val="tx1"/>
                </a:solidFill>
                <a:latin typeface="Calibri" pitchFamily="34" charset="0"/>
                <a:ea typeface="+mn-ea"/>
                <a:cs typeface="+mn-cs"/>
              </a:defRPr>
            </a:lvl4pPr>
            <a:lvl5pPr marL="1828800" algn="l" rtl="0" eaLnBrk="0" fontAlgn="base" hangingPunct="0">
              <a:spcBef>
                <a:spcPct val="0"/>
              </a:spcBef>
              <a:spcAft>
                <a:spcPct val="0"/>
              </a:spcAft>
              <a:defRPr sz="1600" kern="1200">
                <a:solidFill>
                  <a:schemeClr val="tx1"/>
                </a:solidFill>
                <a:latin typeface="Calibri" pitchFamily="34" charset="0"/>
                <a:ea typeface="+mn-ea"/>
                <a:cs typeface="+mn-cs"/>
              </a:defRPr>
            </a:lvl5pPr>
            <a:lvl6pPr marL="2286000" algn="l" defTabSz="914400" rtl="0" eaLnBrk="1" latinLnBrk="0" hangingPunct="1">
              <a:defRPr sz="1600" kern="1200">
                <a:solidFill>
                  <a:schemeClr val="tx1"/>
                </a:solidFill>
                <a:latin typeface="Calibri" pitchFamily="34" charset="0"/>
                <a:ea typeface="+mn-ea"/>
                <a:cs typeface="+mn-cs"/>
              </a:defRPr>
            </a:lvl6pPr>
            <a:lvl7pPr marL="2743200" algn="l" defTabSz="914400" rtl="0" eaLnBrk="1" latinLnBrk="0" hangingPunct="1">
              <a:defRPr sz="1600" kern="1200">
                <a:solidFill>
                  <a:schemeClr val="tx1"/>
                </a:solidFill>
                <a:latin typeface="Calibri" pitchFamily="34" charset="0"/>
                <a:ea typeface="+mn-ea"/>
                <a:cs typeface="+mn-cs"/>
              </a:defRPr>
            </a:lvl7pPr>
            <a:lvl8pPr marL="3200400" algn="l" defTabSz="914400" rtl="0" eaLnBrk="1" latinLnBrk="0" hangingPunct="1">
              <a:defRPr sz="1600" kern="1200">
                <a:solidFill>
                  <a:schemeClr val="tx1"/>
                </a:solidFill>
                <a:latin typeface="Calibri" pitchFamily="34" charset="0"/>
                <a:ea typeface="+mn-ea"/>
                <a:cs typeface="+mn-cs"/>
              </a:defRPr>
            </a:lvl8pPr>
            <a:lvl9pPr marL="3657600" algn="l" defTabSz="914400" rtl="0" eaLnBrk="1" latinLnBrk="0" hangingPunct="1">
              <a:defRPr sz="1600" kern="1200">
                <a:solidFill>
                  <a:schemeClr val="tx1"/>
                </a:solidFill>
                <a:latin typeface="Calibri" pitchFamily="34" charset="0"/>
                <a:ea typeface="+mn-ea"/>
                <a:cs typeface="+mn-cs"/>
              </a:defRPr>
            </a:lvl9pPr>
          </a:lstStyle>
          <a:p>
            <a:pPr>
              <a:defRPr/>
            </a:pPr>
            <a:fld id="{2DD6E3BA-0B8E-4F8A-8CD8-F939A68D284F}" type="slidenum">
              <a:rPr lang="en-US" altLang="en-US" smtClean="0"/>
              <a:pPr>
                <a:defRPr/>
              </a:pPr>
              <a:t>46</a:t>
            </a:fld>
            <a:endParaRPr lang="en-US" altLang="en-US" dirty="0"/>
          </a:p>
        </p:txBody>
      </p:sp>
      <p:sp>
        <p:nvSpPr>
          <p:cNvPr id="4" name="Slide Number Placeholder 3">
            <a:extLst>
              <a:ext uri="{FF2B5EF4-FFF2-40B4-BE49-F238E27FC236}">
                <a16:creationId xmlns:a16="http://schemas.microsoft.com/office/drawing/2014/main" id="{D810C665-E992-4AD2-B895-8BD740D2A42B}"/>
              </a:ext>
            </a:extLst>
          </p:cNvPr>
          <p:cNvSpPr>
            <a:spLocks noGrp="1"/>
          </p:cNvSpPr>
          <p:nvPr>
            <p:ph type="sldNum" sz="quarter" idx="12"/>
          </p:nvPr>
        </p:nvSpPr>
        <p:spPr/>
        <p:txBody>
          <a:bodyPr/>
          <a:lstStyle/>
          <a:p>
            <a:pPr>
              <a:defRPr/>
            </a:pPr>
            <a:fld id="{D7C3FE04-E715-46F6-B07D-5A234E157AC3}" type="slidenum">
              <a:rPr lang="en-US" altLang="en-US" smtClean="0"/>
              <a:pPr>
                <a:defRPr/>
              </a:pPr>
              <a:t>46</a:t>
            </a:fld>
            <a:endParaRPr lang="en-US" altLang="en-US" dirty="0"/>
          </a:p>
        </p:txBody>
      </p:sp>
    </p:spTree>
    <p:custDataLst>
      <p:tags r:id="rId1"/>
    </p:custDataLst>
    <p:extLst>
      <p:ext uri="{BB962C8B-B14F-4D97-AF65-F5344CB8AC3E}">
        <p14:creationId xmlns:p14="http://schemas.microsoft.com/office/powerpoint/2010/main" val="2173890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A6734-8AC9-45F3-BE06-22A5E5A1B295}"/>
              </a:ext>
            </a:extLst>
          </p:cNvPr>
          <p:cNvSpPr>
            <a:spLocks noGrp="1"/>
          </p:cNvSpPr>
          <p:nvPr>
            <p:ph type="title"/>
          </p:nvPr>
        </p:nvSpPr>
        <p:spPr>
          <a:xfrm>
            <a:off x="457200" y="304800"/>
            <a:ext cx="6858000" cy="838200"/>
          </a:xfrm>
        </p:spPr>
        <p:txBody>
          <a:bodyPr/>
          <a:lstStyle/>
          <a:p>
            <a:r>
              <a:rPr lang="en-US" sz="3600" dirty="0"/>
              <a:t>MassHealth Electronic Notification of Birth (</a:t>
            </a:r>
            <a:r>
              <a:rPr lang="en-US" sz="3600" dirty="0" err="1"/>
              <a:t>MeNOB</a:t>
            </a:r>
            <a:r>
              <a:rPr lang="en-US" sz="3600" dirty="0"/>
              <a:t>) Application</a:t>
            </a:r>
          </a:p>
        </p:txBody>
      </p:sp>
      <p:sp>
        <p:nvSpPr>
          <p:cNvPr id="3" name="Content Placeholder 2">
            <a:extLst>
              <a:ext uri="{FF2B5EF4-FFF2-40B4-BE49-F238E27FC236}">
                <a16:creationId xmlns:a16="http://schemas.microsoft.com/office/drawing/2014/main" id="{74BE5D48-E7D6-4AD9-9DE1-5DFA4B90539A}"/>
              </a:ext>
            </a:extLst>
          </p:cNvPr>
          <p:cNvSpPr>
            <a:spLocks noGrp="1"/>
          </p:cNvSpPr>
          <p:nvPr>
            <p:ph idx="1"/>
          </p:nvPr>
        </p:nvSpPr>
        <p:spPr/>
        <p:txBody>
          <a:bodyPr/>
          <a:lstStyle/>
          <a:p>
            <a:pPr marL="0" indent="0">
              <a:spcBef>
                <a:spcPts val="600"/>
              </a:spcBef>
              <a:spcAft>
                <a:spcPts val="600"/>
              </a:spcAft>
              <a:buNone/>
            </a:pPr>
            <a:r>
              <a:rPr lang="en-US" sz="2300" b="1" dirty="0"/>
              <a:t>MassHealth Electronic Notification of Birth (MeNOB) Application</a:t>
            </a:r>
          </a:p>
          <a:p>
            <a:pPr marL="0" indent="0">
              <a:spcBef>
                <a:spcPts val="600"/>
              </a:spcBef>
              <a:spcAft>
                <a:spcPts val="600"/>
              </a:spcAft>
              <a:buNone/>
            </a:pPr>
            <a:r>
              <a:rPr lang="en-US" sz="2000" dirty="0"/>
              <a:t>Hospital facilities interested in submitting NOBs electronically should contact Sam Evans at </a:t>
            </a:r>
            <a:r>
              <a:rPr lang="en-US" sz="2000" dirty="0">
                <a:hlinkClick r:id="rId4"/>
              </a:rPr>
              <a:t>samuel.evans@mass.gov</a:t>
            </a:r>
            <a:r>
              <a:rPr lang="en-US" sz="2000" dirty="0"/>
              <a:t> for more information.</a:t>
            </a:r>
          </a:p>
          <a:p>
            <a:pPr>
              <a:spcBef>
                <a:spcPts val="600"/>
              </a:spcBef>
              <a:spcAft>
                <a:spcPts val="600"/>
              </a:spcAft>
            </a:pPr>
            <a:endParaRPr lang="en-US" sz="3600" dirty="0"/>
          </a:p>
          <a:p>
            <a:pPr marL="342900" marR="0" lvl="0" indent="-342900" algn="l" defTabSz="914400" rtl="0" eaLnBrk="0" fontAlgn="base" latinLnBrk="0" hangingPunct="0">
              <a:spcBef>
                <a:spcPts val="600"/>
              </a:spcBef>
              <a:spcAft>
                <a:spcPts val="600"/>
              </a:spcAft>
              <a:buClr>
                <a:srgbClr val="4BACC6">
                  <a:lumMod val="75000"/>
                </a:srgbClr>
              </a:buClr>
              <a:buSzTx/>
              <a:buFont typeface="Arial" charset="0"/>
              <a:buChar char="•"/>
              <a:tabLst/>
              <a:defRPr/>
            </a:pPr>
            <a:endParaRPr kumimoji="0" lang="en-US" sz="2400" b="0" i="0" u="none" strike="noStrike" kern="1200" cap="none" spc="0" normalizeH="0" baseline="0" noProof="0" dirty="0">
              <a:ln>
                <a:noFill/>
              </a:ln>
              <a:solidFill>
                <a:prstClr val="black"/>
              </a:solidFill>
              <a:effectLst/>
              <a:uLnTx/>
              <a:uFillTx/>
              <a:latin typeface="Calibri"/>
            </a:endParaRPr>
          </a:p>
          <a:p>
            <a:pPr>
              <a:spcBef>
                <a:spcPts val="600"/>
              </a:spcBef>
              <a:spcAft>
                <a:spcPts val="600"/>
              </a:spcAft>
            </a:pPr>
            <a:endParaRPr lang="en-US" sz="4000" dirty="0"/>
          </a:p>
        </p:txBody>
      </p:sp>
      <p:sp>
        <p:nvSpPr>
          <p:cNvPr id="4" name="Slide Number Placeholder 3">
            <a:extLst>
              <a:ext uri="{FF2B5EF4-FFF2-40B4-BE49-F238E27FC236}">
                <a16:creationId xmlns:a16="http://schemas.microsoft.com/office/drawing/2014/main" id="{3B767851-68EB-4FBD-A452-1A1DA53638B5}"/>
              </a:ext>
            </a:extLst>
          </p:cNvPr>
          <p:cNvSpPr>
            <a:spLocks noGrp="1"/>
          </p:cNvSpPr>
          <p:nvPr>
            <p:ph type="sldNum" sz="quarter" idx="12"/>
          </p:nvPr>
        </p:nvSpPr>
        <p:spPr>
          <a:xfrm>
            <a:off x="6566496" y="6356350"/>
            <a:ext cx="2120303" cy="394254"/>
          </a:xfrm>
        </p:spPr>
        <p:txBody>
          <a:bodyPr/>
          <a:lstStyle/>
          <a:p>
            <a:pPr>
              <a:defRPr/>
            </a:pPr>
            <a:fld id="{D7C3FE04-E715-46F6-B07D-5A234E157AC3}" type="slidenum">
              <a:rPr lang="en-US" altLang="en-US" smtClean="0"/>
              <a:pPr>
                <a:defRPr/>
              </a:pPr>
              <a:t>47</a:t>
            </a:fld>
            <a:endParaRPr lang="en-US" altLang="en-US" dirty="0"/>
          </a:p>
        </p:txBody>
      </p:sp>
    </p:spTree>
    <p:custDataLst>
      <p:tags r:id="rId1"/>
    </p:custDataLst>
    <p:extLst>
      <p:ext uri="{BB962C8B-B14F-4D97-AF65-F5344CB8AC3E}">
        <p14:creationId xmlns:p14="http://schemas.microsoft.com/office/powerpoint/2010/main" val="358977369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E707B0-CAAC-4899-BDCC-08D426A28294}"/>
              </a:ext>
            </a:extLst>
          </p:cNvPr>
          <p:cNvSpPr>
            <a:spLocks noGrp="1"/>
          </p:cNvSpPr>
          <p:nvPr>
            <p:ph type="title"/>
          </p:nvPr>
        </p:nvSpPr>
        <p:spPr/>
        <p:txBody>
          <a:bodyPr/>
          <a:lstStyle/>
          <a:p>
            <a:r>
              <a:rPr lang="en-US" dirty="0"/>
              <a:t>IRS Economic Impact Payments for Non-Filers Update</a:t>
            </a:r>
            <a:br>
              <a:rPr lang="en-US" b="0" dirty="0"/>
            </a:br>
            <a:endParaRPr lang="en-US" dirty="0"/>
          </a:p>
        </p:txBody>
      </p:sp>
      <p:sp>
        <p:nvSpPr>
          <p:cNvPr id="4" name="Slide Number Placeholder 3">
            <a:extLst>
              <a:ext uri="{FF2B5EF4-FFF2-40B4-BE49-F238E27FC236}">
                <a16:creationId xmlns:a16="http://schemas.microsoft.com/office/drawing/2014/main" id="{6FDA4C9F-44F1-40D4-B258-780B2262FBC7}"/>
              </a:ext>
            </a:extLst>
          </p:cNvPr>
          <p:cNvSpPr>
            <a:spLocks noGrp="1"/>
          </p:cNvSpPr>
          <p:nvPr>
            <p:ph type="sldNum" sz="quarter" idx="12"/>
          </p:nvPr>
        </p:nvSpPr>
        <p:spPr/>
        <p:txBody>
          <a:bodyPr/>
          <a:lstStyle/>
          <a:p>
            <a:fld id="{23C09D53-7AEC-4C3D-B4B0-764829EA3DA3}" type="slidenum">
              <a:rPr lang="en-US" smtClean="0"/>
              <a:pPr/>
              <a:t>48</a:t>
            </a:fld>
            <a:endParaRPr lang="en-US" dirty="0"/>
          </a:p>
        </p:txBody>
      </p:sp>
    </p:spTree>
    <p:custDataLst>
      <p:tags r:id="rId1"/>
    </p:custDataLst>
    <p:extLst>
      <p:ext uri="{BB962C8B-B14F-4D97-AF65-F5344CB8AC3E}">
        <p14:creationId xmlns:p14="http://schemas.microsoft.com/office/powerpoint/2010/main" val="376466210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2E639-5E6F-4A21-AC45-C65F0C307990}"/>
              </a:ext>
            </a:extLst>
          </p:cNvPr>
          <p:cNvSpPr>
            <a:spLocks noGrp="1"/>
          </p:cNvSpPr>
          <p:nvPr>
            <p:ph type="title"/>
          </p:nvPr>
        </p:nvSpPr>
        <p:spPr>
          <a:xfrm>
            <a:off x="457200" y="304800"/>
            <a:ext cx="6934200" cy="838200"/>
          </a:xfrm>
        </p:spPr>
        <p:txBody>
          <a:bodyPr/>
          <a:lstStyle/>
          <a:p>
            <a:r>
              <a:rPr lang="en-US" dirty="0"/>
              <a:t>IRS Economic Impact Payments For Non-Filers Update</a:t>
            </a:r>
          </a:p>
        </p:txBody>
      </p:sp>
      <p:sp>
        <p:nvSpPr>
          <p:cNvPr id="8" name="Content Placeholder 7">
            <a:extLst>
              <a:ext uri="{FF2B5EF4-FFF2-40B4-BE49-F238E27FC236}">
                <a16:creationId xmlns:a16="http://schemas.microsoft.com/office/drawing/2014/main" id="{302A81B0-FF4E-4330-8DC2-3EBFC71D9AF5}"/>
              </a:ext>
            </a:extLst>
          </p:cNvPr>
          <p:cNvSpPr>
            <a:spLocks noGrp="1"/>
          </p:cNvSpPr>
          <p:nvPr>
            <p:ph idx="1"/>
          </p:nvPr>
        </p:nvSpPr>
        <p:spPr>
          <a:xfrm>
            <a:off x="5105400" y="1600200"/>
            <a:ext cx="3581400" cy="4525963"/>
          </a:xfrm>
        </p:spPr>
        <p:txBody>
          <a:bodyPr/>
          <a:lstStyle/>
          <a:p>
            <a:pPr marL="57150" indent="0">
              <a:spcBef>
                <a:spcPts val="600"/>
              </a:spcBef>
              <a:spcAft>
                <a:spcPts val="400"/>
              </a:spcAft>
              <a:buNone/>
            </a:pPr>
            <a:r>
              <a:rPr lang="en-US" sz="2000" b="1" dirty="0">
                <a:latin typeface="Calibri" panose="020F0502020204030204" pitchFamily="34" charset="0"/>
                <a:cs typeface="Calibri" panose="020F0502020204030204" pitchFamily="34" charset="0"/>
              </a:rPr>
              <a:t>Low-income people and others who aren't required to file a tax return. </a:t>
            </a:r>
          </a:p>
          <a:p>
            <a:pPr marL="57150" indent="0">
              <a:spcBef>
                <a:spcPts val="600"/>
              </a:spcBef>
              <a:spcAft>
                <a:spcPts val="400"/>
              </a:spcAft>
              <a:buNone/>
            </a:pPr>
            <a:r>
              <a:rPr lang="en-US" sz="1800" b="1" dirty="0">
                <a:solidFill>
                  <a:srgbClr val="FF0000"/>
                </a:solidFill>
                <a:latin typeface="Calibri" panose="020F0502020204030204" pitchFamily="34" charset="0"/>
                <a:cs typeface="Calibri" panose="020F0502020204030204" pitchFamily="34" charset="0"/>
              </a:rPr>
              <a:t>UPDATE:</a:t>
            </a:r>
            <a:r>
              <a:rPr lang="en-US" sz="1800" b="1" dirty="0">
                <a:latin typeface="Calibri" panose="020F0502020204030204" pitchFamily="34" charset="0"/>
                <a:cs typeface="Calibri" panose="020F0502020204030204" pitchFamily="34" charset="0"/>
              </a:rPr>
              <a:t> </a:t>
            </a:r>
            <a:r>
              <a:rPr lang="en-US" sz="1800" dirty="0">
                <a:latin typeface="Calibri" panose="020F0502020204030204" pitchFamily="34" charset="0"/>
                <a:cs typeface="Calibri" panose="020F0502020204030204" pitchFamily="34" charset="0"/>
              </a:rPr>
              <a:t>Need to </a:t>
            </a:r>
            <a:r>
              <a:rPr lang="en-US" sz="1800" dirty="0">
                <a:latin typeface="Calibri" panose="020F0502020204030204" pitchFamily="34" charset="0"/>
                <a:cs typeface="Calibri" panose="020F0502020204030204" pitchFamily="34" charset="0"/>
                <a:hlinkClick r:id="rId4" tooltip="Non-Filers: Enter Payment Info Here"/>
              </a:rPr>
              <a:t>register</a:t>
            </a:r>
            <a:r>
              <a:rPr lang="en-US" sz="1800" dirty="0">
                <a:latin typeface="Calibri" panose="020F0502020204030204" pitchFamily="34" charset="0"/>
                <a:cs typeface="Calibri" panose="020F0502020204030204" pitchFamily="34" charset="0"/>
              </a:rPr>
              <a:t> for a payment by </a:t>
            </a:r>
            <a:r>
              <a:rPr lang="en-US" sz="1800" b="1" dirty="0">
                <a:latin typeface="Calibri" panose="020F0502020204030204" pitchFamily="34" charset="0"/>
                <a:cs typeface="Calibri" panose="020F0502020204030204" pitchFamily="34" charset="0"/>
              </a:rPr>
              <a:t>November 21, 2020</a:t>
            </a:r>
            <a:r>
              <a:rPr lang="en-US" sz="1800" dirty="0">
                <a:latin typeface="Calibri" panose="020F0502020204030204" pitchFamily="34" charset="0"/>
                <a:cs typeface="Calibri" panose="020F0502020204030204" pitchFamily="34" charset="0"/>
              </a:rPr>
              <a:t>. Register by November 21, 2020 to receive payment by the end of the year.</a:t>
            </a:r>
          </a:p>
          <a:p>
            <a:pPr marL="57150" indent="0">
              <a:spcBef>
                <a:spcPts val="600"/>
              </a:spcBef>
              <a:spcAft>
                <a:spcPts val="400"/>
              </a:spcAft>
              <a:buNone/>
            </a:pPr>
            <a:r>
              <a:rPr lang="en-US" sz="1800" dirty="0">
                <a:latin typeface="Calibri" panose="020F0502020204030204" pitchFamily="34" charset="0"/>
                <a:cs typeface="Calibri" panose="020F0502020204030204" pitchFamily="34" charset="0"/>
              </a:rPr>
              <a:t>Can easily register for a payment by using the free </a:t>
            </a:r>
            <a:r>
              <a:rPr lang="en-US" sz="1800" dirty="0">
                <a:latin typeface="Calibri" panose="020F0502020204030204" pitchFamily="34" charset="0"/>
                <a:cs typeface="Calibri" panose="020F0502020204030204" pitchFamily="34" charset="0"/>
                <a:hlinkClick r:id="rId4" tooltip="Non-Filers tool"/>
              </a:rPr>
              <a:t>Non-Filers tool</a:t>
            </a:r>
            <a:r>
              <a:rPr lang="en-US" sz="1800" dirty="0">
                <a:latin typeface="Calibri" panose="020F0502020204030204" pitchFamily="34" charset="0"/>
                <a:cs typeface="Calibri" panose="020F0502020204030204" pitchFamily="34" charset="0"/>
              </a:rPr>
              <a:t>, available only on IRS.gov. The tool will not be available after November 21.</a:t>
            </a:r>
          </a:p>
          <a:p>
            <a:endParaRPr lang="en-US" dirty="0"/>
          </a:p>
        </p:txBody>
      </p:sp>
      <p:sp>
        <p:nvSpPr>
          <p:cNvPr id="4" name="Slide Number Placeholder 3">
            <a:extLst>
              <a:ext uri="{FF2B5EF4-FFF2-40B4-BE49-F238E27FC236}">
                <a16:creationId xmlns:a16="http://schemas.microsoft.com/office/drawing/2014/main" id="{53C71BB7-E6F5-4172-90B5-CD2610944F2A}"/>
              </a:ext>
            </a:extLst>
          </p:cNvPr>
          <p:cNvSpPr>
            <a:spLocks noGrp="1"/>
          </p:cNvSpPr>
          <p:nvPr>
            <p:ph type="sldNum" sz="quarter" idx="12"/>
          </p:nvPr>
        </p:nvSpPr>
        <p:spPr/>
        <p:txBody>
          <a:bodyPr/>
          <a:lstStyle/>
          <a:p>
            <a:fld id="{C3302BC5-986D-42D8-BF2F-B9D0692D83AF}" type="slidenum">
              <a:rPr lang="en-US" smtClean="0"/>
              <a:pPr/>
              <a:t>49</a:t>
            </a:fld>
            <a:endParaRPr lang="en-US" dirty="0"/>
          </a:p>
        </p:txBody>
      </p:sp>
      <p:pic>
        <p:nvPicPr>
          <p:cNvPr id="6" name="Picture 5" descr="Image of non-filers online tool">
            <a:extLst>
              <a:ext uri="{FF2B5EF4-FFF2-40B4-BE49-F238E27FC236}">
                <a16:creationId xmlns:a16="http://schemas.microsoft.com/office/drawing/2014/main" id="{548F8DE1-9541-434E-B733-4F0A5D4FDA7E}"/>
              </a:ext>
            </a:extLst>
          </p:cNvPr>
          <p:cNvPicPr>
            <a:picLocks noChangeAspect="1"/>
          </p:cNvPicPr>
          <p:nvPr/>
        </p:nvPicPr>
        <p:blipFill rotWithShape="1">
          <a:blip r:embed="rId5"/>
          <a:srcRect l="9483" r="10344"/>
          <a:stretch/>
        </p:blipFill>
        <p:spPr>
          <a:xfrm>
            <a:off x="304800" y="1676400"/>
            <a:ext cx="4634976" cy="3048000"/>
          </a:xfrm>
          <a:prstGeom prst="rect">
            <a:avLst/>
          </a:prstGeom>
        </p:spPr>
      </p:pic>
    </p:spTree>
    <p:custDataLst>
      <p:tags r:id="rId1"/>
    </p:custDataLst>
    <p:extLst>
      <p:ext uri="{BB962C8B-B14F-4D97-AF65-F5344CB8AC3E}">
        <p14:creationId xmlns:p14="http://schemas.microsoft.com/office/powerpoint/2010/main" val="5057122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F5C623C-CD85-4C96-95A4-70ACC193DC8A}"/>
              </a:ext>
            </a:extLst>
          </p:cNvPr>
          <p:cNvSpPr>
            <a:spLocks noGrp="1"/>
          </p:cNvSpPr>
          <p:nvPr>
            <p:ph type="title"/>
          </p:nvPr>
        </p:nvSpPr>
        <p:spPr/>
        <p:txBody>
          <a:bodyPr/>
          <a:lstStyle/>
          <a:p>
            <a:r>
              <a:rPr lang="en-US" dirty="0"/>
              <a:t>COVID-19 Resources</a:t>
            </a:r>
          </a:p>
        </p:txBody>
      </p:sp>
      <p:sp>
        <p:nvSpPr>
          <p:cNvPr id="6" name="Text Placeholder 5">
            <a:extLst>
              <a:ext uri="{FF2B5EF4-FFF2-40B4-BE49-F238E27FC236}">
                <a16:creationId xmlns:a16="http://schemas.microsoft.com/office/drawing/2014/main" id="{03595DC7-1FAE-4DA7-99E3-086124B4FB2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28E3946-3549-4C9F-AEEF-02CBFE1B6082}"/>
              </a:ext>
            </a:extLst>
          </p:cNvPr>
          <p:cNvSpPr>
            <a:spLocks noGrp="1"/>
          </p:cNvSpPr>
          <p:nvPr>
            <p:ph type="sldNum" sz="quarter" idx="12"/>
          </p:nvPr>
        </p:nvSpPr>
        <p:spPr/>
        <p:txBody>
          <a:bodyPr/>
          <a:lstStyle/>
          <a:p>
            <a:fld id="{D7C3FE04-E715-46F6-B07D-5A234E157AC3}" type="slidenum">
              <a:rPr lang="en-US" altLang="en-US" smtClean="0"/>
              <a:pPr/>
              <a:t>50</a:t>
            </a:fld>
            <a:endParaRPr lang="en-US" altLang="en-US" dirty="0"/>
          </a:p>
        </p:txBody>
      </p:sp>
    </p:spTree>
    <p:custDataLst>
      <p:tags r:id="rId1"/>
    </p:custDataLst>
    <p:extLst>
      <p:ext uri="{BB962C8B-B14F-4D97-AF65-F5344CB8AC3E}">
        <p14:creationId xmlns:p14="http://schemas.microsoft.com/office/powerpoint/2010/main" val="347823022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113A61A-DA44-441A-9455-CD83141A359C}"/>
              </a:ext>
            </a:extLst>
          </p:cNvPr>
          <p:cNvSpPr>
            <a:spLocks noGrp="1"/>
          </p:cNvSpPr>
          <p:nvPr>
            <p:ph type="title"/>
          </p:nvPr>
        </p:nvSpPr>
        <p:spPr>
          <a:xfrm>
            <a:off x="457200" y="304800"/>
            <a:ext cx="8001000" cy="838200"/>
          </a:xfrm>
        </p:spPr>
        <p:txBody>
          <a:bodyPr/>
          <a:lstStyle/>
          <a:p>
            <a:r>
              <a:rPr lang="en-US" sz="3600" dirty="0">
                <a:latin typeface="Calibri" panose="020F0502020204030204" pitchFamily="34" charset="0"/>
                <a:cs typeface="Calibri" panose="020F0502020204030204" pitchFamily="34" charset="0"/>
              </a:rPr>
              <a:t>MassHealth and COVID-19: </a:t>
            </a:r>
            <a:br>
              <a:rPr lang="en-US" sz="3600" dirty="0">
                <a:latin typeface="Calibri" panose="020F0502020204030204" pitchFamily="34" charset="0"/>
                <a:cs typeface="Calibri" panose="020F0502020204030204" pitchFamily="34" charset="0"/>
              </a:rPr>
            </a:br>
            <a:r>
              <a:rPr lang="en-US" sz="3600" dirty="0">
                <a:latin typeface="Calibri" panose="020F0502020204030204" pitchFamily="34" charset="0"/>
                <a:cs typeface="Calibri" panose="020F0502020204030204" pitchFamily="34" charset="0"/>
              </a:rPr>
              <a:t>Resource for Applicants and Members</a:t>
            </a:r>
          </a:p>
        </p:txBody>
      </p:sp>
      <p:sp>
        <p:nvSpPr>
          <p:cNvPr id="9" name="Content Placeholder 8">
            <a:extLst>
              <a:ext uri="{FF2B5EF4-FFF2-40B4-BE49-F238E27FC236}">
                <a16:creationId xmlns:a16="http://schemas.microsoft.com/office/drawing/2014/main" id="{526FC88F-4FB3-4512-8BAD-A11F38D13BA7}"/>
              </a:ext>
            </a:extLst>
          </p:cNvPr>
          <p:cNvSpPr>
            <a:spLocks noGrp="1"/>
          </p:cNvSpPr>
          <p:nvPr>
            <p:ph idx="1"/>
          </p:nvPr>
        </p:nvSpPr>
        <p:spPr/>
        <p:txBody>
          <a:bodyPr/>
          <a:lstStyle/>
          <a:p>
            <a:pPr>
              <a:spcBef>
                <a:spcPts val="600"/>
              </a:spcBef>
              <a:spcAft>
                <a:spcPts val="600"/>
              </a:spcAft>
            </a:pPr>
            <a:r>
              <a:rPr lang="en-US" sz="2300" dirty="0">
                <a:latin typeface="Calibri" panose="020F0502020204030204" pitchFamily="34" charset="0"/>
                <a:cs typeface="Calibri" panose="020F0502020204030204" pitchFamily="34" charset="0"/>
                <a:hlinkClick r:id="rId3"/>
              </a:rPr>
              <a:t>COVID-19 and MassHealth</a:t>
            </a:r>
            <a:endParaRPr lang="en-US" sz="2300" dirty="0">
              <a:latin typeface="Calibri" panose="020F0502020204030204" pitchFamily="34" charset="0"/>
              <a:cs typeface="Calibri" panose="020F0502020204030204" pitchFamily="34" charset="0"/>
            </a:endParaRPr>
          </a:p>
          <a:p>
            <a:pPr lvl="1">
              <a:spcBef>
                <a:spcPts val="600"/>
              </a:spcBef>
              <a:spcAft>
                <a:spcPts val="600"/>
              </a:spcAft>
            </a:pPr>
            <a:r>
              <a:rPr lang="en-US" sz="2000" dirty="0">
                <a:latin typeface="Calibri" panose="020F0502020204030204" pitchFamily="34" charset="0"/>
                <a:cs typeface="Calibri" panose="020F0502020204030204" pitchFamily="34" charset="0"/>
              </a:rPr>
              <a:t>Find resources and information related to the coronavirus for MassHealth applicants, members, and providers.  </a:t>
            </a:r>
          </a:p>
          <a:p>
            <a:pPr>
              <a:spcBef>
                <a:spcPts val="600"/>
              </a:spcBef>
              <a:spcAft>
                <a:spcPts val="600"/>
              </a:spcAft>
            </a:pPr>
            <a:r>
              <a:rPr lang="en-US" sz="2300" dirty="0">
                <a:latin typeface="Calibri" panose="020F0502020204030204" pitchFamily="34" charset="0"/>
                <a:cs typeface="Calibri" panose="020F0502020204030204" pitchFamily="34" charset="0"/>
                <a:hlinkClick r:id="rId4"/>
              </a:rPr>
              <a:t>MassHealth: COVID-19 – Applicants and Members</a:t>
            </a:r>
            <a:endParaRPr lang="en-US" sz="2300" dirty="0">
              <a:latin typeface="Calibri" panose="020F0502020204030204" pitchFamily="34" charset="0"/>
              <a:cs typeface="Calibri" panose="020F0502020204030204" pitchFamily="34" charset="0"/>
            </a:endParaRPr>
          </a:p>
          <a:p>
            <a:pPr lvl="1">
              <a:spcBef>
                <a:spcPts val="600"/>
              </a:spcBef>
              <a:spcAft>
                <a:spcPts val="600"/>
              </a:spcAft>
            </a:pPr>
            <a:r>
              <a:rPr lang="en-US" sz="2000" dirty="0">
                <a:latin typeface="Calibri" panose="020F0502020204030204" pitchFamily="34" charset="0"/>
                <a:cs typeface="Calibri" panose="020F0502020204030204" pitchFamily="34" charset="0"/>
              </a:rPr>
              <a:t>Information for members on:</a:t>
            </a:r>
          </a:p>
          <a:p>
            <a:pPr lvl="2">
              <a:spcBef>
                <a:spcPts val="600"/>
              </a:spcBef>
              <a:spcAft>
                <a:spcPts val="600"/>
              </a:spcAft>
            </a:pPr>
            <a:r>
              <a:rPr lang="en-US" sz="1800" dirty="0">
                <a:latin typeface="Calibri" panose="020F0502020204030204" pitchFamily="34" charset="0"/>
                <a:cs typeface="Calibri" panose="020F0502020204030204" pitchFamily="34" charset="0"/>
              </a:rPr>
              <a:t>Coverage for testing and treatment for all coverage types and health plans</a:t>
            </a:r>
          </a:p>
          <a:p>
            <a:pPr lvl="2">
              <a:spcBef>
                <a:spcPts val="600"/>
              </a:spcBef>
              <a:spcAft>
                <a:spcPts val="600"/>
              </a:spcAft>
            </a:pPr>
            <a:r>
              <a:rPr lang="en-US" sz="1800" dirty="0">
                <a:latin typeface="Calibri" panose="020F0502020204030204" pitchFamily="34" charset="0"/>
                <a:cs typeface="Calibri" panose="020F0502020204030204" pitchFamily="34" charset="0"/>
              </a:rPr>
              <a:t>Coverage for telehealth services</a:t>
            </a:r>
          </a:p>
          <a:p>
            <a:pPr lvl="2">
              <a:spcBef>
                <a:spcPts val="600"/>
              </a:spcBef>
              <a:spcAft>
                <a:spcPts val="600"/>
              </a:spcAft>
            </a:pPr>
            <a:r>
              <a:rPr lang="en-US" sz="1800" dirty="0">
                <a:latin typeface="Calibri" panose="020F0502020204030204" pitchFamily="34" charset="0"/>
                <a:cs typeface="Calibri" panose="020F0502020204030204" pitchFamily="34" charset="0"/>
              </a:rPr>
              <a:t>Information about pharmacy</a:t>
            </a:r>
          </a:p>
          <a:p>
            <a:pPr lvl="2">
              <a:spcBef>
                <a:spcPts val="600"/>
              </a:spcBef>
              <a:spcAft>
                <a:spcPts val="600"/>
              </a:spcAft>
            </a:pPr>
            <a:r>
              <a:rPr lang="en-US" sz="1800" dirty="0">
                <a:latin typeface="Calibri" panose="020F0502020204030204" pitchFamily="34" charset="0"/>
                <a:cs typeface="Calibri" panose="020F0502020204030204" pitchFamily="34" charset="0"/>
              </a:rPr>
              <a:t>Frequently Asked Questions</a:t>
            </a:r>
          </a:p>
          <a:p>
            <a:pPr lvl="2">
              <a:spcBef>
                <a:spcPts val="600"/>
              </a:spcBef>
              <a:spcAft>
                <a:spcPts val="600"/>
              </a:spcAft>
            </a:pPr>
            <a:endParaRPr lang="en-US" sz="1800" dirty="0">
              <a:latin typeface="Calibri" panose="020F0502020204030204" pitchFamily="34" charset="0"/>
              <a:cs typeface="Calibri" panose="020F0502020204030204" pitchFamily="34" charset="0"/>
            </a:endParaRPr>
          </a:p>
          <a:p>
            <a:pPr>
              <a:spcBef>
                <a:spcPts val="600"/>
              </a:spcBef>
              <a:spcAft>
                <a:spcPts val="600"/>
              </a:spcAft>
            </a:pPr>
            <a:endParaRPr lang="en-US" sz="2400"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490B11F6-0274-4FE8-95BE-CA12472058EE}"/>
              </a:ext>
            </a:extLst>
          </p:cNvPr>
          <p:cNvSpPr>
            <a:spLocks noGrp="1"/>
          </p:cNvSpPr>
          <p:nvPr>
            <p:ph type="sldNum" sz="quarter" idx="12"/>
          </p:nvPr>
        </p:nvSpPr>
        <p:spPr/>
        <p:txBody>
          <a:bodyPr/>
          <a:lstStyle/>
          <a:p>
            <a:fld id="{C3302BC5-986D-42D8-BF2F-B9D0692D83AF}" type="slidenum">
              <a:rPr lang="en-US" smtClean="0"/>
              <a:pPr/>
              <a:t>51</a:t>
            </a:fld>
            <a:endParaRPr lang="en-US" dirty="0"/>
          </a:p>
        </p:txBody>
      </p:sp>
    </p:spTree>
    <p:custDataLst>
      <p:tags r:id="rId1"/>
    </p:custDataLst>
    <p:extLst>
      <p:ext uri="{BB962C8B-B14F-4D97-AF65-F5344CB8AC3E}">
        <p14:creationId xmlns:p14="http://schemas.microsoft.com/office/powerpoint/2010/main" val="42344927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ACC07-B70A-4EE1-A3C1-E6796C6D7666}"/>
              </a:ext>
            </a:extLst>
          </p:cNvPr>
          <p:cNvSpPr>
            <a:spLocks noGrp="1"/>
          </p:cNvSpPr>
          <p:nvPr>
            <p:ph type="title"/>
          </p:nvPr>
        </p:nvSpPr>
        <p:spPr/>
        <p:txBody>
          <a:bodyPr/>
          <a:lstStyle/>
          <a:p>
            <a:r>
              <a:rPr lang="en-US" sz="3600" dirty="0"/>
              <a:t>Stop the Spread</a:t>
            </a:r>
          </a:p>
        </p:txBody>
      </p:sp>
      <p:sp>
        <p:nvSpPr>
          <p:cNvPr id="3" name="Content Placeholder 2">
            <a:extLst>
              <a:ext uri="{FF2B5EF4-FFF2-40B4-BE49-F238E27FC236}">
                <a16:creationId xmlns:a16="http://schemas.microsoft.com/office/drawing/2014/main" id="{FFC2D367-980E-45E9-BB04-9A68F8F62D6B}"/>
              </a:ext>
            </a:extLst>
          </p:cNvPr>
          <p:cNvSpPr>
            <a:spLocks noGrp="1"/>
          </p:cNvSpPr>
          <p:nvPr>
            <p:ph idx="1"/>
          </p:nvPr>
        </p:nvSpPr>
        <p:spPr>
          <a:xfrm>
            <a:off x="4419601" y="1447800"/>
            <a:ext cx="4495800" cy="5257800"/>
          </a:xfrm>
        </p:spPr>
        <p:txBody>
          <a:bodyPr/>
          <a:lstStyle/>
          <a:p>
            <a:pPr marL="0" indent="0">
              <a:buNone/>
            </a:pPr>
            <a:r>
              <a:rPr lang="en-US" sz="1800" dirty="0"/>
              <a:t>The Commonwealth is launching a strategic testing program in communities across Massachusetts that have continued to see a higher number of residents testing positive for COVID-19.</a:t>
            </a:r>
          </a:p>
          <a:p>
            <a:pPr marL="0" indent="0">
              <a:buNone/>
            </a:pPr>
            <a:r>
              <a:rPr lang="en-US" sz="1800" dirty="0"/>
              <a:t>The Stop the Spread program is intended to provide low barrier, free, and easy to access testing to all Massachusetts residents.</a:t>
            </a:r>
          </a:p>
          <a:p>
            <a:pPr>
              <a:buFont typeface="Arial" panose="020B0604020202020204" pitchFamily="34" charset="0"/>
              <a:buChar char="•"/>
            </a:pPr>
            <a:r>
              <a:rPr lang="en-US" sz="1800" dirty="0"/>
              <a:t>Open to all Massachusetts residents</a:t>
            </a:r>
          </a:p>
          <a:p>
            <a:pPr>
              <a:buFont typeface="Arial" panose="020B0604020202020204" pitchFamily="34" charset="0"/>
              <a:buChar char="•"/>
            </a:pPr>
            <a:r>
              <a:rPr lang="en-US" sz="1800" dirty="0"/>
              <a:t>Testing is not restricted to residents of the cities where sites are located</a:t>
            </a:r>
          </a:p>
          <a:p>
            <a:pPr>
              <a:buFont typeface="Arial" panose="020B0604020202020204" pitchFamily="34" charset="0"/>
              <a:buChar char="•"/>
            </a:pPr>
            <a:r>
              <a:rPr lang="en-US" sz="1800" dirty="0"/>
              <a:t>You don’t need to have any symptom(s)</a:t>
            </a:r>
          </a:p>
          <a:p>
            <a:pPr>
              <a:buFont typeface="Arial" panose="020B0604020202020204" pitchFamily="34" charset="0"/>
              <a:buChar char="•"/>
            </a:pPr>
            <a:r>
              <a:rPr lang="en-US" sz="1800" dirty="0"/>
              <a:t>No cost to you</a:t>
            </a:r>
          </a:p>
          <a:p>
            <a:pPr>
              <a:buFont typeface="Arial" panose="020B0604020202020204" pitchFamily="34" charset="0"/>
              <a:buChar char="•"/>
            </a:pPr>
            <a:r>
              <a:rPr lang="en-US" sz="1800" dirty="0"/>
              <a:t>Out-of-state residents are not eligible for free testing under the Stop the Spread program </a:t>
            </a:r>
          </a:p>
        </p:txBody>
      </p:sp>
      <p:pic>
        <p:nvPicPr>
          <p:cNvPr id="6" name="Picture 5" descr="Image of the Stop the Spread of Germs flyer">
            <a:extLst>
              <a:ext uri="{FF2B5EF4-FFF2-40B4-BE49-F238E27FC236}">
                <a16:creationId xmlns:a16="http://schemas.microsoft.com/office/drawing/2014/main" id="{B4DCAF30-3D26-4C6C-B4C6-ABB9564BC4E8}"/>
              </a:ext>
            </a:extLst>
          </p:cNvPr>
          <p:cNvPicPr>
            <a:picLocks noChangeAspect="1"/>
          </p:cNvPicPr>
          <p:nvPr/>
        </p:nvPicPr>
        <p:blipFill>
          <a:blip r:embed="rId4">
            <a:alphaModFix/>
          </a:blip>
          <a:stretch>
            <a:fillRect/>
          </a:stretch>
        </p:blipFill>
        <p:spPr>
          <a:xfrm>
            <a:off x="-32368" y="1364667"/>
            <a:ext cx="4223368" cy="5506714"/>
          </a:xfrm>
          <a:prstGeom prst="rect">
            <a:avLst/>
          </a:prstGeom>
        </p:spPr>
      </p:pic>
      <p:sp>
        <p:nvSpPr>
          <p:cNvPr id="4" name="Slide Number Placeholder 3">
            <a:extLst>
              <a:ext uri="{FF2B5EF4-FFF2-40B4-BE49-F238E27FC236}">
                <a16:creationId xmlns:a16="http://schemas.microsoft.com/office/drawing/2014/main" id="{1DCDD7F1-1185-4D1F-8702-7ECB320B8E88}"/>
              </a:ext>
            </a:extLst>
          </p:cNvPr>
          <p:cNvSpPr>
            <a:spLocks noGrp="1"/>
          </p:cNvSpPr>
          <p:nvPr>
            <p:ph type="sldNum" sz="quarter" idx="12"/>
          </p:nvPr>
        </p:nvSpPr>
        <p:spPr/>
        <p:txBody>
          <a:bodyPr/>
          <a:lstStyle/>
          <a:p>
            <a:pPr>
              <a:defRPr/>
            </a:pPr>
            <a:fld id="{D7C3FE04-E715-46F6-B07D-5A234E157AC3}" type="slidenum">
              <a:rPr lang="en-US" altLang="en-US" smtClean="0"/>
              <a:pPr>
                <a:defRPr/>
              </a:pPr>
              <a:t>52</a:t>
            </a:fld>
            <a:endParaRPr lang="en-US" altLang="en-US" dirty="0"/>
          </a:p>
        </p:txBody>
      </p:sp>
    </p:spTree>
    <p:custDataLst>
      <p:tags r:id="rId1"/>
    </p:custDataLst>
    <p:extLst>
      <p:ext uri="{BB962C8B-B14F-4D97-AF65-F5344CB8AC3E}">
        <p14:creationId xmlns:p14="http://schemas.microsoft.com/office/powerpoint/2010/main" val="18848353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81962FE-0E74-44BC-A01E-364326216D5E}"/>
              </a:ext>
            </a:extLst>
          </p:cNvPr>
          <p:cNvSpPr>
            <a:spLocks noGrp="1"/>
          </p:cNvSpPr>
          <p:nvPr>
            <p:ph type="title"/>
          </p:nvPr>
        </p:nvSpPr>
        <p:spPr>
          <a:xfrm>
            <a:off x="457200" y="304800"/>
            <a:ext cx="6553200" cy="838200"/>
          </a:xfrm>
        </p:spPr>
        <p:txBody>
          <a:bodyPr/>
          <a:lstStyle/>
          <a:p>
            <a:r>
              <a:rPr lang="en-US" sz="3600" dirty="0"/>
              <a:t>Stop the Spread Initiative</a:t>
            </a:r>
          </a:p>
        </p:txBody>
      </p:sp>
      <p:sp>
        <p:nvSpPr>
          <p:cNvPr id="7" name="Content Placeholder 2">
            <a:extLst>
              <a:ext uri="{FF2B5EF4-FFF2-40B4-BE49-F238E27FC236}">
                <a16:creationId xmlns:a16="http://schemas.microsoft.com/office/drawing/2014/main" id="{8B76CEBB-0E53-4D27-A75A-30250BBF09AB}"/>
              </a:ext>
            </a:extLst>
          </p:cNvPr>
          <p:cNvSpPr txBox="1">
            <a:spLocks/>
          </p:cNvSpPr>
          <p:nvPr/>
        </p:nvSpPr>
        <p:spPr bwMode="auto">
          <a:xfrm>
            <a:off x="4419600" y="1600200"/>
            <a:ext cx="44958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Clr>
                <a:schemeClr val="accent5">
                  <a:lumMod val="75000"/>
                </a:schemeClr>
              </a:buClr>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5">
                  <a:lumMod val="75000"/>
                </a:schemeClr>
              </a:buClr>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accent5">
                  <a:lumMod val="75000"/>
                </a:schemeClr>
              </a:buClr>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chemeClr val="accent5">
                  <a:lumMod val="75000"/>
                </a:schemeClr>
              </a:buClr>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chemeClr val="accent5">
                  <a:lumMod val="75000"/>
                </a:schemeClr>
              </a:buClr>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90000"/>
              </a:lnSpc>
              <a:spcBef>
                <a:spcPts val="600"/>
              </a:spcBef>
              <a:spcAft>
                <a:spcPts val="600"/>
              </a:spcAft>
              <a:buNone/>
            </a:pPr>
            <a:r>
              <a:rPr lang="en-US" sz="1800" dirty="0"/>
              <a:t>The Baker-Polito Administration announced that the state’s “</a:t>
            </a:r>
            <a:r>
              <a:rPr lang="en-US" sz="1800" b="1" dirty="0"/>
              <a:t>Stop the Spread</a:t>
            </a:r>
            <a:r>
              <a:rPr lang="en-US" sz="1800" dirty="0"/>
              <a:t>” initiative has extended free COVID-19 testing through October 31. </a:t>
            </a:r>
          </a:p>
          <a:p>
            <a:pPr marL="0" indent="0">
              <a:lnSpc>
                <a:spcPct val="90000"/>
              </a:lnSpc>
              <a:spcBef>
                <a:spcPts val="600"/>
              </a:spcBef>
              <a:spcAft>
                <a:spcPts val="600"/>
              </a:spcAft>
              <a:buNone/>
            </a:pPr>
            <a:r>
              <a:rPr lang="en-US" sz="1800" dirty="0"/>
              <a:t>Testing is available in high priority communities across the Commonwealth. For more information and to find testing locations go to: </a:t>
            </a:r>
            <a:r>
              <a:rPr lang="en-US" sz="1800" dirty="0">
                <a:hlinkClick r:id="rId3"/>
              </a:rPr>
              <a:t>https://www.mass.gov/info-details/stop-the-spread</a:t>
            </a:r>
            <a:r>
              <a:rPr lang="en-US" sz="1800" dirty="0"/>
              <a:t> </a:t>
            </a:r>
          </a:p>
          <a:p>
            <a:pPr marL="0" indent="0">
              <a:lnSpc>
                <a:spcPct val="90000"/>
              </a:lnSpc>
              <a:spcBef>
                <a:spcPts val="600"/>
              </a:spcBef>
              <a:spcAft>
                <a:spcPts val="600"/>
              </a:spcAft>
              <a:buNone/>
            </a:pPr>
            <a:r>
              <a:rPr lang="en-US" sz="1800" dirty="0"/>
              <a:t>For printable flyers and fact sheets: </a:t>
            </a:r>
            <a:r>
              <a:rPr lang="en-US" sz="1800" dirty="0">
                <a:hlinkClick r:id="rId4"/>
              </a:rPr>
              <a:t>https://www.mass.gov/info-details/covid-19-printable-fact-sheets#wear-a-mask-</a:t>
            </a:r>
            <a:r>
              <a:rPr lang="en-US" sz="1800" dirty="0"/>
              <a:t> </a:t>
            </a:r>
          </a:p>
          <a:p>
            <a:pPr lvl="1">
              <a:lnSpc>
                <a:spcPct val="90000"/>
              </a:lnSpc>
              <a:spcBef>
                <a:spcPts val="600"/>
              </a:spcBef>
              <a:spcAft>
                <a:spcPts val="600"/>
              </a:spcAft>
            </a:pPr>
            <a:endParaRPr lang="en-US" sz="1800" dirty="0"/>
          </a:p>
        </p:txBody>
      </p:sp>
      <p:pic>
        <p:nvPicPr>
          <p:cNvPr id="3" name="Picture 2" descr="Screen capture of the Stop the Spread of COVID-19 flyer">
            <a:extLst>
              <a:ext uri="{FF2B5EF4-FFF2-40B4-BE49-F238E27FC236}">
                <a16:creationId xmlns:a16="http://schemas.microsoft.com/office/drawing/2014/main" id="{0610E252-C67A-430E-8713-7C576A79AF89}"/>
              </a:ext>
            </a:extLst>
          </p:cNvPr>
          <p:cNvPicPr>
            <a:picLocks noChangeAspect="1"/>
          </p:cNvPicPr>
          <p:nvPr/>
        </p:nvPicPr>
        <p:blipFill>
          <a:blip r:embed="rId5"/>
          <a:stretch>
            <a:fillRect/>
          </a:stretch>
        </p:blipFill>
        <p:spPr>
          <a:xfrm>
            <a:off x="0" y="1371599"/>
            <a:ext cx="4267200" cy="5532429"/>
          </a:xfrm>
          <a:prstGeom prst="rect">
            <a:avLst/>
          </a:prstGeom>
        </p:spPr>
      </p:pic>
      <p:sp>
        <p:nvSpPr>
          <p:cNvPr id="4" name="Slide Number Placeholder 3">
            <a:extLst>
              <a:ext uri="{FF2B5EF4-FFF2-40B4-BE49-F238E27FC236}">
                <a16:creationId xmlns:a16="http://schemas.microsoft.com/office/drawing/2014/main" id="{5123B46C-0D16-429F-A972-1875A14DEB13}"/>
              </a:ext>
            </a:extLst>
          </p:cNvPr>
          <p:cNvSpPr>
            <a:spLocks noGrp="1"/>
          </p:cNvSpPr>
          <p:nvPr>
            <p:ph type="sldNum" sz="quarter" idx="12"/>
          </p:nvPr>
        </p:nvSpPr>
        <p:spPr/>
        <p:txBody>
          <a:bodyPr/>
          <a:lstStyle/>
          <a:p>
            <a:pPr>
              <a:defRPr/>
            </a:pPr>
            <a:fld id="{D7C3FE04-E715-46F6-B07D-5A234E157AC3}" type="slidenum">
              <a:rPr lang="en-US" altLang="en-US" smtClean="0"/>
              <a:pPr>
                <a:defRPr/>
              </a:pPr>
              <a:t>53</a:t>
            </a:fld>
            <a:endParaRPr lang="en-US" altLang="en-US" dirty="0"/>
          </a:p>
        </p:txBody>
      </p:sp>
    </p:spTree>
    <p:custDataLst>
      <p:tags r:id="rId1"/>
    </p:custDataLst>
    <p:extLst>
      <p:ext uri="{BB962C8B-B14F-4D97-AF65-F5344CB8AC3E}">
        <p14:creationId xmlns:p14="http://schemas.microsoft.com/office/powerpoint/2010/main" val="37247011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3463E-724C-48FD-BB66-6539A9401361}"/>
              </a:ext>
            </a:extLst>
          </p:cNvPr>
          <p:cNvSpPr>
            <a:spLocks noGrp="1"/>
          </p:cNvSpPr>
          <p:nvPr>
            <p:ph type="title"/>
          </p:nvPr>
        </p:nvSpPr>
        <p:spPr>
          <a:xfrm>
            <a:off x="491490" y="365125"/>
            <a:ext cx="7052310" cy="747919"/>
          </a:xfrm>
        </p:spPr>
        <p:txBody>
          <a:bodyPr vert="horz" lIns="91440" tIns="45720" rIns="91440" bIns="45720" rtlCol="0" anchor="ctr">
            <a:noAutofit/>
          </a:bodyPr>
          <a:lstStyle/>
          <a:p>
            <a:pPr eaLnBrk="1" hangingPunct="1">
              <a:lnSpc>
                <a:spcPct val="90000"/>
              </a:lnSpc>
            </a:pPr>
            <a:r>
              <a:rPr lang="en-US" sz="3600" dirty="0"/>
              <a:t>Resources for Renters, Homeowners, and Landlords</a:t>
            </a:r>
            <a:endParaRPr lang="en-US" sz="3600" dirty="0">
              <a:solidFill>
                <a:schemeClr val="tx1"/>
              </a:solidFill>
            </a:endParaRPr>
          </a:p>
        </p:txBody>
      </p:sp>
      <p:cxnSp>
        <p:nvCxnSpPr>
          <p:cNvPr id="15" name="Straight Arrow Connector 14">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AC9ED03D-50D6-47DB-B380-6C85754791D1}"/>
              </a:ext>
              <a:ext uri="{C183D7F6-B498-43B3-948B-1728B52AA6E4}">
                <adec:decorative xmlns:adec="http://schemas.microsoft.com/office/drawing/2017/decorative" val="1"/>
              </a:ext>
            </a:extLst>
          </p:cNvPr>
          <p:cNvSpPr/>
          <p:nvPr/>
        </p:nvSpPr>
        <p:spPr>
          <a:xfrm>
            <a:off x="415290" y="2209800"/>
            <a:ext cx="3581400" cy="457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2">
            <a:extLst>
              <a:ext uri="{FF2B5EF4-FFF2-40B4-BE49-F238E27FC236}">
                <a16:creationId xmlns:a16="http://schemas.microsoft.com/office/drawing/2014/main" id="{160C1224-5E7D-43DD-ABE0-F382F3FB4AF7}"/>
              </a:ext>
            </a:extLst>
          </p:cNvPr>
          <p:cNvSpPr txBox="1">
            <a:spLocks/>
          </p:cNvSpPr>
          <p:nvPr/>
        </p:nvSpPr>
        <p:spPr bwMode="auto">
          <a:xfrm>
            <a:off x="491490" y="1524000"/>
            <a:ext cx="4080510" cy="451327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rtlCol="0" anchorCtr="0" compatLnSpc="1">
            <a:prstTxWarp prst="textNoShape">
              <a:avLst/>
            </a:prstTxWarp>
            <a:noAutofit/>
          </a:bodyPr>
          <a:lstStyle>
            <a:lvl1pPr marL="342900" indent="-342900" algn="l" rtl="0" eaLnBrk="0" fontAlgn="base" hangingPunct="0">
              <a:spcBef>
                <a:spcPct val="20000"/>
              </a:spcBef>
              <a:spcAft>
                <a:spcPct val="0"/>
              </a:spcAft>
              <a:buClr>
                <a:schemeClr val="accent5">
                  <a:lumMod val="75000"/>
                </a:schemeClr>
              </a:buClr>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5">
                  <a:lumMod val="75000"/>
                </a:schemeClr>
              </a:buClr>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accent5">
                  <a:lumMod val="75000"/>
                </a:schemeClr>
              </a:buClr>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chemeClr val="accent5">
                  <a:lumMod val="75000"/>
                </a:schemeClr>
              </a:buClr>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chemeClr val="accent5">
                  <a:lumMod val="75000"/>
                </a:schemeClr>
              </a:buClr>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indent="-228600" eaLnBrk="1" hangingPunct="1">
              <a:lnSpc>
                <a:spcPct val="90000"/>
              </a:lnSpc>
              <a:spcBef>
                <a:spcPts val="600"/>
              </a:spcBef>
              <a:spcAft>
                <a:spcPts val="600"/>
              </a:spcAft>
              <a:buFont typeface="Arial" panose="020B0604020202020204" pitchFamily="34" charset="0"/>
              <a:buChar char="•"/>
            </a:pPr>
            <a:r>
              <a:rPr lang="en-US" sz="1800" dirty="0"/>
              <a:t>Massachusetts recently announced a </a:t>
            </a:r>
            <a:r>
              <a:rPr lang="en-US" sz="1800" b="1" dirty="0"/>
              <a:t>new Eviction Diversion Initiative </a:t>
            </a:r>
            <a:r>
              <a:rPr lang="en-US" sz="1800" dirty="0"/>
              <a:t>to help households as the eviction moratorium in Massachusetts expires. </a:t>
            </a:r>
          </a:p>
          <a:p>
            <a:pPr indent="-228600" eaLnBrk="1" hangingPunct="1">
              <a:lnSpc>
                <a:spcPct val="90000"/>
              </a:lnSpc>
              <a:spcBef>
                <a:spcPts val="600"/>
              </a:spcBef>
              <a:spcAft>
                <a:spcPts val="600"/>
              </a:spcAft>
              <a:buFont typeface="Arial" panose="020B0604020202020204" pitchFamily="34" charset="0"/>
              <a:buChar char="•"/>
            </a:pPr>
            <a:r>
              <a:rPr lang="en-US" sz="1800" dirty="0"/>
              <a:t>There are now resources available for individuals and families struggling to make rent or mortgage payments due to COVID-19.  Click </a:t>
            </a:r>
            <a:r>
              <a:rPr lang="en-US" sz="1800" dirty="0">
                <a:hlinkClick r:id="rId2"/>
              </a:rPr>
              <a:t>here</a:t>
            </a:r>
            <a:r>
              <a:rPr lang="en-US" sz="1800" dirty="0"/>
              <a:t> to learn more or call 2-1-1 from any phone. </a:t>
            </a:r>
          </a:p>
          <a:p>
            <a:pPr indent="-228600" eaLnBrk="1" hangingPunct="1">
              <a:lnSpc>
                <a:spcPct val="90000"/>
              </a:lnSpc>
              <a:spcBef>
                <a:spcPts val="600"/>
              </a:spcBef>
              <a:spcAft>
                <a:spcPts val="600"/>
              </a:spcAft>
              <a:buFont typeface="Arial" panose="020B0604020202020204" pitchFamily="34" charset="0"/>
              <a:buChar char="•"/>
            </a:pPr>
            <a:r>
              <a:rPr lang="en-US" sz="1800" dirty="0"/>
              <a:t>You can also download and share multilingual resources that’s been created.  The public information flyers are available in </a:t>
            </a:r>
            <a:r>
              <a:rPr lang="en-US" sz="1800" dirty="0">
                <a:hlinkClick r:id="rId3"/>
              </a:rPr>
              <a:t>English</a:t>
            </a:r>
            <a:r>
              <a:rPr lang="en-US" sz="1800" dirty="0"/>
              <a:t>, </a:t>
            </a:r>
            <a:r>
              <a:rPr lang="en-US" sz="1800" dirty="0">
                <a:hlinkClick r:id="rId4"/>
              </a:rPr>
              <a:t>Spanish</a:t>
            </a:r>
            <a:r>
              <a:rPr lang="en-US" sz="1800" dirty="0"/>
              <a:t>, </a:t>
            </a:r>
            <a:r>
              <a:rPr lang="en-US" sz="1800" dirty="0">
                <a:hlinkClick r:id="rId5"/>
              </a:rPr>
              <a:t>Chinese</a:t>
            </a:r>
            <a:r>
              <a:rPr lang="en-US" sz="1800" dirty="0"/>
              <a:t>, </a:t>
            </a:r>
            <a:r>
              <a:rPr lang="en-US" sz="1800" dirty="0">
                <a:hlinkClick r:id="rId6"/>
              </a:rPr>
              <a:t>Haitian Creole</a:t>
            </a:r>
            <a:r>
              <a:rPr lang="en-US" sz="1800" dirty="0"/>
              <a:t>, </a:t>
            </a:r>
            <a:r>
              <a:rPr lang="en-US" sz="1800" dirty="0">
                <a:hlinkClick r:id="rId7"/>
              </a:rPr>
              <a:t>Khmer</a:t>
            </a:r>
            <a:r>
              <a:rPr lang="en-US" sz="1800" dirty="0"/>
              <a:t>, </a:t>
            </a:r>
            <a:r>
              <a:rPr lang="en-US" sz="1800" dirty="0">
                <a:hlinkClick r:id="rId8"/>
              </a:rPr>
              <a:t>Portuguese</a:t>
            </a:r>
            <a:r>
              <a:rPr lang="en-US" sz="1800" dirty="0"/>
              <a:t>, </a:t>
            </a:r>
            <a:r>
              <a:rPr lang="en-US" sz="1800" dirty="0">
                <a:hlinkClick r:id="rId9"/>
              </a:rPr>
              <a:t>Russian</a:t>
            </a:r>
            <a:r>
              <a:rPr lang="en-US" sz="1800" dirty="0"/>
              <a:t>, or </a:t>
            </a:r>
            <a:r>
              <a:rPr lang="en-US" sz="1800" dirty="0">
                <a:hlinkClick r:id="rId10"/>
              </a:rPr>
              <a:t>Vietnamese</a:t>
            </a:r>
            <a:r>
              <a:rPr lang="en-US" sz="1800" dirty="0"/>
              <a:t>. </a:t>
            </a:r>
          </a:p>
          <a:p>
            <a:pPr indent="-228600" eaLnBrk="1" hangingPunct="1">
              <a:lnSpc>
                <a:spcPct val="90000"/>
              </a:lnSpc>
              <a:spcBef>
                <a:spcPts val="600"/>
              </a:spcBef>
              <a:spcAft>
                <a:spcPts val="600"/>
              </a:spcAft>
              <a:buFont typeface="Arial" panose="020B0604020202020204" pitchFamily="34" charset="0"/>
              <a:buChar char="•"/>
            </a:pPr>
            <a:r>
              <a:rPr lang="en-US" sz="1800" dirty="0"/>
              <a:t>There is funding available </a:t>
            </a:r>
            <a:r>
              <a:rPr lang="en-US" sz="1800" b="1" dirty="0"/>
              <a:t>NOW</a:t>
            </a:r>
            <a:r>
              <a:rPr lang="en-US" sz="1800" dirty="0"/>
              <a:t> and the earlier households apply for aid, the quicker they will receive it.</a:t>
            </a:r>
          </a:p>
        </p:txBody>
      </p:sp>
      <p:pic>
        <p:nvPicPr>
          <p:cNvPr id="10" name="Picture 4" descr="See the source image">
            <a:extLst>
              <a:ext uri="{FF2B5EF4-FFF2-40B4-BE49-F238E27FC236}">
                <a16:creationId xmlns:a16="http://schemas.microsoft.com/office/drawing/2014/main" id="{9CF52E52-FD42-40C2-8CC8-895CA8AFE80C}"/>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23033" r="38132"/>
          <a:stretch/>
        </p:blipFill>
        <p:spPr bwMode="auto">
          <a:xfrm>
            <a:off x="4495800" y="1371601"/>
            <a:ext cx="4648200" cy="5486400"/>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927884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F2327FF-672E-4258-992D-F8C8979030D8}"/>
              </a:ext>
            </a:extLst>
          </p:cNvPr>
          <p:cNvSpPr>
            <a:spLocks noGrp="1"/>
          </p:cNvSpPr>
          <p:nvPr>
            <p:ph type="title"/>
          </p:nvPr>
        </p:nvSpPr>
        <p:spPr>
          <a:xfrm>
            <a:off x="457200" y="304800"/>
            <a:ext cx="6553200" cy="914400"/>
          </a:xfrm>
        </p:spPr>
        <p:txBody>
          <a:bodyPr/>
          <a:lstStyle/>
          <a:p>
            <a:r>
              <a:rPr lang="en-US" dirty="0"/>
              <a:t>Questions</a:t>
            </a:r>
          </a:p>
        </p:txBody>
      </p:sp>
      <p:pic>
        <p:nvPicPr>
          <p:cNvPr id="6" name="Picture 5" descr="Graphic of questions marks in different colors">
            <a:extLst>
              <a:ext uri="{FF2B5EF4-FFF2-40B4-BE49-F238E27FC236}">
                <a16:creationId xmlns:a16="http://schemas.microsoft.com/office/drawing/2014/main" id="{8661C6EC-37D1-4389-A0A5-DCA5AB3BA8F8}"/>
              </a:ext>
            </a:extLst>
          </p:cNvPr>
          <p:cNvPicPr>
            <a:picLocks noChangeAspect="1"/>
          </p:cNvPicPr>
          <p:nvPr/>
        </p:nvPicPr>
        <p:blipFill>
          <a:blip r:embed="rId2"/>
          <a:stretch>
            <a:fillRect/>
          </a:stretch>
        </p:blipFill>
        <p:spPr>
          <a:xfrm>
            <a:off x="2209800" y="2057400"/>
            <a:ext cx="4661305" cy="3734223"/>
          </a:xfrm>
          <a:prstGeom prst="rect">
            <a:avLst/>
          </a:prstGeom>
        </p:spPr>
      </p:pic>
      <p:sp>
        <p:nvSpPr>
          <p:cNvPr id="4" name="Slide Number Placeholder 3">
            <a:extLst>
              <a:ext uri="{FF2B5EF4-FFF2-40B4-BE49-F238E27FC236}">
                <a16:creationId xmlns:a16="http://schemas.microsoft.com/office/drawing/2014/main" id="{61343D75-82E8-4469-88A7-1D22914ADC27}"/>
              </a:ext>
            </a:extLst>
          </p:cNvPr>
          <p:cNvSpPr>
            <a:spLocks noGrp="1"/>
          </p:cNvSpPr>
          <p:nvPr>
            <p:ph type="sldNum" sz="quarter" idx="12"/>
          </p:nvPr>
        </p:nvSpPr>
        <p:spPr/>
        <p:txBody>
          <a:bodyPr/>
          <a:lstStyle/>
          <a:p>
            <a:fld id="{D7C3FE04-E715-46F6-B07D-5A234E157AC3}" type="slidenum">
              <a:rPr lang="en-US" altLang="en-US" smtClean="0"/>
              <a:pPr/>
              <a:t>55</a:t>
            </a:fld>
            <a:endParaRPr lang="en-US" altLang="en-US" dirty="0"/>
          </a:p>
        </p:txBody>
      </p:sp>
    </p:spTree>
    <p:extLst>
      <p:ext uri="{BB962C8B-B14F-4D97-AF65-F5344CB8AC3E}">
        <p14:creationId xmlns:p14="http://schemas.microsoft.com/office/powerpoint/2010/main" val="227874979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OFFICE" val="Boston"/>
  <p:tag name="ARTICULATE_PROJECT_OPEN" val="1"/>
  <p:tag name="TAG_BACKING_FORM_KEY" val="461548-c:\users\whiteb1\desktop\oct. 2020 mtf_masshealth updates_10.9.final draft bmw edits.pptx"/>
  <p:tag name="ARTICULATE_PRESENTER_VERSION" val="8"/>
  <p:tag name="ARTICULATE_SLIDE_COUNT" val="58"/>
  <p:tag name="TPVERSION" val="8"/>
  <p:tag name="TPFULLVERSION" val="1.5.0.39"/>
  <p:tag name="TPOS" val="2"/>
  <p:tag name="TPLASTSAVEVERSION" val="6.2 PC"/>
  <p:tag name="TPLASTSAVEPRODUCT" val="TurningPoint web for PowerPoint"/>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CHARACTER_TYPE" val="illustrated"/>
  <p:tag name="ARTICULATE_CHARACTER_ID" val="realistic-male-00016"/>
  <p:tag name="ARTICULATE_CHARACTER_EXPRESSION" val="Neutral"/>
  <p:tag name="ARTICULATE_CHARACTER_POSE" val="Disappointed"/>
  <p:tag name="ARTICULATE_CHARACTER_PERSPECTIVE" val="Front"/>
</p:tagLst>
</file>

<file path=ppt/tags/tag10.xml><?xml version="1.0" encoding="utf-8"?>
<p:tagLst xmlns:a="http://schemas.openxmlformats.org/drawingml/2006/main" xmlns:r="http://schemas.openxmlformats.org/officeDocument/2006/relationships" xmlns:p="http://schemas.openxmlformats.org/presentationml/2006/main">
  <p:tag name="ARTICULATE_CHARACTER_TYPE" val="illustrated"/>
  <p:tag name="ARTICULATE_CHARACTER_ID" val="realistic-male-00007"/>
  <p:tag name="ARTICULATE_CHARACTER_EXPRESSION" val="Neutral"/>
  <p:tag name="ARTICULATE_CHARACTER_POSE" val="Disappointed"/>
  <p:tag name="ARTICULATE_CHARACTER_PERSPECTIVE" val="Front"/>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Office Theme">
  <a:themeElements>
    <a:clrScheme name="Custom 2">
      <a:dk1>
        <a:sysClr val="windowText" lastClr="000000"/>
      </a:dk1>
      <a:lt1>
        <a:sysClr val="window" lastClr="FFFFFF"/>
      </a:lt1>
      <a:dk2>
        <a:srgbClr val="002D5B"/>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614481DFFDF8145B6FC41775ECBBEC8" ma:contentTypeVersion="4" ma:contentTypeDescription="Create a new document." ma:contentTypeScope="" ma:versionID="1e3ac50e7730d5856910fe9d12f87931">
  <xsd:schema xmlns:xsd="http://www.w3.org/2001/XMLSchema" xmlns:xs="http://www.w3.org/2001/XMLSchema" xmlns:p="http://schemas.microsoft.com/office/2006/metadata/properties" xmlns:ns2="cb6ae6a6-881e-424f-a273-538d66b465eb" targetNamespace="http://schemas.microsoft.com/office/2006/metadata/properties" ma:root="true" ma:fieldsID="aa306094247d47eb2aca0b59d77b7adf" ns2:_="">
    <xsd:import namespace="cb6ae6a6-881e-424f-a273-538d66b465e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b6ae6a6-881e-424f-a273-538d66b465e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BBBF987-8654-4D19-8F5A-D02CC1F5A4EA}">
  <ds:schemaRefs>
    <ds:schemaRef ds:uri="cb6ae6a6-881e-424f-a273-538d66b465eb"/>
    <ds:schemaRef ds:uri="http://purl.org/dc/dcmitype/"/>
    <ds:schemaRef ds:uri="http://purl.org/dc/terms/"/>
    <ds:schemaRef ds:uri="http://schemas.openxmlformats.org/package/2006/metadata/core-properties"/>
    <ds:schemaRef ds:uri="http://purl.org/dc/elements/1.1/"/>
    <ds:schemaRef ds:uri="http://www.w3.org/XML/1998/namespace"/>
    <ds:schemaRef ds:uri="http://schemas.microsoft.com/office/2006/documentManagement/types"/>
    <ds:schemaRef ds:uri="http://schemas.microsoft.com/office/infopath/2007/PartnerControls"/>
    <ds:schemaRef ds:uri="http://schemas.microsoft.com/office/2006/metadata/properties"/>
  </ds:schemaRefs>
</ds:datastoreItem>
</file>

<file path=customXml/itemProps2.xml><?xml version="1.0" encoding="utf-8"?>
<ds:datastoreItem xmlns:ds="http://schemas.openxmlformats.org/officeDocument/2006/customXml" ds:itemID="{3DC6EBFF-A3F3-4956-985E-6732FAD912BB}"/>
</file>

<file path=customXml/itemProps3.xml><?xml version="1.0" encoding="utf-8"?>
<ds:datastoreItem xmlns:ds="http://schemas.openxmlformats.org/officeDocument/2006/customXml" ds:itemID="{32C68D35-FF52-4910-9A6F-6C0D31F3886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229</TotalTime>
  <Words>3729</Words>
  <Application>Microsoft Office PowerPoint</Application>
  <PresentationFormat>On-screen Show (4:3)</PresentationFormat>
  <Paragraphs>405</Paragraphs>
  <Slides>55</Slides>
  <Notes>36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55</vt:i4>
      </vt:variant>
    </vt:vector>
  </HeadingPairs>
  <TitlesOfParts>
    <vt:vector size="64" baseType="lpstr">
      <vt:lpstr>Arial</vt:lpstr>
      <vt:lpstr>Book Antiqua</vt:lpstr>
      <vt:lpstr>Calibri</vt:lpstr>
      <vt:lpstr>Calibri,sans-serif</vt:lpstr>
      <vt:lpstr>Corbel</vt:lpstr>
      <vt:lpstr>Noto Sans</vt:lpstr>
      <vt:lpstr>Segoe UI</vt:lpstr>
      <vt:lpstr>Texta</vt:lpstr>
      <vt:lpstr>1_Office Theme</vt:lpstr>
      <vt:lpstr>MassHealth Updates</vt:lpstr>
      <vt:lpstr>Agenda</vt:lpstr>
      <vt:lpstr>MassHealth Operations Update: Response to COVID-19</vt:lpstr>
      <vt:lpstr>Response to COVID-19 Health Emergency (slide 1 of 2)</vt:lpstr>
      <vt:lpstr>Response to COVID-19 Health Emergency (slide 2 of 2)</vt:lpstr>
      <vt:lpstr>MassHealth Family Assistance: Covered Service Expansions</vt:lpstr>
      <vt:lpstr>Current Eligibility Summary</vt:lpstr>
      <vt:lpstr>Current Covered Services</vt:lpstr>
      <vt:lpstr>Covered Services Expansion  (slide 1 of 2)</vt:lpstr>
      <vt:lpstr>Covered Services Expansion  (slide 2 of 2)</vt:lpstr>
      <vt:lpstr>CDRH and Nursing Facility Operations Process (slide 1 of 5)</vt:lpstr>
      <vt:lpstr>CDRH and Nursing Facility Operations Process (slide 2 of 5)</vt:lpstr>
      <vt:lpstr>CDRH and Nursing Facility Operations Process (slide 3 of 5)</vt:lpstr>
      <vt:lpstr>CDRH and Nursing Facility Operations Process (slide 4 of 5)</vt:lpstr>
      <vt:lpstr>CDRH and Nursing Facility Operations Process (slide 5 of 5)</vt:lpstr>
      <vt:lpstr>Resource</vt:lpstr>
      <vt:lpstr>Home and Community Based Service Waiver (HCBSW) </vt:lpstr>
      <vt:lpstr>Home and Community Base Service Waiver</vt:lpstr>
      <vt:lpstr>Home and Community Base Service Waiver (slide 1 of 3)</vt:lpstr>
      <vt:lpstr>Home and Community Base Service Waiver (slide 2 of 3)</vt:lpstr>
      <vt:lpstr>Home and Community Base Service Waiver (slide 3 of 3)</vt:lpstr>
      <vt:lpstr>Medicare Savings Program (MSP) Update:  HCBSW</vt:lpstr>
      <vt:lpstr>Medicare Savings Programs (MSP) Update</vt:lpstr>
      <vt:lpstr>MassHealth Renewals Update </vt:lpstr>
      <vt:lpstr>MassHealth Auto-Renewals</vt:lpstr>
      <vt:lpstr>MassHealth Auto-Renewals Updates (slide 1 of 2)</vt:lpstr>
      <vt:lpstr>MassHealth Auto-Renewals Updates (slide 2 of 2)</vt:lpstr>
      <vt:lpstr>MassHealth Renewals Update (slide 1 of 4)</vt:lpstr>
      <vt:lpstr>MassHealth Renewals Updates (slide 2 of 4)</vt:lpstr>
      <vt:lpstr>MassHealth Renewals Updates (slide 3 of 4)</vt:lpstr>
      <vt:lpstr>MassHealth Renewals Updates (slide 4 of 4)</vt:lpstr>
      <vt:lpstr>Reporting Income Change</vt:lpstr>
      <vt:lpstr>Reporting Income Change  (slide 1 of 2)</vt:lpstr>
      <vt:lpstr>Reporting Income Change  (slide 2 of 2)</vt:lpstr>
      <vt:lpstr>Reporting Unemployment Income   </vt:lpstr>
      <vt:lpstr>FEMA Disaster Funding for Lost Wages Assistance (LWA) Benefit </vt:lpstr>
      <vt:lpstr>Reporting Current Income</vt:lpstr>
      <vt:lpstr>Reporting Annual Income (slide 1 of 2)</vt:lpstr>
      <vt:lpstr>Reporting Annual Income (slide 2 of 2)</vt:lpstr>
      <vt:lpstr>Key Takeaways</vt:lpstr>
      <vt:lpstr>Reminders (slide 1 of 2) </vt:lpstr>
      <vt:lpstr>Reminders (slide 2 of 2) </vt:lpstr>
      <vt:lpstr>Scenario</vt:lpstr>
      <vt:lpstr>Notice of Birth (NOB) Update </vt:lpstr>
      <vt:lpstr>Notice of Birth Form (slide 1 of 2)</vt:lpstr>
      <vt:lpstr>Notice of Birth Form (slide 2 of 2)</vt:lpstr>
      <vt:lpstr>MassHealth Electronic Notification of Birth (MeNOB) Application</vt:lpstr>
      <vt:lpstr>IRS Economic Impact Payments for Non-Filers Update </vt:lpstr>
      <vt:lpstr>IRS Economic Impact Payments For Non-Filers Update</vt:lpstr>
      <vt:lpstr>COVID-19 Resources</vt:lpstr>
      <vt:lpstr>MassHealth and COVID-19:  Resource for Applicants and Members</vt:lpstr>
      <vt:lpstr>Stop the Spread</vt:lpstr>
      <vt:lpstr>Stop the Spread Initiative</vt:lpstr>
      <vt:lpstr>Resources for Renters, Homeowners, and Landlords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MassHealth Updates: Massachusetts Health Care Training Forum</dc:title>
  <dc:creator>Kara Chiev</dc:creator>
  <cp:lastModifiedBy>DeCouto, Lynn</cp:lastModifiedBy>
  <cp:revision>63</cp:revision>
  <dcterms:created xsi:type="dcterms:W3CDTF">2020-10-27T20:24:43Z</dcterms:created>
  <dcterms:modified xsi:type="dcterms:W3CDTF">2020-12-04T22:13:21Z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0x0101003614481DFFDF8145B6FC41775ECBBEC8</vt:lpwstr>
  </property>
</Properties>
</file>