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4"/>
    <p:sldMasterId id="2147483766" r:id="rId5"/>
  </p:sldMasterIdLst>
  <p:notesMasterIdLst>
    <p:notesMasterId r:id="rId58"/>
  </p:notesMasterIdLst>
  <p:handoutMasterIdLst>
    <p:handoutMasterId r:id="rId59"/>
  </p:handoutMasterIdLst>
  <p:sldIdLst>
    <p:sldId id="798" r:id="rId6"/>
    <p:sldId id="940" r:id="rId7"/>
    <p:sldId id="2059" r:id="rId8"/>
    <p:sldId id="2127" r:id="rId9"/>
    <p:sldId id="2057" r:id="rId10"/>
    <p:sldId id="2071" r:id="rId11"/>
    <p:sldId id="2060" r:id="rId12"/>
    <p:sldId id="2086" r:id="rId13"/>
    <p:sldId id="2062" r:id="rId14"/>
    <p:sldId id="2096" r:id="rId15"/>
    <p:sldId id="2077" r:id="rId16"/>
    <p:sldId id="2072" r:id="rId17"/>
    <p:sldId id="2073" r:id="rId18"/>
    <p:sldId id="2085" r:id="rId19"/>
    <p:sldId id="2074" r:id="rId20"/>
    <p:sldId id="2075" r:id="rId21"/>
    <p:sldId id="2104" r:id="rId22"/>
    <p:sldId id="2076" r:id="rId23"/>
    <p:sldId id="2058" r:id="rId24"/>
    <p:sldId id="2131" r:id="rId25"/>
    <p:sldId id="2120" r:id="rId26"/>
    <p:sldId id="2122" r:id="rId27"/>
    <p:sldId id="1976" r:id="rId28"/>
    <p:sldId id="2123" r:id="rId29"/>
    <p:sldId id="2124" r:id="rId30"/>
    <p:sldId id="2125" r:id="rId31"/>
    <p:sldId id="2017" r:id="rId32"/>
    <p:sldId id="467" r:id="rId33"/>
    <p:sldId id="2042" r:id="rId34"/>
    <p:sldId id="2089" r:id="rId35"/>
    <p:sldId id="2091" r:id="rId36"/>
    <p:sldId id="2092" r:id="rId37"/>
    <p:sldId id="2095" r:id="rId38"/>
    <p:sldId id="2090" r:id="rId39"/>
    <p:sldId id="2128" r:id="rId40"/>
    <p:sldId id="2129" r:id="rId41"/>
    <p:sldId id="2130" r:id="rId42"/>
    <p:sldId id="2078" r:id="rId43"/>
    <p:sldId id="2082" r:id="rId44"/>
    <p:sldId id="2081" r:id="rId45"/>
    <p:sldId id="2083" r:id="rId46"/>
    <p:sldId id="2101" r:id="rId47"/>
    <p:sldId id="2098" r:id="rId48"/>
    <p:sldId id="2126" r:id="rId49"/>
    <p:sldId id="2112" r:id="rId50"/>
    <p:sldId id="2111" r:id="rId51"/>
    <p:sldId id="2113" r:id="rId52"/>
    <p:sldId id="2107" r:id="rId53"/>
    <p:sldId id="1436" r:id="rId54"/>
    <p:sldId id="2108" r:id="rId55"/>
    <p:sldId id="2109" r:id="rId56"/>
    <p:sldId id="2097" r:id="rId57"/>
  </p:sldIdLst>
  <p:sldSz cx="9144000" cy="6858000" type="screen4x3"/>
  <p:notesSz cx="7010400" cy="9296400"/>
  <p:defaultTextStyle>
    <a:defPPr>
      <a:defRPr lang="en-US"/>
    </a:defPPr>
    <a:lvl1pPr algn="l" rtl="0" fontAlgn="base">
      <a:spcBef>
        <a:spcPct val="0"/>
      </a:spcBef>
      <a:spcAft>
        <a:spcPct val="0"/>
      </a:spcAft>
      <a:defRPr sz="2400" b="1" kern="1200">
        <a:solidFill>
          <a:schemeClr val="accent2"/>
        </a:solidFill>
        <a:latin typeface="Arial" charset="0"/>
        <a:ea typeface="MS PGothic" pitchFamily="34" charset="-128"/>
        <a:cs typeface="Arial" charset="0"/>
      </a:defRPr>
    </a:lvl1pPr>
    <a:lvl2pPr marL="457200" algn="l" rtl="0" fontAlgn="base">
      <a:spcBef>
        <a:spcPct val="0"/>
      </a:spcBef>
      <a:spcAft>
        <a:spcPct val="0"/>
      </a:spcAft>
      <a:defRPr sz="2400" b="1" kern="1200">
        <a:solidFill>
          <a:schemeClr val="accent2"/>
        </a:solidFill>
        <a:latin typeface="Arial" charset="0"/>
        <a:ea typeface="MS PGothic" pitchFamily="34" charset="-128"/>
        <a:cs typeface="Arial" charset="0"/>
      </a:defRPr>
    </a:lvl2pPr>
    <a:lvl3pPr marL="914400" algn="l" rtl="0" fontAlgn="base">
      <a:spcBef>
        <a:spcPct val="0"/>
      </a:spcBef>
      <a:spcAft>
        <a:spcPct val="0"/>
      </a:spcAft>
      <a:defRPr sz="2400" b="1" kern="1200">
        <a:solidFill>
          <a:schemeClr val="accent2"/>
        </a:solidFill>
        <a:latin typeface="Arial" charset="0"/>
        <a:ea typeface="MS PGothic" pitchFamily="34" charset="-128"/>
        <a:cs typeface="Arial" charset="0"/>
      </a:defRPr>
    </a:lvl3pPr>
    <a:lvl4pPr marL="1371600" algn="l" rtl="0" fontAlgn="base">
      <a:spcBef>
        <a:spcPct val="0"/>
      </a:spcBef>
      <a:spcAft>
        <a:spcPct val="0"/>
      </a:spcAft>
      <a:defRPr sz="2400" b="1" kern="1200">
        <a:solidFill>
          <a:schemeClr val="accent2"/>
        </a:solidFill>
        <a:latin typeface="Arial" charset="0"/>
        <a:ea typeface="MS PGothic" pitchFamily="34" charset="-128"/>
        <a:cs typeface="Arial" charset="0"/>
      </a:defRPr>
    </a:lvl4pPr>
    <a:lvl5pPr marL="1828800" algn="l" rtl="0" fontAlgn="base">
      <a:spcBef>
        <a:spcPct val="0"/>
      </a:spcBef>
      <a:spcAft>
        <a:spcPct val="0"/>
      </a:spcAft>
      <a:defRPr sz="2400" b="1" kern="1200">
        <a:solidFill>
          <a:schemeClr val="accent2"/>
        </a:solidFill>
        <a:latin typeface="Arial" charset="0"/>
        <a:ea typeface="MS PGothic" pitchFamily="34" charset="-128"/>
        <a:cs typeface="Arial" charset="0"/>
      </a:defRPr>
    </a:lvl5pPr>
    <a:lvl6pPr marL="2286000" algn="l" defTabSz="914400" rtl="0" eaLnBrk="1" latinLnBrk="0" hangingPunct="1">
      <a:defRPr sz="2400" b="1" kern="1200">
        <a:solidFill>
          <a:schemeClr val="accent2"/>
        </a:solidFill>
        <a:latin typeface="Arial" charset="0"/>
        <a:ea typeface="MS PGothic" pitchFamily="34" charset="-128"/>
        <a:cs typeface="Arial" charset="0"/>
      </a:defRPr>
    </a:lvl6pPr>
    <a:lvl7pPr marL="2743200" algn="l" defTabSz="914400" rtl="0" eaLnBrk="1" latinLnBrk="0" hangingPunct="1">
      <a:defRPr sz="2400" b="1" kern="1200">
        <a:solidFill>
          <a:schemeClr val="accent2"/>
        </a:solidFill>
        <a:latin typeface="Arial" charset="0"/>
        <a:ea typeface="MS PGothic" pitchFamily="34" charset="-128"/>
        <a:cs typeface="Arial" charset="0"/>
      </a:defRPr>
    </a:lvl7pPr>
    <a:lvl8pPr marL="3200400" algn="l" defTabSz="914400" rtl="0" eaLnBrk="1" latinLnBrk="0" hangingPunct="1">
      <a:defRPr sz="2400" b="1" kern="1200">
        <a:solidFill>
          <a:schemeClr val="accent2"/>
        </a:solidFill>
        <a:latin typeface="Arial" charset="0"/>
        <a:ea typeface="MS PGothic" pitchFamily="34" charset="-128"/>
        <a:cs typeface="Arial" charset="0"/>
      </a:defRPr>
    </a:lvl8pPr>
    <a:lvl9pPr marL="3657600" algn="l" defTabSz="914400" rtl="0" eaLnBrk="1" latinLnBrk="0" hangingPunct="1">
      <a:defRPr sz="2400" b="1" kern="1200">
        <a:solidFill>
          <a:schemeClr val="accent2"/>
        </a:solidFill>
        <a:latin typeface="Arial" charset="0"/>
        <a:ea typeface="MS PGothic" pitchFamily="34" charset="-128"/>
        <a:cs typeface="Arial" charset="0"/>
      </a:defRPr>
    </a:lvl9pPr>
  </p:defaultTextStyle>
  <p:extLst>
    <p:ext uri="{EFAFB233-063F-42B5-8137-9DF3F51BA10A}">
      <p15:sldGuideLst xmlns:p15="http://schemas.microsoft.com/office/powerpoint/2012/main">
        <p15:guide id="1" orient="horz" pos="1152">
          <p15:clr>
            <a:srgbClr val="A4A3A4"/>
          </p15:clr>
        </p15:guide>
        <p15:guide id="2" pos="336">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ev, Sokmeakara (EHS)" initials="" lastIdx="1" clrIdx="0"/>
  <p:cmAuthor id="7" name="TCapone" initials="TRC" lastIdx="9" clrIdx="7"/>
  <p:cmAuthor id="1" name=" " initials="" lastIdx="1" clrIdx="1"/>
  <p:cmAuthor id="8" name="Kara Chiev" initials="KC" lastIdx="1" clrIdx="8">
    <p:extLst>
      <p:ext uri="{19B8F6BF-5375-455C-9EA6-DF929625EA0E}">
        <p15:presenceInfo xmlns:p15="http://schemas.microsoft.com/office/powerpoint/2012/main" userId="db4c24ebf9387643" providerId="Windows Live"/>
      </p:ext>
    </p:extLst>
  </p:cmAuthor>
  <p:cmAuthor id="2" name=" Sue" initials="" lastIdx="1" clrIdx="2"/>
  <p:cmAuthor id="3" name="Heather Rossi" initials="" lastIdx="1" clrIdx="3"/>
  <p:cmAuthor id="4" name=" " initials=" " lastIdx="4" clrIdx="4"/>
  <p:cmAuthor id="5" name="EHS" initials="EHS" lastIdx="10" clrIdx="5"/>
  <p:cmAuthor id="6" name="Jill True" initials="JAT" lastIdx="3"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333399"/>
    <a:srgbClr val="000066"/>
    <a:srgbClr val="33339D"/>
    <a:srgbClr val="C49500"/>
    <a:srgbClr val="FF9900"/>
    <a:srgbClr val="5C4600"/>
    <a:srgbClr val="000000"/>
    <a:srgbClr val="A27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94" autoAdjust="0"/>
    <p:restoredTop sz="96357" autoAdjust="0"/>
  </p:normalViewPr>
  <p:slideViewPr>
    <p:cSldViewPr snapToObjects="1">
      <p:cViewPr varScale="1">
        <p:scale>
          <a:sx n="110" d="100"/>
          <a:sy n="110" d="100"/>
        </p:scale>
        <p:origin x="1836" y="96"/>
      </p:cViewPr>
      <p:guideLst>
        <p:guide orient="horz" pos="1152"/>
        <p:guide pos="3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p:scale>
          <a:sx n="100" d="100"/>
          <a:sy n="100" d="100"/>
        </p:scale>
        <p:origin x="270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a:p>
        </p:txBody>
      </p:sp>
      <p:sp>
        <p:nvSpPr>
          <p:cNvPr id="84995" name="Rectangle 3"/>
          <p:cNvSpPr>
            <a:spLocks noGrp="1" noChangeArrowheads="1"/>
          </p:cNvSpPr>
          <p:nvPr>
            <p:ph type="dt" sz="quarter" idx="1"/>
          </p:nvPr>
        </p:nvSpPr>
        <p:spPr bwMode="auto">
          <a:xfrm>
            <a:off x="3970338" y="7620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algn="r" defTabSz="914775" eaLnBrk="0" hangingPunct="0">
              <a:lnSpc>
                <a:spcPct val="85000"/>
              </a:lnSpc>
              <a:defRPr sz="1200">
                <a:ea typeface="MS PGothic" pitchFamily="34" charset="-128"/>
              </a:defRPr>
            </a:lvl1pPr>
          </a:lstStyle>
          <a:p>
            <a:pPr>
              <a:defRPr/>
            </a:pPr>
            <a:r>
              <a:rPr lang="en-US" altLang="en-US" sz="900" b="0" dirty="0">
                <a:solidFill>
                  <a:schemeClr val="tx1"/>
                </a:solidFill>
              </a:rPr>
              <a:t>MassHealth Updates</a:t>
            </a:r>
          </a:p>
        </p:txBody>
      </p:sp>
      <p:sp>
        <p:nvSpPr>
          <p:cNvPr id="8499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p:spPr>
        <p:txBody>
          <a:bodyPr vert="horz" wrap="square" lIns="91362" tIns="45677" rIns="91362" bIns="45677" numCol="1" anchor="b"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a:p>
        </p:txBody>
      </p:sp>
    </p:spTree>
    <p:extLst>
      <p:ext uri="{BB962C8B-B14F-4D97-AF65-F5344CB8AC3E}">
        <p14:creationId xmlns:p14="http://schemas.microsoft.com/office/powerpoint/2010/main" val="123184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a:p>
        </p:txBody>
      </p:sp>
      <p:sp>
        <p:nvSpPr>
          <p:cNvPr id="59395" name="Rectangle 3"/>
          <p:cNvSpPr>
            <a:spLocks noGrp="1" noChangeArrowheads="1"/>
          </p:cNvSpPr>
          <p:nvPr>
            <p:ph type="dt" idx="1"/>
          </p:nvPr>
        </p:nvSpPr>
        <p:spPr bwMode="auto">
          <a:xfrm>
            <a:off x="3971925"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algn="r" defTabSz="932094">
              <a:defRPr sz="1200" b="0">
                <a:solidFill>
                  <a:schemeClr val="tx1"/>
                </a:solidFill>
                <a:ea typeface="MS PGothic" pitchFamily="34" charset="-128"/>
              </a:defRPr>
            </a:lvl1pPr>
          </a:lstStyle>
          <a:p>
            <a:pPr>
              <a:defRPr/>
            </a:pPr>
            <a:endParaRPr lang="en-US" altLang="en-US"/>
          </a:p>
        </p:txBody>
      </p:sp>
      <p:sp>
        <p:nvSpPr>
          <p:cNvPr id="29700" name="Rectangle 4"/>
          <p:cNvSpPr>
            <a:spLocks noGrp="1" noRot="1" noChangeAspect="1" noChangeArrowheads="1" noTextEdit="1"/>
          </p:cNvSpPr>
          <p:nvPr>
            <p:ph type="sldImg" idx="2"/>
          </p:nvPr>
        </p:nvSpPr>
        <p:spPr bwMode="auto">
          <a:xfrm>
            <a:off x="1182688" y="698500"/>
            <a:ext cx="4646612" cy="3486150"/>
          </a:xfrm>
          <a:prstGeom prst="rect">
            <a:avLst/>
          </a:prstGeom>
          <a:noFill/>
          <a:ln w="9525">
            <a:solidFill>
              <a:srgbClr val="000000"/>
            </a:solidFill>
            <a:miter lim="800000"/>
            <a:headEnd/>
            <a:tailEnd/>
          </a:ln>
        </p:spPr>
      </p:sp>
      <p:sp>
        <p:nvSpPr>
          <p:cNvPr id="59397"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9398" name="Rectangle 6"/>
          <p:cNvSpPr>
            <a:spLocks noGrp="1" noChangeArrowheads="1"/>
          </p:cNvSpPr>
          <p:nvPr>
            <p:ph type="ftr" sz="quarter" idx="4"/>
          </p:nvPr>
        </p:nvSpPr>
        <p:spPr bwMode="auto">
          <a:xfrm>
            <a:off x="0"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a:p>
        </p:txBody>
      </p:sp>
      <p:sp>
        <p:nvSpPr>
          <p:cNvPr id="59399" name="Rectangle 7"/>
          <p:cNvSpPr>
            <a:spLocks noGrp="1" noChangeArrowheads="1"/>
          </p:cNvSpPr>
          <p:nvPr>
            <p:ph type="sldNum" sz="quarter" idx="5"/>
          </p:nvPr>
        </p:nvSpPr>
        <p:spPr bwMode="auto">
          <a:xfrm>
            <a:off x="3971925"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algn="r" defTabSz="932094">
              <a:defRPr sz="1200" b="0">
                <a:solidFill>
                  <a:schemeClr val="tx1"/>
                </a:solidFill>
                <a:ea typeface="MS PGothic" pitchFamily="34" charset="-128"/>
              </a:defRPr>
            </a:lvl1pPr>
          </a:lstStyle>
          <a:p>
            <a:pPr>
              <a:defRPr/>
            </a:pPr>
            <a:fld id="{87AE3DAA-91F2-485E-966D-965CA4860340}" type="slidenum">
              <a:rPr lang="en-US" altLang="en-US"/>
              <a:pPr>
                <a:defRPr/>
              </a:pPr>
              <a:t>‹#›</a:t>
            </a:fld>
            <a:endParaRPr lang="en-US" altLang="en-US" dirty="0"/>
          </a:p>
        </p:txBody>
      </p:sp>
    </p:spTree>
    <p:extLst>
      <p:ext uri="{BB962C8B-B14F-4D97-AF65-F5344CB8AC3E}">
        <p14:creationId xmlns:p14="http://schemas.microsoft.com/office/powerpoint/2010/main" val="34828854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irs.gov/newsroom/economic-impact-payments-what-you-need-to-know"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irs.gov/coronavirus/non-filers-enter-payment-info-here"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pPr defTabSz="930275"/>
            <a:fld id="{E88954B2-145E-4328-95E8-C74645691EAC}" type="slidenum">
              <a:rPr lang="en-US" altLang="en-US" smtClean="0">
                <a:solidFill>
                  <a:srgbClr val="000000"/>
                </a:solidFill>
              </a:rPr>
              <a:pPr defTabSz="930275"/>
              <a:t>1</a:t>
            </a:fld>
            <a:endParaRPr lang="en-US" altLang="en-US" dirty="0">
              <a:solidFill>
                <a:srgbClr val="000000"/>
              </a:solidFill>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Thank you for joining us today.  There are a number of updates, the first I’ll review MassHealth’s response to COVID-19, there are a few updates since last we met which includes, </a:t>
            </a:r>
            <a:r>
              <a:rPr lang="en-US" sz="1200" dirty="0">
                <a:latin typeface="Calibri" panose="020F0502020204030204" pitchFamily="34" charset="0"/>
              </a:rPr>
              <a:t>Retroactive Eligibility (Up to 90 days), Changes to the </a:t>
            </a:r>
            <a:r>
              <a:rPr lang="en-US" sz="1200" dirty="0" err="1">
                <a:latin typeface="Calibri" panose="020F0502020204030204" pitchFamily="34" charset="0"/>
              </a:rPr>
              <a:t>HPE</a:t>
            </a:r>
            <a:r>
              <a:rPr lang="en-US" sz="1200" dirty="0">
                <a:latin typeface="Calibri" panose="020F0502020204030204" pitchFamily="34" charset="0"/>
              </a:rPr>
              <a:t> Extension During COVID-19 and updates to the MassHealth Student health Insurance Program premium assistance or SHIP PA Update.</a:t>
            </a:r>
          </a:p>
          <a:p>
            <a:pPr lvl="1"/>
            <a:endParaRPr lang="en-US" sz="1200" dirty="0">
              <a:latin typeface="Calibri" panose="020F0502020204030204" pitchFamily="34" charset="0"/>
            </a:endParaRPr>
          </a:p>
          <a:p>
            <a:pPr lvl="1"/>
            <a:r>
              <a:rPr lang="en-US" sz="1200" dirty="0">
                <a:latin typeface="Calibri" panose="020F0502020204030204" pitchFamily="34" charset="0"/>
              </a:rPr>
              <a:t>Following that, we’ll review the revisions of the ACA-3 and SACA-2 paper application.  The revised applications are available and changes was made effective July 1</a:t>
            </a:r>
            <a:r>
              <a:rPr lang="en-US" sz="1200" baseline="30000" dirty="0">
                <a:latin typeface="Calibri" panose="020F0502020204030204" pitchFamily="34" charset="0"/>
              </a:rPr>
              <a:t>st</a:t>
            </a:r>
            <a:r>
              <a:rPr lang="en-US" sz="1200" dirty="0">
                <a:latin typeface="Calibri" panose="020F0502020204030204" pitchFamily="34" charset="0"/>
              </a:rPr>
              <a:t>. Also on July 1</a:t>
            </a:r>
            <a:r>
              <a:rPr lang="en-US" sz="1200" baseline="30000" dirty="0">
                <a:latin typeface="Calibri" panose="020F0502020204030204" pitchFamily="34" charset="0"/>
              </a:rPr>
              <a:t>st</a:t>
            </a:r>
            <a:r>
              <a:rPr lang="en-US" sz="1200" dirty="0">
                <a:latin typeface="Calibri" panose="020F0502020204030204" pitchFamily="34" charset="0"/>
              </a:rPr>
              <a:t>, MassHealth updated cost sharing policies.  Cost sharing is being rolled out in 2 phases, 1</a:t>
            </a:r>
            <a:r>
              <a:rPr lang="en-US" sz="1200" baseline="30000" dirty="0">
                <a:latin typeface="Calibri" panose="020F0502020204030204" pitchFamily="34" charset="0"/>
              </a:rPr>
              <a:t>st</a:t>
            </a:r>
            <a:r>
              <a:rPr lang="en-US" sz="1200" dirty="0">
                <a:latin typeface="Calibri" panose="020F0502020204030204" pitchFamily="34" charset="0"/>
              </a:rPr>
              <a:t> phase was rolled out on July 1</a:t>
            </a:r>
            <a:r>
              <a:rPr lang="en-US" sz="1200" baseline="30000" dirty="0">
                <a:latin typeface="Calibri" panose="020F0502020204030204" pitchFamily="34" charset="0"/>
              </a:rPr>
              <a:t>st</a:t>
            </a:r>
            <a:r>
              <a:rPr lang="en-US" sz="1200" dirty="0">
                <a:latin typeface="Calibri" panose="020F0502020204030204" pitchFamily="34" charset="0"/>
              </a:rPr>
              <a:t>.  You’ll hear a lot more details of what that included.</a:t>
            </a:r>
          </a:p>
          <a:p>
            <a:pPr lvl="1"/>
            <a:endParaRPr lang="en-US" sz="1200" dirty="0">
              <a:latin typeface="Calibri" panose="020F0502020204030204" pitchFamily="34" charset="0"/>
            </a:endParaRPr>
          </a:p>
          <a:p>
            <a:pPr lvl="1"/>
            <a:r>
              <a:rPr lang="en-US" sz="1200" dirty="0">
                <a:latin typeface="Calibri" panose="020F0502020204030204" pitchFamily="34" charset="0"/>
              </a:rPr>
              <a:t>Next, I will go over updates for the Medicare Savings Program also known as the MH Buy-In Program, followed by information about renewals for our members turning 65.</a:t>
            </a:r>
          </a:p>
          <a:p>
            <a:pPr lvl="1"/>
            <a:r>
              <a:rPr lang="en-US" sz="1200" dirty="0">
                <a:latin typeface="Calibri" panose="020F0502020204030204" pitchFamily="34" charset="0"/>
              </a:rPr>
              <a:t>Then, we’ll review the IRS Economic Impact Payments for Non-filers, this information we ask that you share with members and clients you’re working with that are in the IRS’s non-filer group as they have additional time to receive their</a:t>
            </a:r>
            <a:r>
              <a:rPr lang="en-US" sz="1200" b="0" dirty="0"/>
              <a:t> Economic Impact Payment, if they haven’t already. </a:t>
            </a:r>
          </a:p>
          <a:p>
            <a:pPr lvl="1"/>
            <a:endParaRPr lang="en-US" sz="1200" b="0" dirty="0">
              <a:latin typeface="Calibri" panose="020F0502020204030204" pitchFamily="34" charset="0"/>
            </a:endParaRPr>
          </a:p>
          <a:p>
            <a:pPr lvl="1"/>
            <a:r>
              <a:rPr lang="en-US" sz="1200" b="0" dirty="0">
                <a:latin typeface="Calibri" panose="020F0502020204030204" pitchFamily="34" charset="0"/>
              </a:rPr>
              <a:t>The </a:t>
            </a:r>
            <a:r>
              <a:rPr lang="en-US" sz="1200" b="0" dirty="0" err="1">
                <a:latin typeface="Calibri" panose="020F0502020204030204" pitchFamily="34" charset="0"/>
              </a:rPr>
              <a:t>REaL</a:t>
            </a:r>
            <a:r>
              <a:rPr lang="en-US" sz="1200" b="0" dirty="0">
                <a:latin typeface="Calibri" panose="020F0502020204030204" pitchFamily="34" charset="0"/>
              </a:rPr>
              <a:t> initiative- Real stands for race, ethnicity, and language. </a:t>
            </a:r>
            <a:r>
              <a:rPr lang="en-US" sz="1200" b="0" i="0" kern="1200" dirty="0">
                <a:solidFill>
                  <a:schemeClr val="tx1"/>
                </a:solidFill>
                <a:effectLst/>
                <a:latin typeface="Arial" charset="0"/>
                <a:ea typeface="MS PGothic" pitchFamily="34" charset="-128"/>
                <a:cs typeface="MS PGothic"/>
              </a:rPr>
              <a:t>MassHealth is dedicated to</a:t>
            </a:r>
            <a:r>
              <a:rPr lang="en-US" sz="1200" b="0" i="0" kern="1200" baseline="0" dirty="0">
                <a:solidFill>
                  <a:schemeClr val="tx1"/>
                </a:solidFill>
                <a:effectLst/>
                <a:latin typeface="Arial" charset="0"/>
                <a:ea typeface="MS PGothic" pitchFamily="34" charset="-128"/>
                <a:cs typeface="MS PGothic"/>
              </a:rPr>
              <a:t> move </a:t>
            </a:r>
            <a:r>
              <a:rPr lang="en-US" sz="1200" b="0" i="0" kern="1200" dirty="0">
                <a:solidFill>
                  <a:schemeClr val="tx1"/>
                </a:solidFill>
                <a:effectLst/>
                <a:latin typeface="Arial" charset="0"/>
                <a:ea typeface="MS PGothic" pitchFamily="34" charset="-128"/>
                <a:cs typeface="MS PGothic"/>
              </a:rPr>
              <a:t>toward greater equity in the delivery of health care for our members and across the state's health care system. In order to do this, MassHealth continues to be dedicated to improving</a:t>
            </a:r>
            <a:r>
              <a:rPr lang="en-US" sz="1200" b="0" i="0" kern="1200" baseline="0" dirty="0">
                <a:solidFill>
                  <a:schemeClr val="tx1"/>
                </a:solidFill>
                <a:effectLst/>
                <a:latin typeface="Arial" charset="0"/>
                <a:ea typeface="MS PGothic" pitchFamily="34" charset="-128"/>
                <a:cs typeface="MS PGothic"/>
              </a:rPr>
              <a:t> data collection of applicants’ and members’ demographic data. We’ll review those efforts </a:t>
            </a:r>
            <a:endParaRPr lang="en-US" sz="1200" b="0" dirty="0">
              <a:latin typeface="Calibri" panose="020F0502020204030204" pitchFamily="34" charset="0"/>
            </a:endParaRPr>
          </a:p>
          <a:p>
            <a:pPr lvl="1"/>
            <a:r>
              <a:rPr lang="en-US" sz="1200" dirty="0">
                <a:latin typeface="Calibri" panose="020F0502020204030204" pitchFamily="34" charset="0"/>
              </a:rPr>
              <a:t> </a:t>
            </a:r>
          </a:p>
          <a:p>
            <a:pPr lvl="1"/>
            <a:r>
              <a:rPr lang="en-US" sz="1200" dirty="0">
                <a:latin typeface="Calibri" panose="020F0502020204030204" pitchFamily="34" charset="0"/>
                <a:cs typeface="Calibri" panose="020F0502020204030204" pitchFamily="34" charset="0"/>
              </a:rPr>
              <a:t>Before we finish, you’ll hear about MassHealth applicants and members ability to complete the ARD I and PSI forms over the phone with MassHealth customer service.  </a:t>
            </a:r>
          </a:p>
          <a:p>
            <a:pPr lvl="1"/>
            <a:r>
              <a:rPr lang="en-US" sz="1200" dirty="0">
                <a:latin typeface="Calibri" panose="020F0502020204030204" pitchFamily="34" charset="0"/>
                <a:cs typeface="Calibri" panose="020F0502020204030204" pitchFamily="34" charset="0"/>
              </a:rPr>
              <a:t> </a:t>
            </a:r>
            <a:endParaRPr lang="en-US" sz="1200" dirty="0">
              <a:latin typeface="Calibri" panose="020F0502020204030204" pitchFamily="34" charset="0"/>
            </a:endParaRPr>
          </a:p>
          <a:p>
            <a:pPr lvl="1"/>
            <a:r>
              <a:rPr lang="en-US" sz="1200" dirty="0">
                <a:latin typeface="Calibri" panose="020F0502020204030204" pitchFamily="34" charset="0"/>
              </a:rPr>
              <a:t>And, finally, Resources for you and our members. </a:t>
            </a:r>
            <a:r>
              <a:rPr lang="en-US" dirty="0"/>
              <a:t>As a result of COVID-19, one in three people in Massachusetts faces food insecurity, many for the first time. Several programs can help them and their family get the food they need to stay healthy.  At the end of this presentation is information to handouts you can give members on how to access those resources.</a:t>
            </a:r>
          </a:p>
          <a:p>
            <a:pPr lvl="1"/>
            <a:endParaRPr lang="en-US" sz="1200" dirty="0">
              <a:latin typeface="Calibri" panose="020F0502020204030204" pitchFamily="34" charset="0"/>
            </a:endParaRPr>
          </a:p>
          <a:p>
            <a:pPr lvl="1"/>
            <a:r>
              <a:rPr lang="en-US" b="1" dirty="0"/>
              <a:t>Next slide</a:t>
            </a: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2</a:t>
            </a:fld>
            <a:endParaRPr lang="en-US" altLang="en-US" dirty="0"/>
          </a:p>
        </p:txBody>
      </p:sp>
    </p:spTree>
    <p:extLst>
      <p:ext uri="{BB962C8B-B14F-4D97-AF65-F5344CB8AC3E}">
        <p14:creationId xmlns:p14="http://schemas.microsoft.com/office/powerpoint/2010/main" val="1121705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4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400" b="1" dirty="0"/>
              <a:t>Announced Friday the 24</a:t>
            </a:r>
            <a:r>
              <a:rPr lang="en-US" sz="1400" b="1" baseline="30000" dirty="0"/>
              <a:t>th</a:t>
            </a:r>
            <a:r>
              <a:rPr lang="en-US" sz="1400" b="1" dirty="0"/>
              <a:t>, As a result of the continued COVID-19 pandemic, effective July 25</a:t>
            </a:r>
            <a:r>
              <a:rPr lang="en-US" sz="1400" b="1" baseline="30000" dirty="0"/>
              <a:t>th</a:t>
            </a:r>
            <a:r>
              <a:rPr lang="en-US" sz="1400" b="1" dirty="0"/>
              <a:t>, the Secretary of Health and Human Services, </a:t>
            </a:r>
            <a:r>
              <a:rPr lang="en-US" sz="1400" b="0" i="0" dirty="0">
                <a:solidFill>
                  <a:srgbClr val="262524"/>
                </a:solidFill>
                <a:effectLst/>
                <a:latin typeface="Arial" panose="020B0604020202020204" pitchFamily="34" charset="0"/>
              </a:rPr>
              <a:t>Alex M. Azar</a:t>
            </a:r>
            <a:r>
              <a:rPr lang="en-US" sz="1400" b="1" dirty="0"/>
              <a:t> extended the national public health emergency to October 24</a:t>
            </a:r>
            <a:r>
              <a:rPr lang="en-US" sz="1400" b="1" baseline="30000" dirty="0"/>
              <a:t>th</a:t>
            </a:r>
            <a:r>
              <a:rPr lang="en-US" sz="1400" b="1" dirty="0"/>
              <a:t> 2020.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a:t>
            </a:fld>
            <a:endParaRPr lang="en-US" altLang="en-US" dirty="0"/>
          </a:p>
        </p:txBody>
      </p:sp>
    </p:spTree>
    <p:extLst>
      <p:ext uri="{BB962C8B-B14F-4D97-AF65-F5344CB8AC3E}">
        <p14:creationId xmlns:p14="http://schemas.microsoft.com/office/powerpoint/2010/main" val="3092228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pPr marL="171450" indent="-171450">
              <a:buFont typeface="Arial" panose="020B0604020202020204" pitchFamily="34" charset="0"/>
              <a:buChar char="•"/>
            </a:pPr>
            <a:r>
              <a:rPr lang="en-US" b="1" dirty="0"/>
              <a:t> quick reminder that all the </a:t>
            </a:r>
            <a:r>
              <a:rPr lang="en-US" b="1" dirty="0" err="1"/>
              <a:t>MECs</a:t>
            </a:r>
            <a:r>
              <a:rPr lang="en-US" b="1" dirty="0"/>
              <a:t>, are still closed to </a:t>
            </a:r>
            <a:r>
              <a:rPr lang="en-US" b="1" dirty="0" err="1"/>
              <a:t>walkin</a:t>
            </a:r>
            <a:r>
              <a:rPr lang="en-US" b="1" dirty="0"/>
              <a:t> visitors until the COVID-19 emergency is declared over and MassHealth’s call center continues to  maintain regular business hours – though wait times may be longer than usual at times.</a:t>
            </a:r>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r>
              <a:rPr lang="en-US" b="1" dirty="0"/>
              <a:t>Next slide</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4</a:t>
            </a:fld>
            <a:endParaRPr lang="en-US" altLang="en-US" dirty="0"/>
          </a:p>
        </p:txBody>
      </p:sp>
    </p:spTree>
    <p:extLst>
      <p:ext uri="{BB962C8B-B14F-4D97-AF65-F5344CB8AC3E}">
        <p14:creationId xmlns:p14="http://schemas.microsoft.com/office/powerpoint/2010/main" val="3505748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Another reminder, that </a:t>
            </a:r>
            <a:r>
              <a:rPr lang="en-US" sz="1200" b="1" dirty="0"/>
              <a:t>In response to the current COVID-19 public health national emergency, MassHealth implemented a number of temporary changes in eligibility-related policies and processes to support the public health efforts to expedite access to necessary health care and maintain health care coverage for both new MassHealth applicants and existing members.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So, MassHealth will maintain coverage for all individuals who have MassHealth coverage, </a:t>
            </a:r>
            <a:r>
              <a:rPr lang="en-US" sz="1200" b="1" dirty="0" err="1"/>
              <a:t>CMSP</a:t>
            </a:r>
            <a:r>
              <a:rPr lang="en-US" sz="1200" b="1" dirty="0"/>
              <a:t> that’s the children’s medical security plan, or </a:t>
            </a:r>
            <a:r>
              <a:rPr lang="en-US" sz="1200" b="1" dirty="0" err="1"/>
              <a:t>HSN</a:t>
            </a:r>
            <a:r>
              <a:rPr lang="en-US" sz="1200" b="1" dirty="0"/>
              <a:t> as of March 18</a:t>
            </a:r>
            <a:r>
              <a:rPr lang="en-US" sz="1200" b="1" baseline="30000" dirty="0"/>
              <a:t>th</a:t>
            </a:r>
            <a:r>
              <a:rPr lang="en-US" sz="1200" b="1" dirty="0"/>
              <a:t>, 2020 and for all individuals newly approved during the COVID-19 public health national emergency, and through the end of the month in which such national emergency period ends. Members will not lose coverage or have a decrease in benefits during this time period. Coverage will end only if the member requested termination of eligibility, if they moved out state, or is deceased. </a:t>
            </a:r>
          </a:p>
          <a:p>
            <a:endParaRPr lang="en-US" b="1" dirty="0"/>
          </a:p>
          <a:p>
            <a:endParaRPr lang="en-US" b="0" i="0" dirty="0">
              <a:solidFill>
                <a:srgbClr val="212121"/>
              </a:solidFill>
              <a:effectLst/>
              <a:latin typeface="Calibri" panose="020F0502020204030204" pitchFamily="34" charset="0"/>
            </a:endParaRPr>
          </a:p>
          <a:p>
            <a:r>
              <a:rPr lang="en-US" b="1" dirty="0"/>
              <a:t>Next slide</a:t>
            </a:r>
            <a:endParaRPr lang="en-US" b="0" i="0" dirty="0">
              <a:solidFill>
                <a:srgbClr val="212121"/>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5</a:t>
            </a:fld>
            <a:endParaRPr lang="en-US" altLang="en-US" dirty="0"/>
          </a:p>
        </p:txBody>
      </p:sp>
    </p:spTree>
    <p:extLst>
      <p:ext uri="{BB962C8B-B14F-4D97-AF65-F5344CB8AC3E}">
        <p14:creationId xmlns:p14="http://schemas.microsoft.com/office/powerpoint/2010/main" val="359385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TP: Members that received a notice letting them know their coverage was ending on or after March 18</a:t>
            </a:r>
            <a:r>
              <a:rPr lang="en-US" b="1" baseline="30000" dirty="0"/>
              <a:t>th</a:t>
            </a:r>
            <a:r>
              <a:rPr lang="en-US" b="1" dirty="0"/>
              <a:t>, no change in coverage occurred. Members don’t have to send in any paperwork, However, if they are able to, we strongly encourage members to submit any outstanding verifications that have been requested – even if they requested or submitted a self-attestation for that eligibility factor.</a:t>
            </a:r>
          </a:p>
          <a:p>
            <a:endParaRPr lang="en-US" b="1" dirty="0"/>
          </a:p>
          <a:p>
            <a:r>
              <a:rPr lang="en-US" b="1" dirty="0"/>
              <a:t>The MassHealth eligibility flexibilities for COVID-19 is a factsheet summarizing the </a:t>
            </a:r>
            <a:r>
              <a:rPr lang="en-US" sz="1200" b="1" dirty="0"/>
              <a:t>number of temporary changes in eligibility-related policies and processes put in place to</a:t>
            </a:r>
            <a:r>
              <a:rPr lang="en-US" b="1" dirty="0"/>
              <a:t> support the public health efforts.</a:t>
            </a:r>
          </a:p>
          <a:p>
            <a:endParaRPr lang="en-US" b="1" dirty="0"/>
          </a:p>
          <a:p>
            <a:r>
              <a:rPr lang="en-US" b="1" dirty="0"/>
              <a:t>Next slide</a:t>
            </a:r>
          </a:p>
          <a:p>
            <a:endParaRPr lang="en-US" b="1" dirty="0"/>
          </a:p>
          <a:p>
            <a:endParaRPr lang="en-US" b="1"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6</a:t>
            </a:fld>
            <a:endParaRPr lang="en-US" altLang="en-US" dirty="0"/>
          </a:p>
        </p:txBody>
      </p:sp>
    </p:spTree>
    <p:extLst>
      <p:ext uri="{BB962C8B-B14F-4D97-AF65-F5344CB8AC3E}">
        <p14:creationId xmlns:p14="http://schemas.microsoft.com/office/powerpoint/2010/main" val="492416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following slides will provide summaries of the flexibilities that was put in place since last we met, in April. Individuals under the age of 65 who applied on or after March 1st can request that their coverage be retroactive up to 90-days. Individuals may request that their eligibility start date begin as early as the first day of the third calendar month before the month of application, but no earlier than March 1, 2020. Note, that retroactive coverage does not apply to a member’s MassHealth </a:t>
            </a:r>
            <a:r>
              <a:rPr lang="en-US" b="1" dirty="0" err="1"/>
              <a:t>ACO</a:t>
            </a:r>
            <a:r>
              <a:rPr lang="en-US" b="1" dirty="0"/>
              <a:t> or </a:t>
            </a:r>
            <a:r>
              <a:rPr lang="en-US" b="1" dirty="0" err="1"/>
              <a:t>MCO</a:t>
            </a:r>
            <a:r>
              <a:rPr lang="en-US" b="1" dirty="0"/>
              <a:t> health plan</a:t>
            </a:r>
          </a:p>
          <a:p>
            <a:endParaRPr lang="en-US" b="1" dirty="0"/>
          </a:p>
          <a:p>
            <a:r>
              <a:rPr lang="en-US" b="1" dirty="0"/>
              <a:t>Next slide.</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7</a:t>
            </a:fld>
            <a:endParaRPr lang="en-US" altLang="en-US" dirty="0"/>
          </a:p>
        </p:txBody>
      </p:sp>
    </p:spTree>
    <p:extLst>
      <p:ext uri="{BB962C8B-B14F-4D97-AF65-F5344CB8AC3E}">
        <p14:creationId xmlns:p14="http://schemas.microsoft.com/office/powerpoint/2010/main" val="1447578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Hospital-Determined Presumptive Eligibility (</a:t>
            </a:r>
            <a:r>
              <a:rPr lang="en-US" b="1" dirty="0" err="1"/>
              <a:t>HPE</a:t>
            </a:r>
            <a:r>
              <a:rPr lang="en-US" b="1" dirty="0"/>
              <a:t>) for Elders Living in the Community: In addition to individuals under the age of 65, Hospital-Determined Presumptive Eligibility (</a:t>
            </a:r>
            <a:r>
              <a:rPr lang="en-US" b="1" dirty="0" err="1"/>
              <a:t>HPE</a:t>
            </a:r>
            <a:r>
              <a:rPr lang="en-US" b="1" dirty="0"/>
              <a:t>) will be available to elders (ages 65 and over) living in the community. Eligibility for </a:t>
            </a:r>
            <a:r>
              <a:rPr lang="en-US" b="1" dirty="0" err="1"/>
              <a:t>HPE</a:t>
            </a:r>
            <a:r>
              <a:rPr lang="en-US" b="1" dirty="0"/>
              <a:t> is based on the applicant’s self-attested responses to a limited set of questions set forth in the </a:t>
            </a:r>
            <a:r>
              <a:rPr lang="en-US" b="1" dirty="0" err="1"/>
              <a:t>HPE</a:t>
            </a:r>
            <a:r>
              <a:rPr lang="en-US" b="1" dirty="0"/>
              <a:t> Application. </a:t>
            </a:r>
          </a:p>
          <a:p>
            <a:endParaRPr lang="en-US" b="1" dirty="0"/>
          </a:p>
          <a:p>
            <a:r>
              <a:rPr lang="en-US" b="1" dirty="0"/>
              <a:t>Next slide</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8</a:t>
            </a:fld>
            <a:endParaRPr lang="en-US" altLang="en-US" dirty="0"/>
          </a:p>
        </p:txBody>
      </p:sp>
    </p:spTree>
    <p:extLst>
      <p:ext uri="{BB962C8B-B14F-4D97-AF65-F5344CB8AC3E}">
        <p14:creationId xmlns:p14="http://schemas.microsoft.com/office/powerpoint/2010/main" val="2951034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1" dirty="0" err="1"/>
              <a:t>HPE</a:t>
            </a:r>
            <a:r>
              <a:rPr lang="en-US" b="1" dirty="0"/>
              <a:t> Coverage duration have changed.  Individuals approved for </a:t>
            </a:r>
            <a:r>
              <a:rPr lang="en-US" b="1" dirty="0" err="1"/>
              <a:t>HPE</a:t>
            </a:r>
            <a:r>
              <a:rPr lang="en-US" b="1" dirty="0"/>
              <a:t> on or after March 18</a:t>
            </a:r>
            <a:r>
              <a:rPr lang="en-US" b="1" baseline="30000" dirty="0"/>
              <a:t>th</a:t>
            </a:r>
            <a:r>
              <a:rPr lang="en-US" b="1" dirty="0"/>
              <a:t> and before June 30</a:t>
            </a:r>
            <a:r>
              <a:rPr lang="en-US" b="1" baseline="30000" dirty="0"/>
              <a:t>th</a:t>
            </a:r>
            <a:r>
              <a:rPr lang="en-US" b="1" dirty="0"/>
              <a:t> must submit a full MassHealth application by July </a:t>
            </a:r>
            <a:r>
              <a:rPr lang="en-US" b="1" dirty="0" err="1"/>
              <a:t>31sr</a:t>
            </a:r>
            <a:r>
              <a:rPr lang="en-US" b="1" dirty="0"/>
              <a:t>, the end of the month, to avoid a lapse in coverage </a:t>
            </a:r>
          </a:p>
          <a:p>
            <a:pPr marL="171450" indent="-171450">
              <a:buFontTx/>
              <a:buChar char="-"/>
            </a:pPr>
            <a:endParaRPr lang="en-US" b="1" dirty="0"/>
          </a:p>
          <a:p>
            <a:pPr marL="171450" indent="-171450">
              <a:buFontTx/>
              <a:buChar char="-"/>
            </a:pPr>
            <a:r>
              <a:rPr lang="en-US" b="1" dirty="0"/>
              <a:t>Members have been notify of this change. </a:t>
            </a:r>
          </a:p>
          <a:p>
            <a:pPr marL="171450" indent="-171450">
              <a:buFontTx/>
              <a:buChar char="-"/>
            </a:pPr>
            <a:endParaRPr lang="en-US" b="1" dirty="0"/>
          </a:p>
          <a:p>
            <a:pPr marL="171450" indent="-171450">
              <a:buFontTx/>
              <a:buChar char="-"/>
            </a:pPr>
            <a:endParaRPr lang="en-US" b="1" dirty="0"/>
          </a:p>
          <a:p>
            <a:pPr marL="171450" indent="-171450">
              <a:buFontTx/>
              <a:buChar char="-"/>
            </a:pPr>
            <a:r>
              <a:rPr lang="en-US" b="1" dirty="0"/>
              <a:t>Next slide</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9</a:t>
            </a:fld>
            <a:endParaRPr lang="en-US" altLang="en-US" dirty="0"/>
          </a:p>
        </p:txBody>
      </p:sp>
    </p:spTree>
    <p:extLst>
      <p:ext uri="{BB962C8B-B14F-4D97-AF65-F5344CB8AC3E}">
        <p14:creationId xmlns:p14="http://schemas.microsoft.com/office/powerpoint/2010/main" val="65411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 individuals approved for </a:t>
            </a:r>
            <a:r>
              <a:rPr lang="en-US" b="1" dirty="0" err="1"/>
              <a:t>HPE</a:t>
            </a:r>
            <a:r>
              <a:rPr lang="en-US" b="1" dirty="0"/>
              <a:t> on or after June 30</a:t>
            </a:r>
            <a:r>
              <a:rPr lang="en-US" b="1" baseline="30000" dirty="0"/>
              <a:t>th</a:t>
            </a:r>
            <a:r>
              <a:rPr lang="en-US" b="1" dirty="0"/>
              <a:t>, their </a:t>
            </a:r>
            <a:r>
              <a:rPr lang="en-US" b="1" dirty="0" err="1"/>
              <a:t>HPE</a:t>
            </a:r>
            <a:r>
              <a:rPr lang="en-US" b="1" dirty="0"/>
              <a:t> benefit will end under standard </a:t>
            </a:r>
            <a:r>
              <a:rPr lang="en-US" b="1" dirty="0" err="1"/>
              <a:t>HPE</a:t>
            </a:r>
            <a:r>
              <a:rPr lang="en-US" b="1" dirty="0"/>
              <a:t> rules, which is, that the </a:t>
            </a:r>
            <a:r>
              <a:rPr lang="en-US" b="1" dirty="0" err="1"/>
              <a:t>HPE</a:t>
            </a:r>
            <a:r>
              <a:rPr lang="en-US" b="1" dirty="0"/>
              <a:t> coverage starts on the day that the qualified hospital makes the presumptive determination and ends on the last day of the month following the month that </a:t>
            </a:r>
            <a:r>
              <a:rPr lang="en-US" b="1" dirty="0" err="1"/>
              <a:t>HPE</a:t>
            </a:r>
            <a:r>
              <a:rPr lang="en-US" b="1" dirty="0"/>
              <a:t> was approved, if a full application hasn’t been submitted by that day. Or if a full application has been submitted by that date, then the </a:t>
            </a:r>
            <a:r>
              <a:rPr lang="en-US" b="1" dirty="0" err="1"/>
              <a:t>HPE</a:t>
            </a:r>
            <a:r>
              <a:rPr lang="en-US" b="1" dirty="0"/>
              <a:t> coverage ends on the date a determination is made based on the full application.</a:t>
            </a:r>
          </a:p>
          <a:p>
            <a:endParaRPr lang="en-US" b="1" dirty="0"/>
          </a:p>
          <a:p>
            <a:r>
              <a:rPr lang="en-US" b="1" dirty="0"/>
              <a:t>The 2</a:t>
            </a:r>
            <a:r>
              <a:rPr lang="en-US" b="1" baseline="30000" dirty="0"/>
              <a:t>nd</a:t>
            </a:r>
            <a:r>
              <a:rPr lang="en-US" b="1" dirty="0"/>
              <a:t> change to the coverage duration is that an individual may have up to 2 </a:t>
            </a:r>
            <a:r>
              <a:rPr lang="en-US" b="1" dirty="0" err="1"/>
              <a:t>HPE</a:t>
            </a:r>
            <a:r>
              <a:rPr lang="en-US" b="1" dirty="0"/>
              <a:t> periods within a 12 month period. </a:t>
            </a:r>
          </a:p>
          <a:p>
            <a:endParaRPr lang="en-US" b="1" dirty="0"/>
          </a:p>
          <a:p>
            <a:endParaRPr lang="en-US" b="1" dirty="0"/>
          </a:p>
          <a:p>
            <a:r>
              <a:rPr lang="en-US" b="1" dirty="0"/>
              <a:t>Next slide</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10</a:t>
            </a:fld>
            <a:endParaRPr lang="en-US" altLang="en-US" dirty="0"/>
          </a:p>
        </p:txBody>
      </p:sp>
    </p:spTree>
    <p:extLst>
      <p:ext uri="{BB962C8B-B14F-4D97-AF65-F5344CB8AC3E}">
        <p14:creationId xmlns:p14="http://schemas.microsoft.com/office/powerpoint/2010/main" val="4179621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141414"/>
                </a:solidFill>
                <a:effectLst/>
                <a:latin typeface="Texta"/>
              </a:rPr>
              <a:t>The MassHealth Student Health Insurance Plan Premium Assistance Program (SHIP PA) was for MassHealth members who were full time students at participating Massachusetts colleges and who had access to a cost-effective student health insurance plans. It was designed for full time student and if the student was determined eligible for the program, they would have enrolled in SHIP PA during their school’s annual insurance waiver process. </a:t>
            </a:r>
          </a:p>
          <a:p>
            <a:r>
              <a:rPr lang="en-US" b="1" i="0" dirty="0">
                <a:solidFill>
                  <a:srgbClr val="141414"/>
                </a:solidFill>
                <a:effectLst/>
                <a:latin typeface="Texta"/>
              </a:rPr>
              <a:t>However, to avoid all those students from experiencing untenable premium increases, MassHealth will be ending the SHIP PA Program at the end of the 2019-2020 academic year.</a:t>
            </a:r>
          </a:p>
          <a:p>
            <a:endParaRPr lang="en-US" b="1" i="0" dirty="0">
              <a:solidFill>
                <a:srgbClr val="141414"/>
              </a:solidFill>
              <a:effectLst/>
              <a:latin typeface="Texta"/>
            </a:endParaRPr>
          </a:p>
          <a:p>
            <a:r>
              <a:rPr lang="en-US" b="1" i="0" dirty="0">
                <a:solidFill>
                  <a:srgbClr val="141414"/>
                </a:solidFill>
                <a:effectLst/>
                <a:latin typeface="Texta"/>
              </a:rPr>
              <a:t>As we are in the midst of the COVID-19 public health national emergency, to ensure students on the program don’t lost affordable coverage during the national emergency, MassHealth will maintain their coverage through the course of their SHIP plan period and through the end of the month in which the national emergency ends.  </a:t>
            </a:r>
          </a:p>
          <a:p>
            <a:endParaRPr lang="en-US" b="1" i="0" dirty="0">
              <a:solidFill>
                <a:srgbClr val="141414"/>
              </a:solidFill>
              <a:effectLst/>
              <a:latin typeface="Texta"/>
            </a:endParaRPr>
          </a:p>
          <a:p>
            <a:r>
              <a:rPr lang="en-US" b="1" i="0" dirty="0">
                <a:solidFill>
                  <a:srgbClr val="141414"/>
                </a:solidFill>
                <a:effectLst/>
                <a:latin typeface="Texta"/>
              </a:rPr>
              <a:t>SHIP PA transition FAQ is available on the SHIP PA webpage at the link provided here.  </a:t>
            </a:r>
          </a:p>
          <a:p>
            <a:endParaRPr lang="en-US" b="1" i="0" dirty="0">
              <a:solidFill>
                <a:srgbClr val="141414"/>
              </a:solidFill>
              <a:effectLst/>
              <a:latin typeface="Texta"/>
            </a:endParaRPr>
          </a:p>
          <a:p>
            <a:endParaRPr lang="en-US" b="1" i="0" dirty="0">
              <a:solidFill>
                <a:srgbClr val="141414"/>
              </a:solidFill>
              <a:effectLst/>
              <a:latin typeface="Texta"/>
            </a:endParaRPr>
          </a:p>
          <a:p>
            <a:r>
              <a:rPr lang="en-US" b="1" i="0" dirty="0">
                <a:solidFill>
                  <a:srgbClr val="141414"/>
                </a:solidFill>
                <a:effectLst/>
                <a:latin typeface="Texta"/>
              </a:rPr>
              <a:t>Q/A</a:t>
            </a:r>
          </a:p>
          <a:p>
            <a:r>
              <a:rPr lang="en-US" b="1" dirty="0"/>
              <a:t>If you remain eligible for MassHealth when your SHIP plan ends, MassHealth will become your primary health insurance coverage and you will continue to have access to MassHealth benefits through a MassHealth health plan. MassHealth will mail you an Enrollment Package 10 days after your SHIP plan ends. You will be able to select a MassHealth Health Plan that works for you. Review all options carefully to ensure that the plan you choose is available in your area and offers the best provider network that suits your needs.</a:t>
            </a:r>
          </a:p>
          <a:p>
            <a:endParaRPr lang="en-US" b="1" dirty="0"/>
          </a:p>
          <a:p>
            <a:r>
              <a:rPr lang="en-US" b="1" dirty="0"/>
              <a:t>Can you use your MassHealth to waive your school’s SHIP requirement? If you remain eligible for MassHealth </a:t>
            </a:r>
            <a:r>
              <a:rPr lang="en-US" b="1" u="sng" dirty="0"/>
              <a:t>you will be able to use your MassHealth health plan as your primary insurance to waive your school’s SHIP requirement. </a:t>
            </a:r>
            <a:r>
              <a:rPr lang="en-US" b="1" dirty="0"/>
              <a:t>Please note that MassHealth Limited, Health Safety Net, and the Children’s Medical Security Plan are not considered comprehensive plans, therefore cannot be used to waive your school’s SHIP requirement.</a:t>
            </a:r>
          </a:p>
          <a:p>
            <a:endParaRPr lang="en-US" b="1" dirty="0"/>
          </a:p>
          <a:p>
            <a:r>
              <a:rPr lang="en-US" b="1" dirty="0"/>
              <a:t>Options if you are no longer eligible for MassHealth? • </a:t>
            </a:r>
            <a:r>
              <a:rPr lang="en-US" b="1" u="sng" dirty="0"/>
              <a:t>You may be able to purchase the SHIP plan offered by your school. • You may be able to purchase a health insurance plan through the Massachusetts Health Connector. Go to MAHealthConnector.org or call 1-877-MA-ENROLL </a:t>
            </a:r>
            <a:r>
              <a:rPr lang="en-US" b="1" dirty="0"/>
              <a:t>(1-877-623-6765) to learn more. It may take you several weeks to complete the enrollment process, so begin your search now.</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11</a:t>
            </a:fld>
            <a:endParaRPr lang="en-US" altLang="en-US" dirty="0"/>
          </a:p>
        </p:txBody>
      </p:sp>
    </p:spTree>
    <p:extLst>
      <p:ext uri="{BB962C8B-B14F-4D97-AF65-F5344CB8AC3E}">
        <p14:creationId xmlns:p14="http://schemas.microsoft.com/office/powerpoint/2010/main" val="1775920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Symbol" panose="05050102010706020507" pitchFamily="18" charset="2"/>
              <a:buNone/>
            </a:pPr>
            <a:r>
              <a:rPr lang="en-US" sz="2800" b="1" dirty="0"/>
              <a:t>The Massachusetts Application for Health and Dental Coverage and Help Paying Costs or commonly known as the ACA-3 was recently revised on July 1</a:t>
            </a:r>
            <a:r>
              <a:rPr lang="en-US" sz="2800" b="1" baseline="30000" dirty="0"/>
              <a:t>st</a:t>
            </a:r>
            <a:r>
              <a:rPr lang="en-US" sz="2800" b="1" dirty="0"/>
              <a:t>.  It is available for download or to print from the MassHealth website.  The following are high levels of the changes that were made: </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nSpc>
                <a:spcPct val="107000"/>
              </a:lnSpc>
              <a:spcBef>
                <a:spcPts val="0"/>
              </a:spcBef>
              <a:spcAft>
                <a:spcPts val="800"/>
              </a:spcAft>
              <a:buFont typeface="Symbol" panose="05050102010706020507" pitchFamily="18" charset="2"/>
              <a:buNone/>
            </a:pP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nSpc>
                <a:spcPct val="107000"/>
              </a:lnSpc>
              <a:spcBef>
                <a:spcPts val="0"/>
              </a:spcBef>
              <a:spcAft>
                <a:spcPts val="800"/>
              </a:spcAft>
              <a:buFont typeface="Symbol" panose="05050102010706020507" pitchFamily="18" charset="2"/>
              <a:buNone/>
            </a:pP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New language was added explaining how race and ethnicity data will be used.  You will hear a little more about this in a bit. </a:t>
            </a: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Next: the incarceration question was removed from other sections to Step 1 Person 1. </a:t>
            </a: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Language was updates in the Other Income and alimony section to reflect current tax law.  </a:t>
            </a: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On the 2</a:t>
            </a:r>
            <a:r>
              <a:rPr lang="en-US" sz="1800" b="1" baseline="30000" dirty="0">
                <a:effectLst/>
                <a:latin typeface="Calibri" panose="020F0502020204030204" pitchFamily="34" charset="0"/>
                <a:ea typeface="Times New Roman" panose="02020603050405020304" pitchFamily="18" charset="0"/>
                <a:cs typeface="Times New Roman" panose="02020603050405020304" pitchFamily="18" charset="0"/>
              </a:rPr>
              <a:t>nd</a:t>
            </a: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 page of the instructions section, you will notice a new web </a:t>
            </a:r>
            <a:r>
              <a:rPr lang="en-US" sz="1800" b="1" dirty="0" err="1">
                <a:effectLst/>
                <a:latin typeface="Calibri" panose="020F0502020204030204" pitchFamily="34" charset="0"/>
                <a:ea typeface="Times New Roman" panose="02020603050405020304" pitchFamily="18" charset="0"/>
                <a:cs typeface="Times New Roman" panose="02020603050405020304" pitchFamily="18" charset="0"/>
              </a:rPr>
              <a:t>url</a:t>
            </a: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  The website Points folks resources and information related to COVID-19 for MassHealth applicants, and members. </a:t>
            </a:r>
          </a:p>
          <a:p>
            <a:pPr marL="342900" marR="0" lvl="0" indent="-342900">
              <a:lnSpc>
                <a:spcPct val="107000"/>
              </a:lnSpc>
              <a:spcBef>
                <a:spcPts val="0"/>
              </a:spcBef>
              <a:spcAft>
                <a:spcPts val="0"/>
              </a:spcAft>
              <a:buFont typeface="Symbol" panose="05050102010706020507" pitchFamily="18" charset="2"/>
              <a:buChar char=""/>
            </a:pP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1" dirty="0">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next change is the addition of a new step 5 which will capture info about </a:t>
            </a:r>
            <a:r>
              <a:rPr lang="en-US" sz="1800" b="1" dirty="0" err="1">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HRAs</a:t>
            </a:r>
            <a:r>
              <a:rPr lang="en-US" sz="1800" b="1" dirty="0">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or the Health Reimbursement Agreement which impacts Qualified Health Plan (</a:t>
            </a:r>
            <a:r>
              <a:rPr lang="en-US" sz="1800" b="1" dirty="0" err="1">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QHP</a:t>
            </a:r>
            <a:r>
              <a:rPr lang="en-US" sz="1800" b="1" dirty="0">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and Advanced Premium Tax Credit (</a:t>
            </a:r>
            <a:r>
              <a:rPr lang="en-US" sz="1800" b="1" dirty="0" err="1">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APTC</a:t>
            </a:r>
            <a:r>
              <a:rPr lang="en-US" sz="1800" b="1" dirty="0">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eligibility.</a:t>
            </a:r>
            <a:br>
              <a:rPr lang="en-US"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en-US"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And lastly we aligned languages for Supplement A to the online application.</a:t>
            </a:r>
          </a:p>
          <a:p>
            <a:pPr marL="342900" marR="0" lvl="0" indent="-342900">
              <a:lnSpc>
                <a:spcPct val="107000"/>
              </a:lnSpc>
              <a:spcBef>
                <a:spcPts val="0"/>
              </a:spcBef>
              <a:spcAft>
                <a:spcPts val="800"/>
              </a:spcAft>
              <a:buFont typeface="Symbol" panose="05050102010706020507" pitchFamily="18" charset="2"/>
              <a:buChar char=""/>
            </a:pPr>
            <a:endParaRPr lang="en-US"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800" b="1" dirty="0">
                <a:effectLst/>
                <a:highlight>
                  <a:srgbClr val="FF00FF"/>
                </a:highlight>
                <a:latin typeface="Calibri" panose="020F0502020204030204" pitchFamily="34" charset="0"/>
                <a:ea typeface="Times New Roman" panose="02020603050405020304" pitchFamily="18" charset="0"/>
                <a:cs typeface="Times New Roman" panose="02020603050405020304" pitchFamily="18" charset="0"/>
              </a:rPr>
              <a:t>“If you are receiving alimony payments from a divorce, separation agreement, or court order that was finalized before January 1, 2019, enter the amount of those payments.” </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marR="0" lvl="0" indent="-285750">
              <a:lnSpc>
                <a:spcPct val="107000"/>
              </a:lnSpc>
              <a:spcBef>
                <a:spcPts val="0"/>
              </a:spcBef>
              <a:spcAft>
                <a:spcPts val="800"/>
              </a:spcAft>
              <a:buFont typeface="Arial" panose="020B0604020202020204" pitchFamily="34" charset="0"/>
              <a:buChar char="•"/>
            </a:pP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marR="0">
              <a:lnSpc>
                <a:spcPct val="107000"/>
              </a:lnSpc>
              <a:spcBef>
                <a:spcPts val="0"/>
              </a:spcBef>
              <a:spcAft>
                <a:spcPts val="0"/>
              </a:spcAft>
            </a:pPr>
            <a:r>
              <a:rPr lang="en-US" sz="1200" b="1"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You do not need to tell us about the following types of income:</a:t>
            </a:r>
            <a:endParaRPr lang="en-US" sz="11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b="1"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Alimony payments from a separation or divorce finalized on or after January 1, 2019</a:t>
            </a:r>
            <a:endParaRPr lang="en-US" sz="11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The BBA (Bipartisan Budget Act) rules eliminated the deduction of qualified postsecondary education expenses.  Tuition and fees paid are no longer used as a deduction.</a:t>
            </a:r>
          </a:p>
          <a:p>
            <a:pPr marL="342900" marR="0" lvl="0" indent="-342900">
              <a:lnSpc>
                <a:spcPct val="107000"/>
              </a:lnSpc>
              <a:spcBef>
                <a:spcPts val="0"/>
              </a:spcBef>
              <a:spcAft>
                <a:spcPts val="800"/>
              </a:spcAft>
              <a:buFont typeface="Symbol" panose="05050102010706020507" pitchFamily="18" charset="2"/>
              <a:buChar cha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IRS Form </a:t>
            </a:r>
            <a:r>
              <a:rPr lang="en-US" sz="1200" b="1" dirty="0" err="1">
                <a:effectLst/>
                <a:latin typeface="Calibri" panose="020F0502020204030204" pitchFamily="34" charset="0"/>
                <a:ea typeface="Times New Roman" panose="02020603050405020304" pitchFamily="18" charset="0"/>
                <a:cs typeface="Times New Roman" panose="02020603050405020304" pitchFamily="18" charset="0"/>
              </a:rPr>
              <a:t>1040A</a:t>
            </a: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is no more relevant post tax year 2018. HIX will update the language to indicate where to find the correct line and amount displayed in the current tax form 1040 or 1040-SR.</a:t>
            </a:r>
          </a:p>
          <a:p>
            <a:pPr marL="342900" marR="0" lvl="0" indent="-342900">
              <a:lnSpc>
                <a:spcPct val="107000"/>
              </a:lnSpc>
              <a:spcBef>
                <a:spcPts val="0"/>
              </a:spcBef>
              <a:spcAft>
                <a:spcPts val="800"/>
              </a:spcAft>
              <a:buFont typeface="Symbol" panose="05050102010706020507" pitchFamily="18" charset="2"/>
              <a:buChar cha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This question is also updated in the Online application</a:t>
            </a:r>
          </a:p>
          <a:p>
            <a:endParaRPr lang="en-US" b="1"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13</a:t>
            </a:fld>
            <a:endParaRPr lang="en-US" altLang="en-US" dirty="0"/>
          </a:p>
        </p:txBody>
      </p:sp>
    </p:spTree>
    <p:extLst>
      <p:ext uri="{BB962C8B-B14F-4D97-AF65-F5344CB8AC3E}">
        <p14:creationId xmlns:p14="http://schemas.microsoft.com/office/powerpoint/2010/main" val="3539676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 MA residents and individuals under the age of 65, or those that are caretaker relatives of children younger than 19, they can go to mahealthconnector.org to complete the application online, as this is the fastest way to submit this application.  </a:t>
            </a:r>
          </a:p>
          <a:p>
            <a:endParaRPr lang="en-US" b="1" dirty="0"/>
          </a:p>
          <a:p>
            <a:r>
              <a:rPr lang="en-US" b="1" dirty="0"/>
              <a:t>Individuals can call MassHealth customer service and complete an application over the phone or seek enrollment assisters to help with their application. Individuals should call first and make an appointment as many assisters are currently working remotely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14</a:t>
            </a:fld>
            <a:endParaRPr lang="en-US" altLang="en-US" dirty="0"/>
          </a:p>
        </p:txBody>
      </p:sp>
    </p:spTree>
    <p:extLst>
      <p:ext uri="{BB962C8B-B14F-4D97-AF65-F5344CB8AC3E}">
        <p14:creationId xmlns:p14="http://schemas.microsoft.com/office/powerpoint/2010/main" val="400646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 not going to review the </a:t>
            </a:r>
            <a:r>
              <a:rPr lang="en-US" b="1" dirty="0" err="1"/>
              <a:t>SACA2</a:t>
            </a:r>
            <a:r>
              <a:rPr lang="en-US" b="1" dirty="0"/>
              <a:t> revisions as revisions made to the application is the same revisions that was made in the ACA-3 application. I do want to point out the addition of language explaining how MassHealth will use race and ethnicity information and the new Section 7 that captures the </a:t>
            </a:r>
            <a:r>
              <a:rPr lang="en-US" b="1" dirty="0" err="1"/>
              <a:t>HRA</a:t>
            </a:r>
            <a:r>
              <a:rPr lang="en-US" b="1" dirty="0"/>
              <a:t> information.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15</a:t>
            </a:fld>
            <a:endParaRPr lang="en-US" altLang="en-US" dirty="0"/>
          </a:p>
        </p:txBody>
      </p:sp>
    </p:spTree>
    <p:extLst>
      <p:ext uri="{BB962C8B-B14F-4D97-AF65-F5344CB8AC3E}">
        <p14:creationId xmlns:p14="http://schemas.microsoft.com/office/powerpoint/2010/main" val="3768906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16</a:t>
            </a:fld>
            <a:endParaRPr lang="en-US" altLang="en-US" dirty="0"/>
          </a:p>
        </p:txBody>
      </p:sp>
    </p:spTree>
    <p:extLst>
      <p:ext uri="{BB962C8B-B14F-4D97-AF65-F5344CB8AC3E}">
        <p14:creationId xmlns:p14="http://schemas.microsoft.com/office/powerpoint/2010/main" val="1414225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17</a:t>
            </a:fld>
            <a:endParaRPr lang="en-US" altLang="en-US" dirty="0"/>
          </a:p>
        </p:txBody>
      </p:sp>
    </p:spTree>
    <p:extLst>
      <p:ext uri="{BB962C8B-B14F-4D97-AF65-F5344CB8AC3E}">
        <p14:creationId xmlns:p14="http://schemas.microsoft.com/office/powerpoint/2010/main" val="1050016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Here is how you can order supplies of MassHealth’s materials such as the member booklet and application.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18</a:t>
            </a:fld>
            <a:endParaRPr lang="en-US" altLang="en-US" dirty="0"/>
          </a:p>
        </p:txBody>
      </p:sp>
    </p:spTree>
    <p:extLst>
      <p:ext uri="{BB962C8B-B14F-4D97-AF65-F5344CB8AC3E}">
        <p14:creationId xmlns:p14="http://schemas.microsoft.com/office/powerpoint/2010/main" val="742394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Polling question:</a:t>
            </a:r>
          </a:p>
          <a:p>
            <a:endParaRPr lang="en-US" dirty="0"/>
          </a:p>
          <a:p>
            <a:r>
              <a:rPr lang="en-US" b="0" dirty="0"/>
              <a:t>Did you attend the Understanding MassHealth’s Cost Sharing Policy Update presentation?</a:t>
            </a:r>
          </a:p>
          <a:p>
            <a:pPr lvl="1"/>
            <a:r>
              <a:rPr lang="en-US" b="0" dirty="0"/>
              <a:t>Yes</a:t>
            </a:r>
          </a:p>
          <a:p>
            <a:pPr lvl="1"/>
            <a:r>
              <a:rPr lang="en-US" b="0" dirty="0"/>
              <a:t>No </a:t>
            </a:r>
          </a:p>
          <a:p>
            <a:r>
              <a:rPr lang="en-US" b="0" dirty="0"/>
              <a:t>If </a:t>
            </a:r>
            <a:r>
              <a:rPr lang="en-US" dirty="0"/>
              <a:t>No</a:t>
            </a:r>
            <a:r>
              <a:rPr lang="en-US" b="0" dirty="0"/>
              <a:t>, have you reviewed the Understanding MassHealth’s Cost Sharing Policy Update presentation?</a:t>
            </a:r>
          </a:p>
          <a:p>
            <a:pPr lvl="1"/>
            <a:r>
              <a:rPr lang="en-US" b="0" dirty="0"/>
              <a:t>Yes</a:t>
            </a:r>
          </a:p>
          <a:p>
            <a:pPr lvl="1"/>
            <a:r>
              <a:rPr lang="en-US" b="0" dirty="0"/>
              <a:t>No</a:t>
            </a:r>
          </a:p>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19</a:t>
            </a:fld>
            <a:endParaRPr lang="en-US" altLang="en-US" dirty="0"/>
          </a:p>
        </p:txBody>
      </p:sp>
    </p:spTree>
    <p:extLst>
      <p:ext uri="{BB962C8B-B14F-4D97-AF65-F5344CB8AC3E}">
        <p14:creationId xmlns:p14="http://schemas.microsoft.com/office/powerpoint/2010/main" val="4016822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AD880D75-FB76-4138-981C-9CE2547B7F6B}"/>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CACDA025-3BBA-42C8-8279-47A0CAA522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MassHealth is updating the cost sharing policy in order to come into compliance with the rules in the ACA.  Cost sharing is defined as the dollar amount eligible members pay when they get certain health care services. For MassHealth, cost sharing includes premiums and copays.  </a:t>
            </a:r>
            <a:r>
              <a:rPr lang="en-US" altLang="en-US" dirty="0" err="1">
                <a:latin typeface="Arial" panose="020B0604020202020204" pitchFamily="34" charset="0"/>
              </a:rPr>
              <a:t>MAssHealth</a:t>
            </a:r>
            <a:r>
              <a:rPr lang="en-US" altLang="en-US" dirty="0">
                <a:latin typeface="Arial" panose="020B0604020202020204" pitchFamily="34" charset="0"/>
              </a:rPr>
              <a:t> will implement cost sharing in 2 phases, phase 1 which is also known as partial implementation, happened on July 1</a:t>
            </a:r>
            <a:r>
              <a:rPr lang="en-US" altLang="en-US" baseline="30000" dirty="0">
                <a:latin typeface="Arial" panose="020B0604020202020204" pitchFamily="34" charset="0"/>
              </a:rPr>
              <a:t>st</a:t>
            </a:r>
            <a:r>
              <a:rPr lang="en-US" altLang="en-US" dirty="0">
                <a:latin typeface="Arial" panose="020B0604020202020204" pitchFamily="34" charset="0"/>
              </a:rPr>
              <a:t> and phase 2, which is also known full implementation will be implemented on 1/1/ of 2021.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Here is a summary of each phase of implementation as well as compares it to what cost sharing was before July 1</a:t>
            </a:r>
            <a:r>
              <a:rPr lang="en-US" altLang="en-US" baseline="30000" dirty="0">
                <a:latin typeface="Arial" panose="020B0604020202020204" pitchFamily="34" charset="0"/>
              </a:rPr>
              <a:t>st</a:t>
            </a:r>
            <a:r>
              <a:rPr lang="en-US" altLang="en-US" dirty="0">
                <a:latin typeface="Arial" panose="020B0604020202020204" pitchFamily="34" charset="0"/>
              </a:rPr>
              <a:t>.  So let’s walk through the different columns.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trike="sngStrike" dirty="0"/>
              <a:t>copay caps, copay caps is the maximum dollar amount of copays that a member can be charged in a given time period. </a:t>
            </a:r>
          </a:p>
          <a:p>
            <a:r>
              <a:rPr lang="en-US" altLang="en-US" b="1" dirty="0">
                <a:latin typeface="Arial" panose="020B0604020202020204" pitchFamily="34" charset="0"/>
              </a:rPr>
              <a:t>how are copays capped? The first column, Pre phase 1, the annual cap was at $250 per calendar year for drugs and $36 for non-behavioral health acute inpatient hospital stays.</a:t>
            </a:r>
          </a:p>
          <a:p>
            <a:endParaRPr lang="en-US" altLang="en-US" b="1" dirty="0">
              <a:latin typeface="Arial" panose="020B0604020202020204" pitchFamily="34" charset="0"/>
            </a:endParaRPr>
          </a:p>
          <a:p>
            <a:r>
              <a:rPr lang="en-US" altLang="en-US" dirty="0">
                <a:latin typeface="Arial" panose="020B0604020202020204" pitchFamily="34" charset="0"/>
              </a:rPr>
              <a:t>Moving to the second column, which is phase 1 – members still have an annual copay cap of $250 for drugs dispensed by pharmacies. What’s new here, is that All members at or below 50% FPL and referred eligible will have their copays eliminated. What’s also changed here, is the elimination of acute </a:t>
            </a:r>
            <a:r>
              <a:rPr lang="en-US" altLang="en-US" dirty="0" err="1">
                <a:latin typeface="Arial" panose="020B0604020202020204" pitchFamily="34" charset="0"/>
              </a:rPr>
              <a:t>inpt</a:t>
            </a:r>
            <a:r>
              <a:rPr lang="en-US" altLang="en-US" dirty="0">
                <a:latin typeface="Arial" panose="020B0604020202020204" pitchFamily="34" charset="0"/>
              </a:rPr>
              <a:t> hospital copays. This is a permanent elimination of copays for </a:t>
            </a:r>
            <a:r>
              <a:rPr lang="en-US" altLang="en-US" dirty="0" err="1">
                <a:latin typeface="Arial" panose="020B0604020202020204" pitchFamily="34" charset="0"/>
              </a:rPr>
              <a:t>inpt</a:t>
            </a:r>
            <a:r>
              <a:rPr lang="en-US" altLang="en-US" dirty="0">
                <a:latin typeface="Arial" panose="020B0604020202020204" pitchFamily="34" charset="0"/>
              </a:rPr>
              <a:t> hospitals.</a:t>
            </a:r>
          </a:p>
          <a:p>
            <a:endParaRPr lang="en-US" altLang="en-US" dirty="0">
              <a:latin typeface="Arial" panose="020B0604020202020204" pitchFamily="34" charset="0"/>
            </a:endParaRPr>
          </a:p>
          <a:p>
            <a:r>
              <a:rPr lang="en-US" altLang="en-US" dirty="0">
                <a:latin typeface="Arial" panose="020B0604020202020204" pitchFamily="34" charset="0"/>
              </a:rPr>
              <a:t>Moving to the last column, phase 2, which will be rolled out on 1/1/of 2021, MassHealth will start tracking copays on a monthly basis for drugs dispensed by pharmacies. MassHealth Members will be assigned a copay cap, which will not exceed 2% of the family income.  </a:t>
            </a:r>
          </a:p>
          <a:p>
            <a:endParaRPr lang="en-US" altLang="en-US" dirty="0">
              <a:latin typeface="Arial" panose="020B0604020202020204" pitchFamily="34" charset="0"/>
            </a:endParaRPr>
          </a:p>
        </p:txBody>
      </p:sp>
      <p:sp>
        <p:nvSpPr>
          <p:cNvPr id="31748" name="Slide Number Placeholder 3">
            <a:extLst>
              <a:ext uri="{FF2B5EF4-FFF2-40B4-BE49-F238E27FC236}">
                <a16:creationId xmlns:a16="http://schemas.microsoft.com/office/drawing/2014/main" id="{6888A01C-04FF-4ABA-991D-853136DE8B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a:defRPr sz="1600">
                <a:solidFill>
                  <a:schemeClr val="tx1"/>
                </a:solidFill>
                <a:latin typeface="Calibri" panose="020F0502020204030204" pitchFamily="34" charset="0"/>
              </a:defRPr>
            </a:lvl1pPr>
            <a:lvl2pPr marL="742950" indent="-285750" defTabSz="942975">
              <a:defRPr sz="1600">
                <a:solidFill>
                  <a:schemeClr val="tx1"/>
                </a:solidFill>
                <a:latin typeface="Calibri" panose="020F0502020204030204" pitchFamily="34" charset="0"/>
              </a:defRPr>
            </a:lvl2pPr>
            <a:lvl3pPr marL="1143000" indent="-228600" defTabSz="942975">
              <a:defRPr sz="1600">
                <a:solidFill>
                  <a:schemeClr val="tx1"/>
                </a:solidFill>
                <a:latin typeface="Calibri" panose="020F0502020204030204" pitchFamily="34" charset="0"/>
              </a:defRPr>
            </a:lvl3pPr>
            <a:lvl4pPr marL="1600200" indent="-228600" defTabSz="942975">
              <a:defRPr sz="1600">
                <a:solidFill>
                  <a:schemeClr val="tx1"/>
                </a:solidFill>
                <a:latin typeface="Calibri" panose="020F0502020204030204" pitchFamily="34" charset="0"/>
              </a:defRPr>
            </a:lvl4pPr>
            <a:lvl5pPr marL="2057400" indent="-228600" defTabSz="942975">
              <a:defRPr sz="1600">
                <a:solidFill>
                  <a:schemeClr val="tx1"/>
                </a:solidFill>
                <a:latin typeface="Calibri" panose="020F0502020204030204" pitchFamily="34" charset="0"/>
              </a:defRPr>
            </a:lvl5pPr>
            <a:lvl6pPr marL="2514600" indent="-228600" defTabSz="942975" eaLnBrk="0" fontAlgn="base" hangingPunct="0">
              <a:spcBef>
                <a:spcPct val="0"/>
              </a:spcBef>
              <a:spcAft>
                <a:spcPct val="0"/>
              </a:spcAft>
              <a:defRPr sz="1600">
                <a:solidFill>
                  <a:schemeClr val="tx1"/>
                </a:solidFill>
                <a:latin typeface="Calibri" panose="020F0502020204030204" pitchFamily="34" charset="0"/>
              </a:defRPr>
            </a:lvl6pPr>
            <a:lvl7pPr marL="2971800" indent="-228600" defTabSz="942975" eaLnBrk="0" fontAlgn="base" hangingPunct="0">
              <a:spcBef>
                <a:spcPct val="0"/>
              </a:spcBef>
              <a:spcAft>
                <a:spcPct val="0"/>
              </a:spcAft>
              <a:defRPr sz="1600">
                <a:solidFill>
                  <a:schemeClr val="tx1"/>
                </a:solidFill>
                <a:latin typeface="Calibri" panose="020F0502020204030204" pitchFamily="34" charset="0"/>
              </a:defRPr>
            </a:lvl7pPr>
            <a:lvl8pPr marL="3429000" indent="-228600" defTabSz="942975" eaLnBrk="0" fontAlgn="base" hangingPunct="0">
              <a:spcBef>
                <a:spcPct val="0"/>
              </a:spcBef>
              <a:spcAft>
                <a:spcPct val="0"/>
              </a:spcAft>
              <a:defRPr sz="1600">
                <a:solidFill>
                  <a:schemeClr val="tx1"/>
                </a:solidFill>
                <a:latin typeface="Calibri" panose="020F0502020204030204" pitchFamily="34" charset="0"/>
              </a:defRPr>
            </a:lvl8pPr>
            <a:lvl9pPr marL="3886200" indent="-228600" defTabSz="942975" eaLnBrk="0" fontAlgn="base" hangingPunct="0">
              <a:spcBef>
                <a:spcPct val="0"/>
              </a:spcBef>
              <a:spcAft>
                <a:spcPct val="0"/>
              </a:spcAft>
              <a:defRPr sz="1600">
                <a:solidFill>
                  <a:schemeClr val="tx1"/>
                </a:solidFill>
                <a:latin typeface="Calibri" panose="020F0502020204030204" pitchFamily="34" charset="0"/>
              </a:defRPr>
            </a:lvl9pPr>
          </a:lstStyle>
          <a:p>
            <a:fld id="{D6B6F94A-AD86-4CBE-B4D0-5FD885CB3D89}" type="slidenum">
              <a:rPr lang="en-US" altLang="en-US" sz="1200" smtClean="0">
                <a:latin typeface="Arial" panose="020B0604020202020204" pitchFamily="34" charset="0"/>
              </a:rPr>
              <a:pPr/>
              <a:t>20</a:t>
            </a:fld>
            <a:endParaRPr lang="en-US" altLang="en-US" sz="1200" dirty="0">
              <a:latin typeface="Arial" panose="020B0604020202020204" pitchFamily="34" charset="0"/>
            </a:endParaRPr>
          </a:p>
        </p:txBody>
      </p:sp>
    </p:spTree>
    <p:extLst>
      <p:ext uri="{BB962C8B-B14F-4D97-AF65-F5344CB8AC3E}">
        <p14:creationId xmlns:p14="http://schemas.microsoft.com/office/powerpoint/2010/main" val="4222209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lang="en-US" sz="1200" b="1" dirty="0"/>
              <a:t>here you have a detailed look at each phase of implementation. For phase 1, Basically we’re eliminating copays for members with incomes at or below 50% FPL and for members who are referred eligible which are those m</a:t>
            </a:r>
            <a:r>
              <a:rPr lang="en-US" altLang="en-US" sz="1200" b="1" dirty="0"/>
              <a:t>embers who are categorically eligible for MassHealth because they are receiving other public assistance, like, SSI benefits or </a:t>
            </a:r>
            <a:r>
              <a:rPr lang="en-US" altLang="en-US" sz="1200" b="1" dirty="0" err="1"/>
              <a:t>TAFDC</a:t>
            </a:r>
            <a:r>
              <a:rPr lang="en-US" altLang="en-US" sz="1200" b="1" dirty="0"/>
              <a:t> cash assistance. And, copays will be eliminated for all members accessing FDA approved medications for detox and maintenance treatment for substance use disorder, preventive services rated by the </a:t>
            </a:r>
            <a:r>
              <a:rPr lang="en-US" altLang="en-US" sz="1200" b="1" dirty="0" err="1"/>
              <a:t>USPSTF</a:t>
            </a:r>
            <a:r>
              <a:rPr lang="en-US" altLang="en-US" sz="1200" b="1" dirty="0"/>
              <a:t>, and vaccines recommended by </a:t>
            </a:r>
            <a:r>
              <a:rPr lang="en-US" altLang="en-US" sz="1200" b="1" dirty="0" err="1"/>
              <a:t>ACIP</a:t>
            </a:r>
            <a:r>
              <a:rPr lang="en-US" altLang="en-US" sz="1200" b="1" dirty="0"/>
              <a:t> will be eliminated for all members. </a:t>
            </a:r>
          </a:p>
          <a:p>
            <a:pPr marL="0" marR="0" lvl="0" indent="0" algn="l" defTabSz="914400" rtl="0" eaLnBrk="1" fontAlgn="base" latinLnBrk="0" hangingPunct="1">
              <a:lnSpc>
                <a:spcPct val="100000"/>
              </a:lnSpc>
              <a:spcBef>
                <a:spcPts val="600"/>
              </a:spcBef>
              <a:spcAft>
                <a:spcPts val="600"/>
              </a:spcAft>
              <a:buClrTx/>
              <a:buSzTx/>
              <a:buFontTx/>
              <a:buNone/>
              <a:tabLst/>
            </a:pPr>
            <a:endParaRPr lang="en-US" altLang="en-US" sz="1200" dirty="0"/>
          </a:p>
          <a:p>
            <a:pPr marL="0" marR="0" lvl="0" indent="0" algn="l" defTabSz="914400" rtl="0" eaLnBrk="1" fontAlgn="base" latinLnBrk="0" hangingPunct="1">
              <a:lnSpc>
                <a:spcPct val="100000"/>
              </a:lnSpc>
              <a:spcBef>
                <a:spcPts val="600"/>
              </a:spcBef>
              <a:spcAft>
                <a:spcPts val="600"/>
              </a:spcAft>
              <a:buClrTx/>
              <a:buSzTx/>
              <a:buFontTx/>
              <a:buNone/>
              <a:tabLst/>
            </a:pPr>
            <a:endParaRPr lang="en-US" sz="1200" dirty="0"/>
          </a:p>
          <a:p>
            <a:pPr marL="0" marR="0" lvl="0" indent="0" algn="l" defTabSz="914400" rtl="0" eaLnBrk="1" fontAlgn="base" latinLnBrk="0" hangingPunct="1">
              <a:lnSpc>
                <a:spcPct val="100000"/>
              </a:lnSpc>
              <a:spcBef>
                <a:spcPts val="600"/>
              </a:spcBef>
              <a:spcAft>
                <a:spcPts val="600"/>
              </a:spcAft>
              <a:buClrTx/>
              <a:buSzTx/>
              <a:buFontTx/>
              <a:buNone/>
              <a:tabLst/>
            </a:pPr>
            <a:endParaRPr lang="en-US" sz="1200" dirty="0"/>
          </a:p>
          <a:p>
            <a:pPr marL="0" marR="0" lvl="0" indent="0" algn="l" defTabSz="914400" rtl="0" eaLnBrk="1" fontAlgn="base" latinLnBrk="0" hangingPunct="1">
              <a:lnSpc>
                <a:spcPct val="100000"/>
              </a:lnSpc>
              <a:spcBef>
                <a:spcPts val="600"/>
              </a:spcBef>
              <a:spcAft>
                <a:spcPts val="600"/>
              </a:spcAft>
              <a:buClrTx/>
              <a:buSzTx/>
              <a:buFontTx/>
              <a:buNone/>
              <a:tabLst/>
            </a:pPr>
            <a:r>
              <a:rPr lang="en-US" sz="1200" dirty="0"/>
              <a:t>STOP </a:t>
            </a:r>
          </a:p>
          <a:p>
            <a:pPr marL="0" marR="0" lvl="0" indent="0" algn="l" defTabSz="914400" rtl="0" eaLnBrk="1" fontAlgn="base" latinLnBrk="0" hangingPunct="1">
              <a:lnSpc>
                <a:spcPct val="100000"/>
              </a:lnSpc>
              <a:spcBef>
                <a:spcPts val="600"/>
              </a:spcBef>
              <a:spcAft>
                <a:spcPts val="600"/>
              </a:spcAft>
              <a:buClrTx/>
              <a:buSzTx/>
              <a:buFontTx/>
              <a:buNone/>
              <a:tabLst/>
            </a:pPr>
            <a:endParaRPr lang="en-US" sz="1200" dirty="0"/>
          </a:p>
          <a:p>
            <a:pPr marL="0" marR="0" lvl="0" indent="0" algn="l" defTabSz="914400" rtl="0" eaLnBrk="1" fontAlgn="base" latinLnBrk="0" hangingPunct="1">
              <a:lnSpc>
                <a:spcPct val="100000"/>
              </a:lnSpc>
              <a:spcBef>
                <a:spcPts val="600"/>
              </a:spcBef>
              <a:spcAft>
                <a:spcPts val="600"/>
              </a:spcAft>
              <a:buClrTx/>
              <a:buSzTx/>
              <a:buFontTx/>
              <a:buNone/>
              <a:tabLst/>
              <a:defRPr/>
            </a:pPr>
            <a:r>
              <a:rPr lang="en-US" dirty="0"/>
              <a:t>Cost sharing will eliminate copays for nearly 60% of MassHealth’s population on July 1. </a:t>
            </a:r>
          </a:p>
          <a:p>
            <a:pPr marL="0" marR="0" lvl="0" indent="0" algn="l" defTabSz="914400" rtl="0" eaLnBrk="1" fontAlgn="base" latinLnBrk="0" hangingPunct="1">
              <a:lnSpc>
                <a:spcPct val="100000"/>
              </a:lnSpc>
              <a:spcBef>
                <a:spcPts val="600"/>
              </a:spcBef>
              <a:spcAft>
                <a:spcPts val="600"/>
              </a:spcAft>
              <a:buClrTx/>
              <a:buSzTx/>
              <a:buFontTx/>
              <a:buNone/>
              <a:tabLst/>
            </a:pPr>
            <a:endParaRPr lang="en-US" sz="1200" dirty="0"/>
          </a:p>
          <a:p>
            <a:pPr marL="0" marR="0" lvl="0" indent="0" algn="l" defTabSz="914400" rtl="0" eaLnBrk="1" fontAlgn="base" latinLnBrk="0" hangingPunct="1">
              <a:lnSpc>
                <a:spcPct val="100000"/>
              </a:lnSpc>
              <a:spcBef>
                <a:spcPts val="600"/>
              </a:spcBef>
              <a:spcAft>
                <a:spcPts val="600"/>
              </a:spcAft>
              <a:buClrTx/>
              <a:buSzTx/>
              <a:buFontTx/>
              <a:buNone/>
              <a:tabLst/>
            </a:pPr>
            <a:r>
              <a:rPr lang="en-US" sz="1200" dirty="0"/>
              <a:t>Definition: Referred </a:t>
            </a:r>
            <a:r>
              <a:rPr lang="en-US" sz="1200" dirty="0" err="1"/>
              <a:t>Eligibles</a:t>
            </a:r>
            <a:r>
              <a:rPr lang="en-US" sz="1200" dirty="0"/>
              <a:t>: M</a:t>
            </a:r>
            <a:r>
              <a:rPr lang="en-US" altLang="en-US" sz="1200" dirty="0"/>
              <a:t>embers who are categorically eligible for MassHealth because they are receiving other public assistance (e.g. receiving Supplemental Security Income (SSI) benefits or receiving Transitional Aid to Families with Dependent Children (</a:t>
            </a:r>
            <a:r>
              <a:rPr lang="en-US" altLang="en-US" sz="1200" dirty="0" err="1"/>
              <a:t>TAFDC</a:t>
            </a:r>
            <a:r>
              <a:rPr lang="en-US" altLang="en-US" sz="1200" dirty="0"/>
              <a:t>) cash assistance).</a:t>
            </a:r>
            <a:endParaRPr kumimoji="0" lang="en-US"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21</a:t>
            </a:fld>
            <a:endParaRPr lang="en-US" altLang="en-US" dirty="0"/>
          </a:p>
        </p:txBody>
      </p:sp>
    </p:spTree>
    <p:extLst>
      <p:ext uri="{BB962C8B-B14F-4D97-AF65-F5344CB8AC3E}">
        <p14:creationId xmlns:p14="http://schemas.microsoft.com/office/powerpoint/2010/main" val="384589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dirty="0"/>
              <a:t>Here in phase 2 or when the policy is fully implemented, which will be Jan. 1</a:t>
            </a:r>
            <a:r>
              <a:rPr lang="en-US" altLang="en-US" sz="1200" b="1" baseline="30000" dirty="0"/>
              <a:t>st</a:t>
            </a:r>
            <a:r>
              <a:rPr lang="en-US" altLang="en-US" sz="1200" b="1" dirty="0"/>
              <a:t> . MassHealth will change from an annual copay structure to a monthly structure and </a:t>
            </a:r>
            <a:r>
              <a:rPr lang="en-US" altLang="en-US" sz="1200" b="1" dirty="0">
                <a:latin typeface="Arial" panose="020B0604020202020204" pitchFamily="34" charset="0"/>
              </a:rPr>
              <a:t>m</a:t>
            </a:r>
            <a:r>
              <a:rPr lang="en-US" altLang="en-US" b="1" dirty="0">
                <a:latin typeface="Arial" panose="020B0604020202020204" pitchFamily="34" charset="0"/>
              </a:rPr>
              <a:t>embers will be assigned a copay cap, which will not exceed 2% of the family income. What’s also new here is that members will receive a notice every time there is a change to their copay cap amount and or when they’ve met their cap for the month.</a:t>
            </a:r>
            <a:endParaRPr lang="en-US" sz="1200" b="1" dirty="0"/>
          </a:p>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22</a:t>
            </a:fld>
            <a:endParaRPr lang="en-US" altLang="en-US" dirty="0"/>
          </a:p>
        </p:txBody>
      </p:sp>
    </p:spTree>
    <p:extLst>
      <p:ext uri="{BB962C8B-B14F-4D97-AF65-F5344CB8AC3E}">
        <p14:creationId xmlns:p14="http://schemas.microsoft.com/office/powerpoint/2010/main" val="1591097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this slide gives you in greater detail of what’s changing and what will stay the same for phase 1 of implementation.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Here’s an overview of what’s changed and what’s staying the same.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What’s not changing are all current copay exclusions, copays will not be assessed for members enrolled in One Care, SCO, or PACE.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There’s no change to how providers submit claims. And, for non-exempt members, they still have an annual pharmacy copay cap of $250, which will remain in place until full implementation.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Only if questions come up from </a:t>
            </a:r>
            <a:r>
              <a:rPr lang="en-US" dirty="0" err="1"/>
              <a:t>ACO</a:t>
            </a:r>
            <a:r>
              <a:rPr lang="en-US" dirty="0"/>
              <a:t> providers: </a:t>
            </a:r>
            <a:r>
              <a:rPr lang="en-US" sz="1200" dirty="0">
                <a:solidFill>
                  <a:schemeClr val="tx1"/>
                </a:solidFill>
              </a:rPr>
              <a:t>The annual $250 pharmacy copay cap for non-exempt members will remain in place until 01/01/2021. </a:t>
            </a:r>
            <a:r>
              <a:rPr lang="en-US" sz="1200" strike="noStrike" dirty="0">
                <a:solidFill>
                  <a:schemeClr val="tx1"/>
                </a:solidFill>
              </a:rPr>
              <a:t>This information will continue to be exchanged via the 834.</a:t>
            </a:r>
          </a:p>
          <a:p>
            <a:endParaRPr lang="en-US" dirty="0"/>
          </a:p>
        </p:txBody>
      </p:sp>
      <p:sp>
        <p:nvSpPr>
          <p:cNvPr id="4" name="Slide Number Placeholder 3"/>
          <p:cNvSpPr>
            <a:spLocks noGrp="1"/>
          </p:cNvSpPr>
          <p:nvPr>
            <p:ph type="sldNum" sz="quarter" idx="5"/>
          </p:nvPr>
        </p:nvSpPr>
        <p:spPr/>
        <p:txBody>
          <a:bodyPr/>
          <a:lstStyle/>
          <a:p>
            <a:pPr>
              <a:defRPr/>
            </a:pPr>
            <a:fld id="{1C042313-9804-4DE2-8BDF-F7DBD3B5F393}" type="slidenum">
              <a:rPr lang="en-US" altLang="en-US" smtClean="0"/>
              <a:pPr>
                <a:defRPr/>
              </a:pPr>
              <a:t>23</a:t>
            </a:fld>
            <a:endParaRPr lang="en-US" altLang="en-US" dirty="0"/>
          </a:p>
        </p:txBody>
      </p:sp>
    </p:spTree>
    <p:extLst>
      <p:ext uri="{BB962C8B-B14F-4D97-AF65-F5344CB8AC3E}">
        <p14:creationId xmlns:p14="http://schemas.microsoft.com/office/powerpoint/2010/main" val="3217847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Slides 24 and 25 are the list of members excluded from copays.  Here we are adding to the list to include those members with incomes at or below 50% FPL and the referred eligible.</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24</a:t>
            </a:fld>
            <a:endParaRPr lang="en-US" altLang="en-US" dirty="0"/>
          </a:p>
        </p:txBody>
      </p:sp>
    </p:spTree>
    <p:extLst>
      <p:ext uri="{BB962C8B-B14F-4D97-AF65-F5344CB8AC3E}">
        <p14:creationId xmlns:p14="http://schemas.microsoft.com/office/powerpoint/2010/main" val="2021812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here, we’re adding to the list of services excluded from copays.  Those services that have been on this list will remain excluded like emergency services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26</a:t>
            </a:fld>
            <a:endParaRPr lang="en-US" altLang="en-US" dirty="0"/>
          </a:p>
        </p:txBody>
      </p:sp>
    </p:spTree>
    <p:extLst>
      <p:ext uri="{BB962C8B-B14F-4D97-AF65-F5344CB8AC3E}">
        <p14:creationId xmlns:p14="http://schemas.microsoft.com/office/powerpoint/2010/main" val="3082587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this is a summary of the drug categories that are in the exclusion list.  An appendix</a:t>
            </a:r>
            <a:r>
              <a:rPr lang="en-US" dirty="0"/>
              <a:t> listing Drugs and Vaccines Excluded from Copays </a:t>
            </a:r>
            <a:r>
              <a:rPr lang="en-US" b="1" dirty="0"/>
              <a:t>is available at the end of the Understanding MassHealth Cost Sharing Policy Updates presentation. That presentation is still available on the MTF website-under Learning Series, if you have not had a chance to review it or would like the </a:t>
            </a:r>
            <a:r>
              <a:rPr lang="en-US" dirty="0"/>
              <a:t>full list of populations and services excluded from copays starting on July 1, 2020. </a:t>
            </a:r>
            <a:r>
              <a:rPr lang="en-US" b="1" dirty="0"/>
              <a:t>Note, the excluded drugs and vaccines list is subject to change. Members with questions related to the drugs and vaccines excluded from copays should reach out to their health plan, either their </a:t>
            </a:r>
            <a:r>
              <a:rPr lang="en-US" b="1" dirty="0" err="1"/>
              <a:t>ACO</a:t>
            </a:r>
            <a:r>
              <a:rPr lang="en-US" b="1" dirty="0"/>
              <a:t> plan or </a:t>
            </a:r>
            <a:r>
              <a:rPr lang="en-US" b="1" dirty="0" err="1"/>
              <a:t>MCO</a:t>
            </a:r>
            <a:r>
              <a:rPr lang="en-US" b="1" dirty="0"/>
              <a:t> plan or MassHealth for the latest information. </a:t>
            </a:r>
          </a:p>
        </p:txBody>
      </p:sp>
      <p:sp>
        <p:nvSpPr>
          <p:cNvPr id="4" name="Slide Number Placeholder 3"/>
          <p:cNvSpPr>
            <a:spLocks noGrp="1"/>
          </p:cNvSpPr>
          <p:nvPr>
            <p:ph type="sldNum" sz="quarter" idx="5"/>
          </p:nvPr>
        </p:nvSpPr>
        <p:spPr/>
        <p:txBody>
          <a:bodyPr/>
          <a:lstStyle/>
          <a:p>
            <a:pPr>
              <a:defRPr/>
            </a:pPr>
            <a:fld id="{1C042313-9804-4DE2-8BDF-F7DBD3B5F393}" type="slidenum">
              <a:rPr lang="en-US" altLang="en-US" smtClean="0"/>
              <a:pPr>
                <a:defRPr/>
              </a:pPr>
              <a:t>27</a:t>
            </a:fld>
            <a:endParaRPr lang="en-US" altLang="en-US" dirty="0"/>
          </a:p>
        </p:txBody>
      </p:sp>
    </p:spTree>
    <p:extLst>
      <p:ext uri="{BB962C8B-B14F-4D97-AF65-F5344CB8AC3E}">
        <p14:creationId xmlns:p14="http://schemas.microsoft.com/office/powerpoint/2010/main" val="4272928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Member notices, here’s an example of the letter members who’ll be newly excluded from copays will receive.  It will let them know they no longer have to pay copays for covered drugs. </a:t>
            </a:r>
          </a:p>
          <a:p>
            <a:endParaRPr lang="en-US" dirty="0"/>
          </a:p>
          <a:p>
            <a:r>
              <a:rPr lang="en-US" dirty="0"/>
              <a:t>I want to quickly point out, at the top of the letter, and if members ask you, let them know this letter is not a bill from MassHealth, it is informational only and their benefits didn’t change.</a:t>
            </a:r>
          </a:p>
        </p:txBody>
      </p:sp>
      <p:sp>
        <p:nvSpPr>
          <p:cNvPr id="4" name="Slide Number Placeholder 3"/>
          <p:cNvSpPr>
            <a:spLocks noGrp="1"/>
          </p:cNvSpPr>
          <p:nvPr>
            <p:ph type="sldNum" sz="quarter" idx="5"/>
          </p:nvPr>
        </p:nvSpPr>
        <p:spPr/>
        <p:txBody>
          <a:bodyPr/>
          <a:lstStyle/>
          <a:p>
            <a:pPr>
              <a:defRPr/>
            </a:pPr>
            <a:fld id="{1C042313-9804-4DE2-8BDF-F7DBD3B5F393}" type="slidenum">
              <a:rPr lang="en-US" altLang="en-US" smtClean="0"/>
              <a:pPr>
                <a:defRPr/>
              </a:pPr>
              <a:t>28</a:t>
            </a:fld>
            <a:endParaRPr lang="en-US" altLang="en-US" dirty="0"/>
          </a:p>
        </p:txBody>
      </p:sp>
    </p:spTree>
    <p:extLst>
      <p:ext uri="{BB962C8B-B14F-4D97-AF65-F5344CB8AC3E}">
        <p14:creationId xmlns:p14="http://schemas.microsoft.com/office/powerpoint/2010/main" val="4010029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Add Polling Questions after this slide</a:t>
            </a:r>
          </a:p>
          <a:p>
            <a:r>
              <a:rPr lang="en-US" sz="1200" b="0" dirty="0"/>
              <a:t>Effective July 1, 2020, those excluded from pharmacy copays are?</a:t>
            </a:r>
          </a:p>
          <a:p>
            <a:endParaRPr lang="en-US" sz="1200" b="0" dirty="0"/>
          </a:p>
          <a:p>
            <a:pPr marL="171450" indent="-171450">
              <a:buFontTx/>
              <a:buChar char="-"/>
            </a:pPr>
            <a:r>
              <a:rPr lang="en-US" sz="1200" b="0" dirty="0"/>
              <a:t>A- MassHealth members over the age of 65</a:t>
            </a:r>
          </a:p>
          <a:p>
            <a:pPr marL="171450" indent="-171450">
              <a:buFontTx/>
              <a:buChar char="-"/>
            </a:pPr>
            <a:r>
              <a:rPr lang="en-US" sz="1200" b="0" dirty="0"/>
              <a:t>B- MassHealth members that are at or below 50% FPL</a:t>
            </a:r>
          </a:p>
          <a:p>
            <a:pPr marL="171450" indent="-171450">
              <a:buFontTx/>
              <a:buChar char="-"/>
            </a:pPr>
            <a:r>
              <a:rPr lang="en-US" sz="1200" b="0" dirty="0"/>
              <a:t>C- MassHealth members that are also known as “referred eligible”</a:t>
            </a:r>
          </a:p>
          <a:p>
            <a:pPr marL="171450" indent="-171450">
              <a:buFontTx/>
              <a:buChar char="-"/>
            </a:pPr>
            <a:r>
              <a:rPr lang="en-US" sz="1200" b="0" dirty="0"/>
              <a:t>D- MassHealth members that are at or below 100% FPL</a:t>
            </a:r>
          </a:p>
          <a:p>
            <a:pPr marL="171450" indent="-171450">
              <a:buFontTx/>
              <a:buChar char="-"/>
            </a:pPr>
            <a:r>
              <a:rPr lang="en-US" sz="1200" b="1" dirty="0"/>
              <a:t>E- Both B and C</a:t>
            </a:r>
          </a:p>
          <a:p>
            <a:pPr marL="171450" indent="-171450">
              <a:buFontTx/>
              <a:buChar char="-"/>
            </a:pPr>
            <a:r>
              <a:rPr lang="en-US" sz="1200" b="0" dirty="0"/>
              <a:t>F- Both A and D</a:t>
            </a:r>
          </a:p>
          <a:p>
            <a:pPr marL="171450" indent="-171450">
              <a:buFontTx/>
              <a:buChar char="-"/>
            </a:pPr>
            <a:r>
              <a:rPr lang="en-US" sz="1200" b="0" dirty="0"/>
              <a:t>G – None of the Above</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1C042313-9804-4DE2-8BDF-F7DBD3B5F393}" type="slidenum">
              <a:rPr lang="en-US" altLang="en-US" smtClean="0"/>
              <a:pPr>
                <a:defRPr/>
              </a:pPr>
              <a:t>29</a:t>
            </a:fld>
            <a:endParaRPr lang="en-US" altLang="en-US" dirty="0"/>
          </a:p>
        </p:txBody>
      </p:sp>
    </p:spTree>
    <p:extLst>
      <p:ext uri="{BB962C8B-B14F-4D97-AF65-F5344CB8AC3E}">
        <p14:creationId xmlns:p14="http://schemas.microsoft.com/office/powerpoint/2010/main" val="7185984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Medicare Savings Programs are federally funded programs administered by each individual state. These programs are for people with limited income and resources and help them pay for some or all of their Medicare premiums, deductibles, copayments and coinsurance.</a:t>
            </a:r>
          </a:p>
          <a:p>
            <a:endParaRPr lang="en-US" dirty="0"/>
          </a:p>
          <a:p>
            <a:r>
              <a:rPr lang="en-US" dirty="0"/>
              <a:t>In Massachusetts, this program is the “MassHealth Buy In” Programs. As part of the Medicare Savings Programs, Massachusetts offers three different coverage types. </a:t>
            </a:r>
          </a:p>
          <a:p>
            <a:endParaRPr lang="en-US" dirty="0"/>
          </a:p>
          <a:p>
            <a:pPr marL="171450" indent="-171450">
              <a:buFont typeface="Arial" panose="020B0604020202020204" pitchFamily="34" charset="0"/>
              <a:buChar char="•"/>
            </a:pPr>
            <a:r>
              <a:rPr lang="en-US" dirty="0"/>
              <a:t>MassHealth Senior Buy-In for Qualified Medicare Beneficiary (</a:t>
            </a:r>
            <a:r>
              <a:rPr lang="en-US" dirty="0" err="1"/>
              <a:t>QMB</a:t>
            </a:r>
            <a:r>
              <a:rPr lang="en-US" dirty="0"/>
              <a:t>)</a:t>
            </a:r>
          </a:p>
          <a:p>
            <a:pPr marL="171450" indent="-171450">
              <a:buFont typeface="Arial" panose="020B0604020202020204" pitchFamily="34" charset="0"/>
              <a:buChar char="•"/>
            </a:pPr>
            <a:r>
              <a:rPr lang="en-US" dirty="0"/>
              <a:t>The MassHealth Buy-In for Specified Low-Income Medicare Beneficiaries (</a:t>
            </a:r>
            <a:r>
              <a:rPr lang="en-US" dirty="0" err="1"/>
              <a:t>SLMB</a:t>
            </a:r>
            <a:r>
              <a:rPr lang="en-US" dirty="0"/>
              <a:t>)</a:t>
            </a:r>
          </a:p>
          <a:p>
            <a:pPr marL="171450" indent="-171450">
              <a:buFont typeface="Arial" panose="020B0604020202020204" pitchFamily="34" charset="0"/>
              <a:buChar char="•"/>
            </a:pPr>
            <a:r>
              <a:rPr lang="en-US" dirty="0"/>
              <a:t>The MassHealth Buy-In for Qualifying Individuals (QI) </a:t>
            </a:r>
          </a:p>
          <a:p>
            <a:endParaRPr lang="en-US" dirty="0"/>
          </a:p>
          <a:p>
            <a:r>
              <a:rPr lang="en-US" dirty="0"/>
              <a:t>On Jan. 1</a:t>
            </a:r>
            <a:r>
              <a:rPr lang="en-US" baseline="30000" dirty="0"/>
              <a:t>st</a:t>
            </a:r>
            <a:r>
              <a:rPr lang="en-US" dirty="0"/>
              <a:t>, phase 1 of the MSP expansion was implemented which increased the income and assets and resource limits for these programs.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31</a:t>
            </a:fld>
            <a:endParaRPr lang="en-US" altLang="en-US" dirty="0"/>
          </a:p>
        </p:txBody>
      </p:sp>
    </p:spTree>
    <p:extLst>
      <p:ext uri="{BB962C8B-B14F-4D97-AF65-F5344CB8AC3E}">
        <p14:creationId xmlns:p14="http://schemas.microsoft.com/office/powerpoint/2010/main" val="1930179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QMB</a:t>
            </a:r>
            <a:r>
              <a:rPr lang="en-US" dirty="0"/>
              <a:t>, before the Eligibility Expansion, the Income limit was below or equal to 100% of FPL.  The expansion increased the Income limits to below or equal to 130% of FPL. Which translates to, for an individual, it’s an income at or below $1,383/month or an asset and resource limits for an individual at $15,720 and $23,600 for a married couple living together.</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32</a:t>
            </a:fld>
            <a:endParaRPr lang="en-US" altLang="en-US" dirty="0"/>
          </a:p>
        </p:txBody>
      </p:sp>
    </p:spTree>
    <p:extLst>
      <p:ext uri="{BB962C8B-B14F-4D97-AF65-F5344CB8AC3E}">
        <p14:creationId xmlns:p14="http://schemas.microsoft.com/office/powerpoint/2010/main" val="333019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expansion, </a:t>
            </a:r>
            <a:r>
              <a:rPr lang="en-US" dirty="0" err="1"/>
              <a:t>SLMB</a:t>
            </a:r>
            <a:r>
              <a:rPr lang="en-US" dirty="0"/>
              <a:t> and </a:t>
            </a:r>
            <a:r>
              <a:rPr lang="en-US" dirty="0" err="1"/>
              <a:t>QI’s</a:t>
            </a:r>
            <a:r>
              <a:rPr lang="en-US" dirty="0"/>
              <a:t> Income limit was below or equal to 135% of the Federal Poverty Level (FPL). When it was expanded, the new Income is now below or equal to 165% of the Federal Poverty Level (FPL). So, for an individual, that’s income at or below $1,755/month or $2,371/month for a married couple living together.  As for assets and resource limits its not at or below $15,720 for an individual and $23,600 for a married couple living together, which is the same asset and resource limits as </a:t>
            </a:r>
            <a:r>
              <a:rPr lang="en-US" dirty="0" err="1"/>
              <a:t>QMB</a:t>
            </a:r>
            <a:r>
              <a:rPr lang="en-US" dirty="0"/>
              <a:t>.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33</a:t>
            </a:fld>
            <a:endParaRPr lang="en-US" altLang="en-US" dirty="0"/>
          </a:p>
        </p:txBody>
      </p:sp>
    </p:spTree>
    <p:extLst>
      <p:ext uri="{BB962C8B-B14F-4D97-AF65-F5344CB8AC3E}">
        <p14:creationId xmlns:p14="http://schemas.microsoft.com/office/powerpoint/2010/main" val="1257355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discovered that some members who should have been approved for </a:t>
            </a:r>
            <a:r>
              <a:rPr lang="en-US" dirty="0" err="1"/>
              <a:t>QMB</a:t>
            </a:r>
            <a:r>
              <a:rPr lang="en-US" dirty="0"/>
              <a:t> were not due to a systems error in calculating eligibility.  The error has been cored and members who should have been approved for </a:t>
            </a:r>
            <a:r>
              <a:rPr lang="en-US" dirty="0" err="1"/>
              <a:t>QMB</a:t>
            </a:r>
            <a:r>
              <a:rPr lang="en-US" dirty="0"/>
              <a:t> received notices and was upgraded as follows.</a:t>
            </a:r>
          </a:p>
          <a:p>
            <a:endParaRPr lang="en-US" dirty="0"/>
          </a:p>
          <a:p>
            <a:r>
              <a:rPr lang="en-US" dirty="0"/>
              <a:t>Read-</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34</a:t>
            </a:fld>
            <a:endParaRPr lang="en-US" altLang="en-US" dirty="0"/>
          </a:p>
        </p:txBody>
      </p:sp>
    </p:spTree>
    <p:extLst>
      <p:ext uri="{BB962C8B-B14F-4D97-AF65-F5344CB8AC3E}">
        <p14:creationId xmlns:p14="http://schemas.microsoft.com/office/powerpoint/2010/main" val="6156997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36</a:t>
            </a:fld>
            <a:endParaRPr lang="en-US" altLang="en-US" dirty="0"/>
          </a:p>
        </p:txBody>
      </p:sp>
    </p:spTree>
    <p:extLst>
      <p:ext uri="{BB962C8B-B14F-4D97-AF65-F5344CB8AC3E}">
        <p14:creationId xmlns:p14="http://schemas.microsoft.com/office/powerpoint/2010/main" val="1007599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37</a:t>
            </a:fld>
            <a:endParaRPr lang="en-US" altLang="en-US" dirty="0"/>
          </a:p>
        </p:txBody>
      </p:sp>
    </p:spTree>
    <p:extLst>
      <p:ext uri="{BB962C8B-B14F-4D97-AF65-F5344CB8AC3E}">
        <p14:creationId xmlns:p14="http://schemas.microsoft.com/office/powerpoint/2010/main" val="15857498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Economic Impact Payments provided, for married couples – they were qualified to receive $2,400, while an individual normally qualified for $1,200.  The amount increased depending on the number of dependents was in the family. </a:t>
            </a:r>
          </a:p>
          <a:p>
            <a:endParaRPr lang="en-US" sz="1200" dirty="0"/>
          </a:p>
          <a:p>
            <a:r>
              <a:rPr lang="en-US" sz="1200" dirty="0"/>
              <a:t>Those eligible for the Economic Impact Payments included those that are have US citizenship, are permanent residents and qualifying resident alien, they can’t be claimed as a dependent and had adjusted grow income under certain limits. </a:t>
            </a:r>
          </a:p>
          <a:p>
            <a:endParaRPr lang="en-US" sz="1200" dirty="0"/>
          </a:p>
          <a:p>
            <a:endParaRPr lang="en-US" sz="1200" dirty="0"/>
          </a:p>
          <a:p>
            <a:r>
              <a:rPr lang="en-US" sz="1200" dirty="0"/>
              <a:t>----------------------</a:t>
            </a:r>
          </a:p>
          <a:p>
            <a:endParaRPr lang="en-US" sz="1200" dirty="0"/>
          </a:p>
          <a:p>
            <a:r>
              <a:rPr lang="en-US" sz="1200" dirty="0"/>
              <a:t>Who will receive the Economic Impact Payment automatically without taking additional steps?</a:t>
            </a:r>
          </a:p>
          <a:p>
            <a:r>
              <a:rPr lang="en-US" sz="1200" b="0" dirty="0"/>
              <a:t>Most eligible U.S. taxpayers will </a:t>
            </a:r>
            <a:r>
              <a:rPr lang="en-US" sz="1200" b="0" u="sng" dirty="0">
                <a:hlinkClick r:id="rId3" tooltip="Economic impact payments: What you need to know"/>
              </a:rPr>
              <a:t>automatically receive</a:t>
            </a:r>
            <a:r>
              <a:rPr lang="en-US" sz="1200" b="0" dirty="0"/>
              <a:t> their Economic Impact Payments including:</a:t>
            </a:r>
          </a:p>
          <a:p>
            <a:r>
              <a:rPr lang="en-US" sz="1200" b="0" dirty="0"/>
              <a:t>Individuals who filed a federal income tax for 2018 or 2019</a:t>
            </a:r>
          </a:p>
          <a:p>
            <a:r>
              <a:rPr lang="en-US" sz="1200" b="0" dirty="0"/>
              <a:t>Those receiving Social Security retirement, disability (SSDI), survivor benefits</a:t>
            </a:r>
          </a:p>
          <a:p>
            <a:r>
              <a:rPr lang="en-US" sz="1200" b="0" dirty="0"/>
              <a:t>Supplemental Security Income (SSI) recipients</a:t>
            </a:r>
          </a:p>
          <a:p>
            <a:r>
              <a:rPr lang="en-US" sz="1200" b="0" dirty="0"/>
              <a:t>Recipients of Veterans Affairs Compensation and Pension (</a:t>
            </a:r>
            <a:r>
              <a:rPr lang="en-US" sz="1200" b="0" dirty="0" err="1"/>
              <a:t>C&amp;P</a:t>
            </a:r>
            <a:r>
              <a:rPr lang="en-US" sz="1200" b="0" dirty="0"/>
              <a:t>) benefits</a:t>
            </a:r>
          </a:p>
          <a:p>
            <a:r>
              <a:rPr lang="en-US" sz="1200" b="0" dirty="0"/>
              <a:t>Individuals who receive Railroad Retirement (</a:t>
            </a:r>
            <a:r>
              <a:rPr lang="en-US" sz="1200" b="0" dirty="0" err="1"/>
              <a:t>RRB</a:t>
            </a:r>
            <a:r>
              <a:rPr lang="en-US" sz="1200" b="0" dirty="0"/>
              <a:t>) benefits</a:t>
            </a:r>
          </a:p>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39</a:t>
            </a:fld>
            <a:endParaRPr lang="en-US" altLang="en-US" dirty="0"/>
          </a:p>
        </p:txBody>
      </p:sp>
    </p:spTree>
    <p:extLst>
      <p:ext uri="{BB962C8B-B14F-4D97-AF65-F5344CB8AC3E}">
        <p14:creationId xmlns:p14="http://schemas.microsoft.com/office/powerpoint/2010/main" val="3230855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t>Low-income people and others who aren't required to file a tax return may be eligible for the Economic Impact Payment, if they haven’t received it, and they can easily register for a payment by using the free </a:t>
            </a:r>
            <a:r>
              <a:rPr lang="en-US" sz="1200" b="0" u="sng" dirty="0">
                <a:hlinkClick r:id="rId3" tooltip="Non-Filers tool"/>
              </a:rPr>
              <a:t>Non-Filers tool</a:t>
            </a:r>
            <a:r>
              <a:rPr lang="en-US" sz="1200" b="0" i="1" dirty="0"/>
              <a:t>, </a:t>
            </a:r>
            <a:r>
              <a:rPr lang="en-US" sz="1200" b="0" dirty="0"/>
              <a:t>available only on IRS.gov. Individuals will need to register by Oc. 15</a:t>
            </a:r>
            <a:r>
              <a:rPr lang="en-US" sz="1200" b="0" baseline="30000" dirty="0"/>
              <a:t>th</a:t>
            </a:r>
            <a:r>
              <a:rPr lang="en-US" sz="1200" b="0" dirty="0"/>
              <a:t> for a payment.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t>The IRS defines Non-filers as those who aren’t required to file a federal income tax return for any reasons, including if their income is less that $12,200 for an individual, and $24,400 for a married couple filing jointly, or if the individual doesn’t have income.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40</a:t>
            </a:fld>
            <a:endParaRPr lang="en-US" altLang="en-US" dirty="0"/>
          </a:p>
        </p:txBody>
      </p:sp>
    </p:spTree>
    <p:extLst>
      <p:ext uri="{BB962C8B-B14F-4D97-AF65-F5344CB8AC3E}">
        <p14:creationId xmlns:p14="http://schemas.microsoft.com/office/powerpoint/2010/main" val="2458690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non-filer tools should be used for those couples and individuals who are homeless. </a:t>
            </a:r>
          </a:p>
          <a:p>
            <a:r>
              <a:rPr lang="en-US" dirty="0"/>
              <a:t>However, the non-filers tool is not a tool for individuals that have already riled either their 2018 or 2019 return.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41</a:t>
            </a:fld>
            <a:endParaRPr lang="en-US" altLang="en-US" dirty="0"/>
          </a:p>
        </p:txBody>
      </p:sp>
    </p:spTree>
    <p:extLst>
      <p:ext uri="{BB962C8B-B14F-4D97-AF65-F5344CB8AC3E}">
        <p14:creationId xmlns:p14="http://schemas.microsoft.com/office/powerpoint/2010/main" val="2202740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S PGothic" pitchFamily="34" charset="-128"/>
                <a:cs typeface="MS PGothic"/>
              </a:rPr>
              <a:t>As the Commonwealth's Medicaid program and source of coverage for over one-quarter of the Commonwealth's population, MassHealth is dedicated to</a:t>
            </a:r>
            <a:r>
              <a:rPr lang="en-US" sz="1200" b="0" i="0" kern="1200" baseline="0" dirty="0">
                <a:solidFill>
                  <a:schemeClr val="tx1"/>
                </a:solidFill>
                <a:effectLst/>
                <a:latin typeface="Arial" charset="0"/>
                <a:ea typeface="MS PGothic" pitchFamily="34" charset="-128"/>
                <a:cs typeface="MS PGothic"/>
              </a:rPr>
              <a:t> move </a:t>
            </a:r>
            <a:r>
              <a:rPr lang="en-US" sz="1200" b="0" i="0" kern="1200" dirty="0">
                <a:solidFill>
                  <a:schemeClr val="tx1"/>
                </a:solidFill>
                <a:effectLst/>
                <a:latin typeface="Arial" charset="0"/>
                <a:ea typeface="MS PGothic" pitchFamily="34" charset="-128"/>
                <a:cs typeface="MS PGothic"/>
              </a:rPr>
              <a:t>toward greater equity in the delivery of health care for our members and across the state's health care system. In order to do this, MassHealth continues to be dedicated to improving</a:t>
            </a:r>
            <a:r>
              <a:rPr lang="en-US" sz="1200" b="0" i="0" kern="1200" baseline="0" dirty="0">
                <a:solidFill>
                  <a:schemeClr val="tx1"/>
                </a:solidFill>
                <a:effectLst/>
                <a:latin typeface="Arial" charset="0"/>
                <a:ea typeface="MS PGothic" pitchFamily="34" charset="-128"/>
                <a:cs typeface="MS PGothic"/>
              </a:rPr>
              <a:t> data collection of applicants’ and members’ demographic data. MassHealth formed a workgroup that is focused on improving the data collection of demographic data to help MassHealth monitor and evaluate the delivery of our services, i</a:t>
            </a:r>
            <a:r>
              <a:rPr lang="en-US" sz="1400" dirty="0"/>
              <a:t>mprove access to MassHealth coverage and services</a:t>
            </a:r>
            <a:r>
              <a:rPr lang="en-US" sz="1400" baseline="0" dirty="0"/>
              <a:t> across the Commonwealth, and t</a:t>
            </a:r>
            <a:r>
              <a:rPr lang="en-US" sz="1400" dirty="0"/>
              <a:t>ailor services to meet member’s needs.</a:t>
            </a:r>
            <a:r>
              <a:rPr lang="en-US" sz="1400" baseline="0" dirty="0"/>
              <a:t> </a:t>
            </a:r>
          </a:p>
          <a:p>
            <a:endParaRPr lang="en-US" sz="1400" b="0" i="0" kern="1200" baseline="0" dirty="0">
              <a:solidFill>
                <a:schemeClr val="tx1"/>
              </a:solidFill>
              <a:effectLst/>
              <a:latin typeface="Arial" charset="0"/>
              <a:ea typeface="MS PGothic" pitchFamily="34" charset="-128"/>
              <a:cs typeface="MS PGothic"/>
            </a:endParaRPr>
          </a:p>
          <a:p>
            <a:endParaRPr lang="en-US" sz="1400" b="0" i="0" kern="1200" baseline="0" dirty="0">
              <a:solidFill>
                <a:schemeClr val="tx1"/>
              </a:solidFill>
              <a:effectLst/>
              <a:latin typeface="Arial" charset="0"/>
              <a:ea typeface="MS PGothic" pitchFamily="34" charset="-128"/>
              <a:cs typeface="MS PGothic"/>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400" b="0" dirty="0"/>
              <a:t>As you heard me mention earlier for our MassHealth ACA and SACA application updates, related to this is the New language explaining how race and ethnicity data will be used</a:t>
            </a:r>
          </a:p>
          <a:p>
            <a:endParaRPr lang="en-US" sz="1400" b="0" i="0" kern="1200" dirty="0">
              <a:solidFill>
                <a:schemeClr val="tx1"/>
              </a:solidFill>
              <a:effectLst/>
              <a:latin typeface="Arial" charset="0"/>
              <a:ea typeface="MS PGothic" pitchFamily="34" charset="-128"/>
              <a:cs typeface="MS PGothic"/>
            </a:endParaRP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43</a:t>
            </a:fld>
            <a:endParaRPr lang="en-US" altLang="en-US" dirty="0"/>
          </a:p>
        </p:txBody>
      </p:sp>
    </p:spTree>
    <p:extLst>
      <p:ext uri="{BB962C8B-B14F-4D97-AF65-F5344CB8AC3E}">
        <p14:creationId xmlns:p14="http://schemas.microsoft.com/office/powerpoint/2010/main" val="3261906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question in both of the MassHealth applications for which this effort relates to.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44</a:t>
            </a:fld>
            <a:endParaRPr lang="en-US" altLang="en-US" dirty="0"/>
          </a:p>
        </p:txBody>
      </p:sp>
    </p:spTree>
    <p:extLst>
      <p:ext uri="{BB962C8B-B14F-4D97-AF65-F5344CB8AC3E}">
        <p14:creationId xmlns:p14="http://schemas.microsoft.com/office/powerpoint/2010/main" val="31490711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of COVID-19, one in three people in Massachusetts faces food insecurity, many for the first time. Several programs can help them and their family get the food they need to stay healthy.  Provided here are links to handouts that was created for this effort.  It was a joint effort between many different programs to gather the resources and information into one handout that’s easy to print, download, and available in English, and Spanish.  Accessible versions are also available in English and Spanish.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50</a:t>
            </a:fld>
            <a:endParaRPr lang="en-US" altLang="en-US" dirty="0"/>
          </a:p>
        </p:txBody>
      </p:sp>
    </p:spTree>
    <p:extLst>
      <p:ext uri="{BB962C8B-B14F-4D97-AF65-F5344CB8AC3E}">
        <p14:creationId xmlns:p14="http://schemas.microsoft.com/office/powerpoint/2010/main" val="35428879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TP: The links here are for staff facing guides. This guide will help you identify patients who need food assistance and connect them to resources in the community.  </a:t>
            </a:r>
          </a:p>
          <a:p>
            <a:endParaRPr lang="en-US" sz="1200" b="0" dirty="0"/>
          </a:p>
          <a:p>
            <a:r>
              <a:rPr lang="en-US" sz="1200" b="0" dirty="0"/>
              <a:t>We hope that this information will be helpful to our MassHealth members you are helping who need food assistance. </a:t>
            </a:r>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51</a:t>
            </a:fld>
            <a:endParaRPr lang="en-US" altLang="en-US" dirty="0"/>
          </a:p>
        </p:txBody>
      </p:sp>
    </p:spTree>
    <p:extLst>
      <p:ext uri="{BB962C8B-B14F-4D97-AF65-F5344CB8AC3E}">
        <p14:creationId xmlns:p14="http://schemas.microsoft.com/office/powerpoint/2010/main" val="2850726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5406DA56-A4C0-4E55-B9D4-35687AF0E03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4CAE788-59FE-484A-8F8F-8B26BB9BDE2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41490886-888D-4B58-AC86-35CB889F8BEF}"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2362200"/>
            <a:ext cx="41148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362200"/>
            <a:ext cx="41148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A4E8BF0F-975D-4A98-9D17-1FDFE9FA4E6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D7C93A1-9A64-4B68-B463-AB416AC86A2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5B415FF5-7129-4F48-8839-2C8A2E75D71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21A7400-E3BC-4DC9-BA8A-C60D8A0FEF6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E007BA5B-4E83-4E5C-84C7-151F6A1BB1C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7F4856E-3E94-4300-A4CF-AF70CD8EB14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593C85C-9187-40E9-AC9A-81F49532C6B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381000"/>
            <a:ext cx="20955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381000"/>
            <a:ext cx="61341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726EB1D-136C-47F2-9AD4-2CE2F3072DA5}"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2C661E03-8DDA-4A21-AD9D-BCC60E95313D}" type="datetime1">
              <a:rPr lang="en-US" smtClean="0"/>
              <a:pPr>
                <a:defRPr/>
              </a:pPr>
              <a:t>1/19/2021</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r>
              <a:rPr lang="en-US"/>
              <a:t>Updated May 2020</a:t>
            </a:r>
            <a:endParaRPr lang="en-US" dirty="0"/>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00853"/>
            <a:ext cx="1905000" cy="942147"/>
          </a:xfrm>
          <a:prstGeom prst="rect">
            <a:avLst/>
          </a:prstGeom>
        </p:spPr>
      </p:pic>
    </p:spTree>
    <p:extLst>
      <p:ext uri="{BB962C8B-B14F-4D97-AF65-F5344CB8AC3E}">
        <p14:creationId xmlns:p14="http://schemas.microsoft.com/office/powerpoint/2010/main" val="2438292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553200" cy="838200"/>
          </a:xfrm>
        </p:spPr>
        <p:txBody>
          <a:bodyPr anchor="b" anchorCtr="0"/>
          <a:lstStyle>
            <a:lvl1pPr algn="l">
              <a:defRPr b="1"/>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5235FBBB-93E3-4463-A735-4908A5672418}" type="datetime1">
              <a:rPr lang="en-US"/>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dirty="0"/>
          </a:p>
        </p:txBody>
      </p:sp>
    </p:spTree>
    <p:extLst>
      <p:ext uri="{BB962C8B-B14F-4D97-AF65-F5344CB8AC3E}">
        <p14:creationId xmlns:p14="http://schemas.microsoft.com/office/powerpoint/2010/main" val="1971911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B025EF6-9352-445C-B7BB-7854EFDC869F}" type="datetime1">
              <a:rPr lang="en-US"/>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C09D53-7AEC-4C3D-B4B0-764829EA3DA3}" type="slidenum">
              <a:rPr lang="en-US" smtClean="0"/>
              <a:pPr>
                <a:defRPr/>
              </a:pPr>
              <a:t>‹#›</a:t>
            </a:fld>
            <a:endParaRPr lang="en-US" dirty="0"/>
          </a:p>
        </p:txBody>
      </p:sp>
    </p:spTree>
    <p:extLst>
      <p:ext uri="{BB962C8B-B14F-4D97-AF65-F5344CB8AC3E}">
        <p14:creationId xmlns:p14="http://schemas.microsoft.com/office/powerpoint/2010/main" val="1509775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E95BFF-286A-40BF-99C9-B75D3B1C4BA6}" type="datetime1">
              <a:rPr lang="en-US"/>
              <a:pPr>
                <a:defRPr/>
              </a:pPr>
              <a:t>1/19/2021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EEDA35D-121F-4BCE-A2B8-5BDD75225AF7}" type="slidenum">
              <a:rPr lang="en-US" smtClean="0"/>
              <a:pPr>
                <a:defRPr/>
              </a:pPr>
              <a:t>‹#›</a:t>
            </a:fld>
            <a:endParaRPr lang="en-US" dirty="0"/>
          </a:p>
        </p:txBody>
      </p:sp>
    </p:spTree>
    <p:extLst>
      <p:ext uri="{BB962C8B-B14F-4D97-AF65-F5344CB8AC3E}">
        <p14:creationId xmlns:p14="http://schemas.microsoft.com/office/powerpoint/2010/main" val="3066565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FA92F2B-E53C-4280-ACA2-55490276A65C}" type="datetime1">
              <a:rPr lang="en-US"/>
              <a:pPr>
                <a:defRPr/>
              </a:pPr>
              <a:t>1/19/2021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D0B076F-9659-4FA4-97E4-D8C1E417BFCF}" type="slidenum">
              <a:rPr lang="en-US" smtClean="0"/>
              <a:pPr>
                <a:defRPr/>
              </a:pPr>
              <a:t>‹#›</a:t>
            </a:fld>
            <a:endParaRPr lang="en-US" dirty="0"/>
          </a:p>
        </p:txBody>
      </p:sp>
    </p:spTree>
    <p:extLst>
      <p:ext uri="{BB962C8B-B14F-4D97-AF65-F5344CB8AC3E}">
        <p14:creationId xmlns:p14="http://schemas.microsoft.com/office/powerpoint/2010/main" val="1592935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9C1D042-7983-4D6D-850C-4431766E351C}" type="datetime1">
              <a:rPr lang="en-US"/>
              <a:pPr>
                <a:defRPr/>
              </a:pPr>
              <a:t>1/19/2021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F634362-9AFF-481E-9165-DDE67710E77E}" type="slidenum">
              <a:rPr lang="en-US" smtClean="0"/>
              <a:pPr>
                <a:defRPr/>
              </a:pPr>
              <a:t>‹#›</a:t>
            </a:fld>
            <a:endParaRPr lang="en-US" dirty="0"/>
          </a:p>
        </p:txBody>
      </p:sp>
    </p:spTree>
    <p:extLst>
      <p:ext uri="{BB962C8B-B14F-4D97-AF65-F5344CB8AC3E}">
        <p14:creationId xmlns:p14="http://schemas.microsoft.com/office/powerpoint/2010/main" val="352489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46F7B3-6B0D-43F4-A0D9-0D3207988553}" type="datetime1">
              <a:rPr lang="en-US"/>
              <a:pPr>
                <a:defRPr/>
              </a:pPr>
              <a:t>1/19/2021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Tree>
    <p:extLst>
      <p:ext uri="{BB962C8B-B14F-4D97-AF65-F5344CB8AC3E}">
        <p14:creationId xmlns:p14="http://schemas.microsoft.com/office/powerpoint/2010/main" val="2772225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946150"/>
          </a:xfrm>
        </p:spPr>
        <p:txBody>
          <a:bodyPr anchor="b"/>
          <a:lstStyle>
            <a:lvl1pPr algn="l">
              <a:lnSpc>
                <a:spcPct val="100000"/>
              </a:lnSpc>
              <a:defRPr sz="2000" b="1"/>
            </a:lvl1pPr>
          </a:lstStyle>
          <a:p>
            <a:r>
              <a:rPr lang="en-US"/>
              <a:t>Click to edit Master title style</a:t>
            </a:r>
            <a:endParaRPr lang="en-US" dirty="0"/>
          </a:p>
        </p:txBody>
      </p:sp>
      <p:sp>
        <p:nvSpPr>
          <p:cNvPr id="3" name="Content Placeholder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54733BC-AB82-4A9D-A835-B3D6D6626A92}" type="datetime1">
              <a:rPr lang="en-US"/>
              <a:pPr>
                <a:defRPr/>
              </a:pPr>
              <a:t>1/19/2021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8C2F1D7-2476-480A-A1F4-DFADE2A6B14C}" type="slidenum">
              <a:rPr lang="en-US" smtClean="0"/>
              <a:pPr>
                <a:defRPr/>
              </a:pPr>
              <a:t>‹#›</a:t>
            </a:fld>
            <a:endParaRPr lang="en-US" dirty="0"/>
          </a:p>
        </p:txBody>
      </p:sp>
    </p:spTree>
    <p:extLst>
      <p:ext uri="{BB962C8B-B14F-4D97-AF65-F5344CB8AC3E}">
        <p14:creationId xmlns:p14="http://schemas.microsoft.com/office/powerpoint/2010/main" val="2500344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B0F08D1-EF79-4C7D-812D-2CEC385DD365}" type="datetime1">
              <a:rPr lang="en-US"/>
              <a:pPr>
                <a:defRPr/>
              </a:pPr>
              <a:t>1/19/2021</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Updated 7/16/12</a:t>
            </a:r>
          </a:p>
        </p:txBody>
      </p:sp>
      <p:sp>
        <p:nvSpPr>
          <p:cNvPr id="7" name="Slide Number Placeholder 5"/>
          <p:cNvSpPr>
            <a:spLocks noGrp="1"/>
          </p:cNvSpPr>
          <p:nvPr>
            <p:ph type="sldNum" sz="quarter" idx="12"/>
          </p:nvPr>
        </p:nvSpPr>
        <p:spPr/>
        <p:txBody>
          <a:bodyPr/>
          <a:lstStyle>
            <a:lvl1pPr>
              <a:defRPr/>
            </a:lvl1pPr>
          </a:lstStyle>
          <a:p>
            <a:pPr>
              <a:defRPr/>
            </a:pPr>
            <a:fld id="{C650F8F8-F987-44D1-95B5-1993AC3F90BF}" type="slidenum">
              <a:rPr lang="en-US" smtClean="0"/>
              <a:pPr>
                <a:defRPr/>
              </a:pPr>
              <a:t>‹#›</a:t>
            </a:fld>
            <a:endParaRPr lang="en-US" dirty="0"/>
          </a:p>
        </p:txBody>
      </p:sp>
    </p:spTree>
    <p:extLst>
      <p:ext uri="{BB962C8B-B14F-4D97-AF65-F5344CB8AC3E}">
        <p14:creationId xmlns:p14="http://schemas.microsoft.com/office/powerpoint/2010/main" val="1736594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E0F5DDC-1678-479D-ACD1-FFE6A27008A5}" type="datetime1">
              <a:rPr lang="en-US"/>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Updated 7/16/12</a:t>
            </a:r>
          </a:p>
        </p:txBody>
      </p:sp>
      <p:sp>
        <p:nvSpPr>
          <p:cNvPr id="6" name="Slide Number Placeholder 5"/>
          <p:cNvSpPr>
            <a:spLocks noGrp="1"/>
          </p:cNvSpPr>
          <p:nvPr>
            <p:ph type="sldNum" sz="quarter" idx="12"/>
          </p:nvPr>
        </p:nvSpPr>
        <p:spPr/>
        <p:txBody>
          <a:bodyPr/>
          <a:lstStyle>
            <a:lvl1pPr>
              <a:defRPr/>
            </a:lvl1pPr>
          </a:lstStyle>
          <a:p>
            <a:pPr>
              <a:defRPr/>
            </a:pPr>
            <a:fld id="{0125112E-DAB9-4A5D-B1FE-CC9E2228905C}" type="slidenum">
              <a:rPr lang="en-US" smtClean="0"/>
              <a:pPr>
                <a:defRPr/>
              </a:pPr>
              <a:t>‹#›</a:t>
            </a:fld>
            <a:endParaRPr lang="en-US" dirty="0"/>
          </a:p>
        </p:txBody>
      </p:sp>
    </p:spTree>
    <p:extLst>
      <p:ext uri="{BB962C8B-B14F-4D97-AF65-F5344CB8AC3E}">
        <p14:creationId xmlns:p14="http://schemas.microsoft.com/office/powerpoint/2010/main" val="3359184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B44250E-BB0A-45EF-8697-BE7DB50CAECF}" type="datetime1">
              <a:rPr lang="en-US"/>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Updated 7/16/12</a:t>
            </a:r>
          </a:p>
        </p:txBody>
      </p:sp>
      <p:sp>
        <p:nvSpPr>
          <p:cNvPr id="6" name="Slide Number Placeholder 5"/>
          <p:cNvSpPr>
            <a:spLocks noGrp="1"/>
          </p:cNvSpPr>
          <p:nvPr>
            <p:ph type="sldNum" sz="quarter" idx="12"/>
          </p:nvPr>
        </p:nvSpPr>
        <p:spPr/>
        <p:txBody>
          <a:bodyPr/>
          <a:lstStyle>
            <a:lvl1pPr>
              <a:defRPr/>
            </a:lvl1pPr>
          </a:lstStyle>
          <a:p>
            <a:pPr>
              <a:defRPr/>
            </a:pPr>
            <a:fld id="{40E4A9EA-0E16-4D5A-AE59-9C075674E481}" type="slidenum">
              <a:rPr lang="en-US" smtClean="0"/>
              <a:pPr>
                <a:defRPr/>
              </a:pPr>
              <a:t>‹#›</a:t>
            </a:fld>
            <a:endParaRPr lang="en-US" dirty="0"/>
          </a:p>
        </p:txBody>
      </p:sp>
    </p:spTree>
    <p:extLst>
      <p:ext uri="{BB962C8B-B14F-4D97-AF65-F5344CB8AC3E}">
        <p14:creationId xmlns:p14="http://schemas.microsoft.com/office/powerpoint/2010/main" val="11793381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6400800" cy="715962"/>
          </a:xfrm>
        </p:spPr>
        <p:txBody>
          <a:bodyPr/>
          <a:lstStyle/>
          <a:p>
            <a:r>
              <a:rPr lang="en-US"/>
              <a:t>Click to edit Master title style</a:t>
            </a:r>
            <a:endParaRPr lang="en-US" dirty="0"/>
          </a:p>
        </p:txBody>
      </p:sp>
      <p:sp>
        <p:nvSpPr>
          <p:cNvPr id="3" name="Table Placeholder 2"/>
          <p:cNvSpPr>
            <a:spLocks noGrp="1"/>
          </p:cNvSpPr>
          <p:nvPr>
            <p:ph type="tbl" idx="1"/>
          </p:nvPr>
        </p:nvSpPr>
        <p:spPr>
          <a:xfrm>
            <a:off x="457200" y="1600200"/>
            <a:ext cx="8229600" cy="4525963"/>
          </a:xfrm>
        </p:spPr>
        <p:txBody>
          <a:bodyPr/>
          <a:lstStyle/>
          <a:p>
            <a:pPr lvl="0"/>
            <a:r>
              <a:rPr lang="en-US" noProof="0"/>
              <a:t>Click icon to add table</a:t>
            </a:r>
            <a:endParaRPr lang="en-US" noProof="0" dirty="0"/>
          </a:p>
        </p:txBody>
      </p:sp>
      <p:sp>
        <p:nvSpPr>
          <p:cNvPr id="4" name="Date Placeholder 3"/>
          <p:cNvSpPr>
            <a:spLocks noGrp="1"/>
          </p:cNvSpPr>
          <p:nvPr>
            <p:ph type="dt" sz="half" idx="10"/>
          </p:nvPr>
        </p:nvSpPr>
        <p:spPr/>
        <p:txBody>
          <a:bodyPr/>
          <a:lstStyle>
            <a:lvl1pPr>
              <a:defRPr/>
            </a:lvl1pPr>
          </a:lstStyle>
          <a:p>
            <a:pPr>
              <a:defRPr/>
            </a:pPr>
            <a:fld id="{A8CE7C1D-8745-41AB-AA74-69321E617945}" type="datetime1">
              <a:rPr lang="en-US"/>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Updated 7/16/12</a:t>
            </a:r>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Tree>
    <p:extLst>
      <p:ext uri="{BB962C8B-B14F-4D97-AF65-F5344CB8AC3E}">
        <p14:creationId xmlns:p14="http://schemas.microsoft.com/office/powerpoint/2010/main" val="385776925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6416675" cy="1828800"/>
          </a:xfrm>
        </p:spPr>
        <p:txBody>
          <a:bodyPr/>
          <a:lstStyle/>
          <a:p>
            <a:r>
              <a:rPr lang="en-US"/>
              <a:t>Click to edit Master title style</a:t>
            </a:r>
          </a:p>
        </p:txBody>
      </p:sp>
      <p:sp>
        <p:nvSpPr>
          <p:cNvPr id="3" name="Text Placeholder 2"/>
          <p:cNvSpPr>
            <a:spLocks noGrp="1"/>
          </p:cNvSpPr>
          <p:nvPr>
            <p:ph type="body" sz="half" idx="1"/>
          </p:nvPr>
        </p:nvSpPr>
        <p:spPr>
          <a:xfrm>
            <a:off x="381000" y="2362200"/>
            <a:ext cx="4114800" cy="3810000"/>
          </a:xfrm>
        </p:spPr>
        <p:txBody>
          <a:bodyPr/>
          <a:lstStyle>
            <a:lvl1pPr>
              <a:lnSpc>
                <a:spcPct val="100000"/>
              </a:lnSpc>
              <a:spcBef>
                <a:spcPts val="600"/>
              </a:spcBef>
              <a:spcAft>
                <a:spcPts val="600"/>
              </a:spcAft>
              <a:defRPr/>
            </a:lvl1pPr>
            <a:lvl2pPr>
              <a:lnSpc>
                <a:spcPct val="100000"/>
              </a:lnSpc>
              <a:spcBef>
                <a:spcPts val="600"/>
              </a:spcBef>
              <a:spcAft>
                <a:spcPts val="600"/>
              </a:spcAft>
              <a:defRPr/>
            </a:lvl2pPr>
            <a:lvl3pPr>
              <a:lnSpc>
                <a:spcPct val="100000"/>
              </a:lnSpc>
              <a:spcBef>
                <a:spcPts val="600"/>
              </a:spcBef>
              <a:spcAft>
                <a:spcPts val="600"/>
              </a:spcAft>
              <a:defRPr/>
            </a:lvl3pPr>
            <a:lvl4pPr>
              <a:lnSpc>
                <a:spcPct val="100000"/>
              </a:lnSpc>
              <a:spcBef>
                <a:spcPts val="600"/>
              </a:spcBef>
              <a:spcAft>
                <a:spcPts val="600"/>
              </a:spcAft>
              <a:defRPr/>
            </a:lvl4pPr>
            <a:lvl5pPr>
              <a:lnSpc>
                <a:spcPct val="100000"/>
              </a:lnSpc>
              <a:spcBef>
                <a:spcPts val="60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362200"/>
            <a:ext cx="4114800" cy="3810000"/>
          </a:xfrm>
        </p:spPr>
        <p:txBody>
          <a:bodyPr/>
          <a:lstStyle>
            <a:lvl1pPr>
              <a:lnSpc>
                <a:spcPct val="100000"/>
              </a:lnSpc>
              <a:spcBef>
                <a:spcPts val="600"/>
              </a:spcBef>
              <a:spcAft>
                <a:spcPts val="600"/>
              </a:spcAft>
              <a:defRPr/>
            </a:lvl1pPr>
            <a:lvl2pPr>
              <a:lnSpc>
                <a:spcPct val="100000"/>
              </a:lnSpc>
              <a:spcBef>
                <a:spcPts val="600"/>
              </a:spcBef>
              <a:spcAft>
                <a:spcPts val="600"/>
              </a:spcAft>
              <a:defRPr/>
            </a:lvl2pPr>
            <a:lvl3pPr>
              <a:lnSpc>
                <a:spcPct val="100000"/>
              </a:lnSpc>
              <a:spcBef>
                <a:spcPts val="600"/>
              </a:spcBef>
              <a:spcAft>
                <a:spcPts val="600"/>
              </a:spcAft>
              <a:defRPr/>
            </a:lvl3pPr>
            <a:lvl4pPr>
              <a:lnSpc>
                <a:spcPct val="100000"/>
              </a:lnSpc>
              <a:spcBef>
                <a:spcPts val="600"/>
              </a:spcBef>
              <a:spcAft>
                <a:spcPts val="600"/>
              </a:spcAft>
              <a:defRPr/>
            </a:lvl4pPr>
            <a:lvl5pPr>
              <a:lnSpc>
                <a:spcPct val="100000"/>
              </a:lnSpc>
              <a:spcBef>
                <a:spcPts val="60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DF602CB3-DBDA-4385-B239-DCD16862DC78}" type="slidenum">
              <a:rPr lang="en-US"/>
              <a:pPr>
                <a:defRPr/>
              </a:pPr>
              <a:t>‹#›</a:t>
            </a:fld>
            <a:endParaRPr lang="en-US" dirty="0"/>
          </a:p>
        </p:txBody>
      </p:sp>
    </p:spTree>
    <p:extLst>
      <p:ext uri="{BB962C8B-B14F-4D97-AF65-F5344CB8AC3E}">
        <p14:creationId xmlns:p14="http://schemas.microsoft.com/office/powerpoint/2010/main" val="5140902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352425" y="1665290"/>
            <a:ext cx="8439150" cy="4633911"/>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8"/>
          <p:cNvSpPr>
            <a:spLocks noGrp="1"/>
          </p:cNvSpPr>
          <p:nvPr>
            <p:ph type="body" sz="quarter" idx="13" hasCustomPrompt="1"/>
          </p:nvPr>
        </p:nvSpPr>
        <p:spPr>
          <a:xfrm>
            <a:off x="352425" y="736693"/>
            <a:ext cx="843915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352425" y="402591"/>
            <a:ext cx="8439150" cy="698501"/>
          </a:xfrm>
          <a:prstGeom prst="rect">
            <a:avLst/>
          </a:prstGeom>
        </p:spPr>
        <p:txBody>
          <a:bodyPr vert="horz" lIns="0" tIns="0" rIns="0" bIns="0" rtlCol="0" anchor="t" anchorCtr="0">
            <a:noAutofit/>
          </a:bodyPr>
          <a:lstStyle>
            <a:lvl1pPr>
              <a:defRPr sz="2000"/>
            </a:lvl1pPr>
          </a:lstStyle>
          <a:p>
            <a:r>
              <a:rPr lang="en-US" noProof="0"/>
              <a:t>Click to edit Master title style</a:t>
            </a:r>
            <a:endParaRPr lang="en-US" noProof="0" dirty="0"/>
          </a:p>
        </p:txBody>
      </p:sp>
    </p:spTree>
    <p:extLst>
      <p:ext uri="{BB962C8B-B14F-4D97-AF65-F5344CB8AC3E}">
        <p14:creationId xmlns:p14="http://schemas.microsoft.com/office/powerpoint/2010/main" val="281447041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81000" y="381000"/>
            <a:ext cx="6416675" cy="1828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11" name="Rectangle 3"/>
          <p:cNvSpPr>
            <a:spLocks noGrp="1" noChangeArrowheads="1"/>
          </p:cNvSpPr>
          <p:nvPr>
            <p:ph type="body" idx="1"/>
          </p:nvPr>
        </p:nvSpPr>
        <p:spPr bwMode="auto">
          <a:xfrm>
            <a:off x="381000" y="2362200"/>
            <a:ext cx="8382000" cy="3810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p:cNvSpPr>
            <a:spLocks noGrp="1" noChangeArrowheads="1"/>
          </p:cNvSpPr>
          <p:nvPr>
            <p:ph type="sldNum" sz="quarter" idx="4"/>
          </p:nvPr>
        </p:nvSpPr>
        <p:spPr bwMode="auto">
          <a:xfrm>
            <a:off x="7391400" y="6245225"/>
            <a:ext cx="1524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defRPr sz="1400" b="0">
                <a:solidFill>
                  <a:schemeClr val="tx1"/>
                </a:solidFill>
                <a:ea typeface="MS PGothic" pitchFamily="34" charset="-128"/>
                <a:cs typeface="+mn-cs"/>
              </a:defRPr>
            </a:lvl1pPr>
          </a:lstStyle>
          <a:p>
            <a:pPr>
              <a:defRPr/>
            </a:pPr>
            <a:fld id="{BA7DE652-3376-490F-A3C5-504AF6BCA939}" type="slidenum">
              <a:rPr lang="en-US"/>
              <a:pPr>
                <a:defRPr/>
              </a:pPr>
              <a:t>‹#›</a:t>
            </a:fld>
            <a:endParaRPr lang="en-US" dirty="0"/>
          </a:p>
        </p:txBody>
      </p:sp>
      <p:pic>
        <p:nvPicPr>
          <p:cNvPr id="17413" name="Picture 12"/>
          <p:cNvPicPr>
            <a:picLocks noChangeAspect="1" noChangeArrowheads="1"/>
          </p:cNvPicPr>
          <p:nvPr/>
        </p:nvPicPr>
        <p:blipFill>
          <a:blip r:embed="rId13"/>
          <a:srcRect t="11472" b="2867"/>
          <a:stretch>
            <a:fillRect/>
          </a:stretch>
        </p:blipFill>
        <p:spPr bwMode="auto">
          <a:xfrm>
            <a:off x="6934200" y="381000"/>
            <a:ext cx="2093913" cy="3286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1" r:id="rId1"/>
    <p:sldLayoutId id="2147483760" r:id="rId2"/>
    <p:sldLayoutId id="2147483759" r:id="rId3"/>
    <p:sldLayoutId id="2147483758" r:id="rId4"/>
    <p:sldLayoutId id="2147483757" r:id="rId5"/>
    <p:sldLayoutId id="2147483756" r:id="rId6"/>
    <p:sldLayoutId id="2147483755" r:id="rId7"/>
    <p:sldLayoutId id="2147483754" r:id="rId8"/>
    <p:sldLayoutId id="2147483753" r:id="rId9"/>
    <p:sldLayoutId id="2147483752" r:id="rId10"/>
    <p:sldLayoutId id="2147483751" r:id="rId11"/>
  </p:sldLayoutIdLst>
  <p:hf hdr="0" ftr="0" dt="0"/>
  <p:txStyles>
    <p:titleStyle>
      <a:lvl1pPr algn="l" rtl="0" eaLnBrk="0" fontAlgn="base" hangingPunct="0">
        <a:lnSpc>
          <a:spcPct val="85000"/>
        </a:lnSpc>
        <a:spcBef>
          <a:spcPct val="0"/>
        </a:spcBef>
        <a:spcAft>
          <a:spcPct val="0"/>
        </a:spcAft>
        <a:defRPr sz="4400" b="1">
          <a:solidFill>
            <a:schemeClr val="accent2"/>
          </a:solidFill>
          <a:latin typeface="+mj-lt"/>
          <a:ea typeface="MS PGothic" pitchFamily="34" charset="-128"/>
          <a:cs typeface="MS PGothic"/>
        </a:defRPr>
      </a:lvl1pPr>
      <a:lvl2pPr algn="l" rtl="0" eaLnBrk="0" fontAlgn="base" hangingPunct="0">
        <a:lnSpc>
          <a:spcPct val="85000"/>
        </a:lnSpc>
        <a:spcBef>
          <a:spcPct val="0"/>
        </a:spcBef>
        <a:spcAft>
          <a:spcPct val="0"/>
        </a:spcAft>
        <a:defRPr sz="4400" b="1">
          <a:solidFill>
            <a:schemeClr val="accent2"/>
          </a:solidFill>
          <a:latin typeface="Arial" charset="0"/>
          <a:ea typeface="MS PGothic" pitchFamily="34" charset="-128"/>
          <a:cs typeface="MS PGothic"/>
        </a:defRPr>
      </a:lvl2pPr>
      <a:lvl3pPr algn="l" rtl="0" eaLnBrk="0" fontAlgn="base" hangingPunct="0">
        <a:lnSpc>
          <a:spcPct val="85000"/>
        </a:lnSpc>
        <a:spcBef>
          <a:spcPct val="0"/>
        </a:spcBef>
        <a:spcAft>
          <a:spcPct val="0"/>
        </a:spcAft>
        <a:defRPr sz="4400" b="1">
          <a:solidFill>
            <a:schemeClr val="accent2"/>
          </a:solidFill>
          <a:latin typeface="Arial" charset="0"/>
          <a:ea typeface="MS PGothic" pitchFamily="34" charset="-128"/>
          <a:cs typeface="MS PGothic"/>
        </a:defRPr>
      </a:lvl3pPr>
      <a:lvl4pPr algn="l" rtl="0" eaLnBrk="0" fontAlgn="base" hangingPunct="0">
        <a:lnSpc>
          <a:spcPct val="85000"/>
        </a:lnSpc>
        <a:spcBef>
          <a:spcPct val="0"/>
        </a:spcBef>
        <a:spcAft>
          <a:spcPct val="0"/>
        </a:spcAft>
        <a:defRPr sz="4400" b="1">
          <a:solidFill>
            <a:schemeClr val="accent2"/>
          </a:solidFill>
          <a:latin typeface="Arial" charset="0"/>
          <a:ea typeface="MS PGothic" pitchFamily="34" charset="-128"/>
          <a:cs typeface="MS PGothic"/>
        </a:defRPr>
      </a:lvl4pPr>
      <a:lvl5pPr algn="l" rtl="0" eaLnBrk="0" fontAlgn="base" hangingPunct="0">
        <a:lnSpc>
          <a:spcPct val="85000"/>
        </a:lnSpc>
        <a:spcBef>
          <a:spcPct val="0"/>
        </a:spcBef>
        <a:spcAft>
          <a:spcPct val="0"/>
        </a:spcAft>
        <a:defRPr sz="4400" b="1">
          <a:solidFill>
            <a:schemeClr val="accent2"/>
          </a:solidFill>
          <a:latin typeface="Arial" charset="0"/>
          <a:ea typeface="MS PGothic" pitchFamily="34" charset="-128"/>
          <a:cs typeface="MS PGothic"/>
        </a:defRPr>
      </a:lvl5pPr>
      <a:lvl6pPr marL="457200" algn="l" rtl="0" fontAlgn="base">
        <a:lnSpc>
          <a:spcPct val="85000"/>
        </a:lnSpc>
        <a:spcBef>
          <a:spcPct val="0"/>
        </a:spcBef>
        <a:spcAft>
          <a:spcPct val="0"/>
        </a:spcAft>
        <a:defRPr sz="4400" b="1">
          <a:solidFill>
            <a:schemeClr val="accent2"/>
          </a:solidFill>
          <a:latin typeface="Arial" charset="0"/>
          <a:ea typeface="ＭＳ Ｐゴシック" charset="0"/>
        </a:defRPr>
      </a:lvl6pPr>
      <a:lvl7pPr marL="914400" algn="l" rtl="0" fontAlgn="base">
        <a:lnSpc>
          <a:spcPct val="85000"/>
        </a:lnSpc>
        <a:spcBef>
          <a:spcPct val="0"/>
        </a:spcBef>
        <a:spcAft>
          <a:spcPct val="0"/>
        </a:spcAft>
        <a:defRPr sz="4400" b="1">
          <a:solidFill>
            <a:schemeClr val="accent2"/>
          </a:solidFill>
          <a:latin typeface="Arial" charset="0"/>
          <a:ea typeface="ＭＳ Ｐゴシック" charset="0"/>
        </a:defRPr>
      </a:lvl7pPr>
      <a:lvl8pPr marL="1371600" algn="l" rtl="0" fontAlgn="base">
        <a:lnSpc>
          <a:spcPct val="85000"/>
        </a:lnSpc>
        <a:spcBef>
          <a:spcPct val="0"/>
        </a:spcBef>
        <a:spcAft>
          <a:spcPct val="0"/>
        </a:spcAft>
        <a:defRPr sz="4400" b="1">
          <a:solidFill>
            <a:schemeClr val="accent2"/>
          </a:solidFill>
          <a:latin typeface="Arial" charset="0"/>
          <a:ea typeface="ＭＳ Ｐゴシック" charset="0"/>
        </a:defRPr>
      </a:lvl8pPr>
      <a:lvl9pPr marL="1828800" algn="l" rtl="0" fontAlgn="base">
        <a:lnSpc>
          <a:spcPct val="85000"/>
        </a:lnSpc>
        <a:spcBef>
          <a:spcPct val="0"/>
        </a:spcBef>
        <a:spcAft>
          <a:spcPct val="0"/>
        </a:spcAft>
        <a:defRPr sz="4400" b="1">
          <a:solidFill>
            <a:schemeClr val="accent2"/>
          </a:solidFill>
          <a:latin typeface="Arial" charset="0"/>
          <a:ea typeface="ＭＳ Ｐゴシック" charset="0"/>
        </a:defRPr>
      </a:lvl9pPr>
    </p:titleStyle>
    <p:bodyStyle>
      <a:lvl1pPr marL="342900" indent="-342900" algn="l" rtl="0" eaLnBrk="0" fontAlgn="base" hangingPunct="0">
        <a:lnSpc>
          <a:spcPct val="100000"/>
        </a:lnSpc>
        <a:spcBef>
          <a:spcPts val="600"/>
        </a:spcBef>
        <a:spcAft>
          <a:spcPts val="600"/>
        </a:spcAft>
        <a:buClr>
          <a:srgbClr val="CC0000"/>
        </a:buClr>
        <a:buFont typeface="Arial" charset="0"/>
        <a:buChar char="■"/>
        <a:defRPr sz="2800">
          <a:solidFill>
            <a:schemeClr val="accent2"/>
          </a:solidFill>
          <a:latin typeface="+mn-lt"/>
          <a:ea typeface="MS PGothic" pitchFamily="34" charset="-128"/>
          <a:cs typeface="MS PGothic"/>
        </a:defRPr>
      </a:lvl1pPr>
      <a:lvl2pPr marL="749300" indent="-292100" algn="l" rtl="0" eaLnBrk="0" fontAlgn="base" hangingPunct="0">
        <a:lnSpc>
          <a:spcPct val="100000"/>
        </a:lnSpc>
        <a:spcBef>
          <a:spcPts val="600"/>
        </a:spcBef>
        <a:spcAft>
          <a:spcPts val="600"/>
        </a:spcAft>
        <a:buClr>
          <a:srgbClr val="CC0000"/>
        </a:buClr>
        <a:buChar char="–"/>
        <a:defRPr sz="2800">
          <a:solidFill>
            <a:schemeClr val="accent2"/>
          </a:solidFill>
          <a:latin typeface="+mn-lt"/>
          <a:ea typeface="MS PGothic" pitchFamily="34" charset="-128"/>
          <a:cs typeface="MS PGothic"/>
        </a:defRPr>
      </a:lvl2pPr>
      <a:lvl3pPr marL="1143000" indent="-228600" algn="l" rtl="0" eaLnBrk="0" fontAlgn="base" hangingPunct="0">
        <a:lnSpc>
          <a:spcPct val="100000"/>
        </a:lnSpc>
        <a:spcBef>
          <a:spcPts val="600"/>
        </a:spcBef>
        <a:spcAft>
          <a:spcPts val="600"/>
        </a:spcAft>
        <a:buClr>
          <a:srgbClr val="CC0000"/>
        </a:buClr>
        <a:buChar char="•"/>
        <a:defRPr sz="2800">
          <a:solidFill>
            <a:schemeClr val="accent2"/>
          </a:solidFill>
          <a:latin typeface="+mn-lt"/>
          <a:ea typeface="MS PGothic" pitchFamily="34" charset="-128"/>
          <a:cs typeface="MS PGothic"/>
        </a:defRPr>
      </a:lvl3pPr>
      <a:lvl4pPr marL="1600200" indent="-228600" algn="l" rtl="0" eaLnBrk="0" fontAlgn="base" hangingPunct="0">
        <a:lnSpc>
          <a:spcPct val="100000"/>
        </a:lnSpc>
        <a:spcBef>
          <a:spcPts val="600"/>
        </a:spcBef>
        <a:spcAft>
          <a:spcPts val="600"/>
        </a:spcAft>
        <a:buClr>
          <a:srgbClr val="CC0000"/>
        </a:buClr>
        <a:buChar char="–"/>
        <a:defRPr sz="2800">
          <a:solidFill>
            <a:schemeClr val="accent2"/>
          </a:solidFill>
          <a:latin typeface="+mn-lt"/>
          <a:ea typeface="MS PGothic" pitchFamily="34" charset="-128"/>
          <a:cs typeface="MS PGothic"/>
        </a:defRPr>
      </a:lvl4pPr>
      <a:lvl5pPr marL="2057400" indent="-228600" algn="l" rtl="0" eaLnBrk="0" fontAlgn="base" hangingPunct="0">
        <a:lnSpc>
          <a:spcPct val="100000"/>
        </a:lnSpc>
        <a:spcBef>
          <a:spcPts val="600"/>
        </a:spcBef>
        <a:spcAft>
          <a:spcPts val="600"/>
        </a:spcAft>
        <a:buClr>
          <a:srgbClr val="CC0000"/>
        </a:buClr>
        <a:buChar char="»"/>
        <a:defRPr sz="2800">
          <a:solidFill>
            <a:schemeClr val="accent2"/>
          </a:solidFill>
          <a:latin typeface="+mn-lt"/>
          <a:ea typeface="MS PGothic" pitchFamily="34" charset="-128"/>
          <a:cs typeface="MS PGothic"/>
        </a:defRPr>
      </a:lvl5pPr>
      <a:lvl6pPr marL="2514600" indent="-228600" algn="l" rtl="0" fontAlgn="base">
        <a:lnSpc>
          <a:spcPct val="85000"/>
        </a:lnSpc>
        <a:spcBef>
          <a:spcPct val="40000"/>
        </a:spcBef>
        <a:spcAft>
          <a:spcPct val="0"/>
        </a:spcAft>
        <a:buClr>
          <a:srgbClr val="CC0000"/>
        </a:buClr>
        <a:buChar char="»"/>
        <a:defRPr sz="2800">
          <a:solidFill>
            <a:schemeClr val="accent2"/>
          </a:solidFill>
          <a:latin typeface="+mn-lt"/>
          <a:ea typeface="+mn-ea"/>
        </a:defRPr>
      </a:lvl6pPr>
      <a:lvl7pPr marL="2971800" indent="-228600" algn="l" rtl="0" fontAlgn="base">
        <a:lnSpc>
          <a:spcPct val="85000"/>
        </a:lnSpc>
        <a:spcBef>
          <a:spcPct val="40000"/>
        </a:spcBef>
        <a:spcAft>
          <a:spcPct val="0"/>
        </a:spcAft>
        <a:buClr>
          <a:srgbClr val="CC0000"/>
        </a:buClr>
        <a:buChar char="»"/>
        <a:defRPr sz="2800">
          <a:solidFill>
            <a:schemeClr val="accent2"/>
          </a:solidFill>
          <a:latin typeface="+mn-lt"/>
          <a:ea typeface="+mn-ea"/>
        </a:defRPr>
      </a:lvl7pPr>
      <a:lvl8pPr marL="3429000" indent="-228600" algn="l" rtl="0" fontAlgn="base">
        <a:lnSpc>
          <a:spcPct val="85000"/>
        </a:lnSpc>
        <a:spcBef>
          <a:spcPct val="40000"/>
        </a:spcBef>
        <a:spcAft>
          <a:spcPct val="0"/>
        </a:spcAft>
        <a:buClr>
          <a:srgbClr val="CC0000"/>
        </a:buClr>
        <a:buChar char="»"/>
        <a:defRPr sz="2800">
          <a:solidFill>
            <a:schemeClr val="accent2"/>
          </a:solidFill>
          <a:latin typeface="+mn-lt"/>
          <a:ea typeface="+mn-ea"/>
        </a:defRPr>
      </a:lvl8pPr>
      <a:lvl9pPr marL="3886200" indent="-228600" algn="l" rtl="0" fontAlgn="base">
        <a:lnSpc>
          <a:spcPct val="85000"/>
        </a:lnSpc>
        <a:spcBef>
          <a:spcPct val="40000"/>
        </a:spcBef>
        <a:spcAft>
          <a:spcPct val="0"/>
        </a:spcAft>
        <a:buClr>
          <a:srgbClr val="CC0000"/>
        </a:buClr>
        <a:buChar char="»"/>
        <a:defRPr sz="2800">
          <a:solidFill>
            <a:schemeClr val="accent2"/>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529CDF1-BF60-4DCE-BB56-12F0B9E48E27}" type="datetime1">
              <a:rPr lang="en-US"/>
              <a:pPr>
                <a:defRPr/>
              </a:pPr>
              <a:t>1/19/2021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543FC28-71BB-4923-9EC4-7D01669BF51C}" type="slidenum">
              <a:rPr lang="en-US" smtClean="0"/>
              <a:pPr>
                <a:defRPr/>
              </a:pPr>
              <a:t>‹#›</a:t>
            </a:fld>
            <a:endParaRPr lang="en-US" dirty="0"/>
          </a:p>
        </p:txBody>
      </p:sp>
      <p:pic>
        <p:nvPicPr>
          <p:cNvPr id="9" name="Picture 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543800" y="228600"/>
            <a:ext cx="1402080" cy="693420"/>
          </a:xfrm>
          <a:prstGeom prst="rect">
            <a:avLst/>
          </a:prstGeom>
        </p:spPr>
      </p:pic>
    </p:spTree>
    <p:extLst>
      <p:ext uri="{BB962C8B-B14F-4D97-AF65-F5344CB8AC3E}">
        <p14:creationId xmlns:p14="http://schemas.microsoft.com/office/powerpoint/2010/main" val="138528413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1" r:id="rId14"/>
  </p:sldLayoutIdLst>
  <p:hf hdr="0" ftr="0" dt="0"/>
  <p:txStyles>
    <p:titleStyle>
      <a:lvl1pPr algn="l" rtl="0" eaLnBrk="1" fontAlgn="base" hangingPunct="1">
        <a:lnSpc>
          <a:spcPts val="3600"/>
        </a:lnSpc>
        <a:spcBef>
          <a:spcPct val="0"/>
        </a:spcBef>
        <a:spcAft>
          <a:spcPct val="0"/>
        </a:spcAft>
        <a:defRPr sz="4000" b="1" kern="1200">
          <a:solidFill>
            <a:srgbClr val="002060"/>
          </a:solidFill>
          <a:latin typeface="+mj-lt"/>
          <a:ea typeface="+mj-ea"/>
          <a:cs typeface="+mj-cs"/>
        </a:defRPr>
      </a:lvl1pPr>
      <a:lvl2pPr algn="l" rtl="0" eaLnBrk="1" fontAlgn="base" hangingPunct="1">
        <a:lnSpc>
          <a:spcPts val="3600"/>
        </a:lnSpc>
        <a:spcBef>
          <a:spcPct val="0"/>
        </a:spcBef>
        <a:spcAft>
          <a:spcPct val="0"/>
        </a:spcAft>
        <a:defRPr sz="4000" b="1">
          <a:solidFill>
            <a:srgbClr val="002060"/>
          </a:solidFill>
          <a:latin typeface="Corbel" pitchFamily="34" charset="0"/>
        </a:defRPr>
      </a:lvl2pPr>
      <a:lvl3pPr algn="l" rtl="0" eaLnBrk="1" fontAlgn="base" hangingPunct="1">
        <a:lnSpc>
          <a:spcPts val="3600"/>
        </a:lnSpc>
        <a:spcBef>
          <a:spcPct val="0"/>
        </a:spcBef>
        <a:spcAft>
          <a:spcPct val="0"/>
        </a:spcAft>
        <a:defRPr sz="4000" b="1">
          <a:solidFill>
            <a:srgbClr val="002060"/>
          </a:solidFill>
          <a:latin typeface="Corbel" pitchFamily="34" charset="0"/>
        </a:defRPr>
      </a:lvl3pPr>
      <a:lvl4pPr algn="l" rtl="0" eaLnBrk="1" fontAlgn="base" hangingPunct="1">
        <a:lnSpc>
          <a:spcPts val="3600"/>
        </a:lnSpc>
        <a:spcBef>
          <a:spcPct val="0"/>
        </a:spcBef>
        <a:spcAft>
          <a:spcPct val="0"/>
        </a:spcAft>
        <a:defRPr sz="4000" b="1">
          <a:solidFill>
            <a:srgbClr val="002060"/>
          </a:solidFill>
          <a:latin typeface="Corbel" pitchFamily="34" charset="0"/>
        </a:defRPr>
      </a:lvl4pPr>
      <a:lvl5pPr algn="l" rtl="0" eaLnBrk="1" fontAlgn="base" hangingPunct="1">
        <a:lnSpc>
          <a:spcPts val="3600"/>
        </a:lnSpc>
        <a:spcBef>
          <a:spcPct val="0"/>
        </a:spcBef>
        <a:spcAft>
          <a:spcPct val="0"/>
        </a:spcAft>
        <a:defRPr sz="4000" b="1">
          <a:solidFill>
            <a:srgbClr val="002060"/>
          </a:solidFill>
          <a:latin typeface="Corbel" pitchFamily="34" charset="0"/>
        </a:defRPr>
      </a:lvl5pPr>
      <a:lvl6pPr marL="457200" algn="ctr" rtl="0" eaLnBrk="1" fontAlgn="base" hangingPunct="1">
        <a:spcBef>
          <a:spcPct val="0"/>
        </a:spcBef>
        <a:spcAft>
          <a:spcPct val="0"/>
        </a:spcAft>
        <a:defRPr sz="4000">
          <a:solidFill>
            <a:schemeClr val="bg1"/>
          </a:solidFill>
          <a:latin typeface="Calibri" pitchFamily="34" charset="0"/>
        </a:defRPr>
      </a:lvl6pPr>
      <a:lvl7pPr marL="914400" algn="ctr" rtl="0" eaLnBrk="1" fontAlgn="base" hangingPunct="1">
        <a:spcBef>
          <a:spcPct val="0"/>
        </a:spcBef>
        <a:spcAft>
          <a:spcPct val="0"/>
        </a:spcAft>
        <a:defRPr sz="4000">
          <a:solidFill>
            <a:schemeClr val="bg1"/>
          </a:solidFill>
          <a:latin typeface="Calibri" pitchFamily="34" charset="0"/>
        </a:defRPr>
      </a:lvl7pPr>
      <a:lvl8pPr marL="1371600" algn="ctr" rtl="0" eaLnBrk="1" fontAlgn="base" hangingPunct="1">
        <a:spcBef>
          <a:spcPct val="0"/>
        </a:spcBef>
        <a:spcAft>
          <a:spcPct val="0"/>
        </a:spcAft>
        <a:defRPr sz="4000">
          <a:solidFill>
            <a:schemeClr val="bg1"/>
          </a:solidFill>
          <a:latin typeface="Calibri" pitchFamily="34" charset="0"/>
        </a:defRPr>
      </a:lvl8pPr>
      <a:lvl9pPr marL="1828800" algn="ctr" rtl="0" eaLnBrk="1" fontAlgn="base" hangingPunct="1">
        <a:spcBef>
          <a:spcPct val="0"/>
        </a:spcBef>
        <a:spcAft>
          <a:spcPct val="0"/>
        </a:spcAft>
        <a:defRPr sz="4000">
          <a:solidFill>
            <a:schemeClr val="bg1"/>
          </a:solidFill>
          <a:latin typeface="Calibri" pitchFamily="34" charset="0"/>
        </a:defRPr>
      </a:lvl9pPr>
    </p:titleStyle>
    <p:body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ww.mass.gov/doc/masshealth-eligibility-flexibilities-for-covid-19-0/download"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www.mass.gov/info-details/masshealth-student-health-insurance-plan-premium-assistance-program-ship-pa"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ss.gov/doc/massachusetts-application-for-health-and-dental-coverage-and-help-paying-costs-0/download"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hyperlink" Target="https://my.mahealthconnector.org/enrollment-assisters"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hyperlink" Target="https://www.mass.gov/doc/massachusetts-application-for-health-and-dental-coverage-and-help-paying-costs-0/download" TargetMode="External"/><Relationship Id="rId4" Type="http://schemas.openxmlformats.org/officeDocument/2006/relationships/hyperlink" Target="https://www.mass.gov/doc/member-booklet-for-health-and-dental-coverage-and-help-paying-costs-0/download"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mass.gov/doc/application-for-health-coverage-for-seniors-and-people-needing-long-term-care-services-0/download" TargetMode="External"/><Relationship Id="rId2" Type="http://schemas.openxmlformats.org/officeDocument/2006/relationships/notesSlide" Target="../notesSlides/notesSlide14.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my.mahealthconnector.org/enrollment-assisters"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hyperlink" Target="http://www.mass.gov/how-to/apply-for-masshealth-coverage-for-seniors-and-people-of-any-age-who-need-long-term-care" TargetMode="External"/><Relationship Id="rId4" Type="http://schemas.openxmlformats.org/officeDocument/2006/relationships/hyperlink" Target="https://www.mass.gov/service-details/senior-guide-and-application-for-health-care-coverage"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mailto:publications@mahealth.net"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7.xml"/><Relationship Id="rId5" Type="http://schemas.openxmlformats.org/officeDocument/2006/relationships/image" Target="../media/image1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7.xml"/><Relationship Id="rId5" Type="http://schemas.openxmlformats.org/officeDocument/2006/relationships/image" Target="../media/image9.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hyperlink" Target="https://www.irs.gov/individuals/international-taxpayers/determining-alien-tax-status" TargetMode="External"/><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https://www.irs.gov/coronavirus/non-filers-enter-payment-info-here" TargetMode="External"/><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hyperlink" Target="https://www.irs.gov/help/ita/do-i-need-to-file-a-tax-return"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irs.gov/coronavirus/economic-impact-payment-information-center"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hyperlink" Target="https://www.mass.gov/service-details/masshealth-member-forms" TargetMode="Externa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hyperlink" Target="https://www.mass.gov/info-details/masshealth-coronavirus-disease-2019-covid-19-applicants-and-members" TargetMode="External"/><Relationship Id="rId2" Type="http://schemas.openxmlformats.org/officeDocument/2006/relationships/hyperlink" Target="https://www.mass.gov/coronavirus-disease-covid-19-and-masshealth" TargetMode="Externa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hyperlink" Target="https://www.mass.gov/doc/food-assistance-during-the-covid-19-emergency/download" TargetMode="External"/><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hyperlink" Target="https://www.mass.gov/doc/asistencia-alimentaria-durante-la-emergencia-por-covid-19-0/download" TargetMode="External"/><Relationship Id="rId5" Type="http://schemas.openxmlformats.org/officeDocument/2006/relationships/hyperlink" Target="https://www.mass.gov/doc/food-assistance-during-the-covid-19-emergency-0/download" TargetMode="External"/><Relationship Id="rId4" Type="http://schemas.openxmlformats.org/officeDocument/2006/relationships/hyperlink" Target="https://www.mass.gov/doc/asistencia-alimentaria-durante-la-emergencia-por-covid-19/download"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mass.gov/doc/connecting-your-patients-with-food-resources/download" TargetMode="External"/><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hyperlink" Target="https://www.mass.gov/doc/como-conectar-a-sus-pacientes-con-recursos-de-alimentos-0/download" TargetMode="External"/><Relationship Id="rId5" Type="http://schemas.openxmlformats.org/officeDocument/2006/relationships/hyperlink" Target="https://www.mass.gov/doc/connecting-your-patients-with-food-resources-0/download" TargetMode="External"/><Relationship Id="rId4" Type="http://schemas.openxmlformats.org/officeDocument/2006/relationships/hyperlink" Target="https://www.mass.gov/doc/como-conectar-a-sus-pacientes-con-recursos-de-alimentos/download"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C1D1-986C-4398-9602-A3BA0EBB2D19}"/>
              </a:ext>
            </a:extLst>
          </p:cNvPr>
          <p:cNvSpPr>
            <a:spLocks noGrp="1"/>
          </p:cNvSpPr>
          <p:nvPr>
            <p:ph type="ctrTitle"/>
          </p:nvPr>
        </p:nvSpPr>
        <p:spPr/>
        <p:txBody>
          <a:bodyPr/>
          <a:lstStyle/>
          <a:p>
            <a:r>
              <a:rPr lang="en-US" altLang="en-US" dirty="0">
                <a:solidFill>
                  <a:schemeClr val="bg1"/>
                </a:solidFill>
                <a:latin typeface="Arial" panose="020B0604020202020204" pitchFamily="34" charset="0"/>
                <a:cs typeface="Arial" panose="020B0604020202020204" pitchFamily="34" charset="0"/>
              </a:rPr>
              <a:t>MassHealth Updates</a:t>
            </a:r>
            <a:endParaRPr lang="en-US" dirty="0">
              <a:latin typeface="Arial" panose="020B0604020202020204" pitchFamily="34" charset="0"/>
              <a:cs typeface="Arial" panose="020B0604020202020204" pitchFamily="34" charset="0"/>
            </a:endParaRPr>
          </a:p>
        </p:txBody>
      </p:sp>
      <p:sp>
        <p:nvSpPr>
          <p:cNvPr id="31745" name="Rectangle 2"/>
          <p:cNvSpPr>
            <a:spLocks noGrp="1" noChangeArrowheads="1"/>
          </p:cNvSpPr>
          <p:nvPr>
            <p:ph type="subTitle" idx="1"/>
          </p:nvPr>
        </p:nvSpPr>
        <p:spPr/>
        <p:txBody>
          <a:bodyPr/>
          <a:lstStyle/>
          <a:p>
            <a:pPr algn="ctr" eaLnBrk="1" hangingPunct="1"/>
            <a:r>
              <a:rPr lang="en-US" altLang="en-US" sz="2400" b="0" dirty="0">
                <a:solidFill>
                  <a:schemeClr val="bg1"/>
                </a:solidFill>
                <a:latin typeface="Arial" panose="020B0604020202020204" pitchFamily="34" charset="0"/>
                <a:cs typeface="Arial" panose="020B0604020202020204" pitchFamily="34" charset="0"/>
              </a:rPr>
              <a:t>Massachusetts Health Care Training Forum</a:t>
            </a:r>
          </a:p>
          <a:p>
            <a:pPr algn="ctr" eaLnBrk="1" hangingPunct="1"/>
            <a:r>
              <a:rPr lang="en-US" altLang="en-US" sz="2400" b="0" dirty="0">
                <a:solidFill>
                  <a:schemeClr val="bg1"/>
                </a:solidFill>
                <a:latin typeface="Arial" panose="020B0604020202020204" pitchFamily="34" charset="0"/>
                <a:cs typeface="Arial" panose="020B0604020202020204" pitchFamily="34" charset="0"/>
              </a:rPr>
              <a:t>July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Agenda</a:t>
            </a:r>
            <a:endParaRPr lang="en-US" dirty="0">
              <a:latin typeface="Arial" panose="020B0604020202020204" pitchFamily="34" charset="0"/>
              <a:cs typeface="Arial" panose="020B0604020202020204" pitchFamily="34" charset="0"/>
            </a:endParaRPr>
          </a:p>
        </p:txBody>
      </p:sp>
      <p:sp>
        <p:nvSpPr>
          <p:cNvPr id="33795" name="Content Placeholder 2"/>
          <p:cNvSpPr>
            <a:spLocks noGrp="1"/>
          </p:cNvSpPr>
          <p:nvPr>
            <p:ph idx="1"/>
          </p:nvPr>
        </p:nvSpPr>
        <p:spPr/>
        <p:txBody>
          <a:bodyPr/>
          <a:lstStyle/>
          <a:p>
            <a:r>
              <a:rPr lang="en-US" sz="2400" dirty="0">
                <a:latin typeface="Calibri" panose="020F0502020204030204" pitchFamily="34" charset="0"/>
              </a:rPr>
              <a:t>MassHealth’s Response to COVID-19 Updates</a:t>
            </a:r>
          </a:p>
          <a:p>
            <a:r>
              <a:rPr lang="en-US" sz="2400" dirty="0">
                <a:latin typeface="Calibri" panose="020F0502020204030204" pitchFamily="34" charset="0"/>
              </a:rPr>
              <a:t>ACA and SACA Application Updates – July 1, 2020</a:t>
            </a:r>
          </a:p>
          <a:p>
            <a:r>
              <a:rPr lang="en-US" sz="2400" dirty="0">
                <a:latin typeface="Calibri" panose="020F0502020204030204" pitchFamily="34" charset="0"/>
              </a:rPr>
              <a:t>Cost Sharing Policy Updates</a:t>
            </a:r>
          </a:p>
          <a:p>
            <a:r>
              <a:rPr lang="en-US" sz="2400" dirty="0">
                <a:latin typeface="Calibri" panose="020F0502020204030204" pitchFamily="34" charset="0"/>
              </a:rPr>
              <a:t>Medicare Savings Program (MSP) Updates</a:t>
            </a:r>
          </a:p>
          <a:p>
            <a:r>
              <a:rPr lang="en-US" sz="2400" dirty="0">
                <a:latin typeface="Calibri" panose="020F0502020204030204" pitchFamily="34" charset="0"/>
              </a:rPr>
              <a:t>MassHealth Renewal Update</a:t>
            </a:r>
          </a:p>
          <a:p>
            <a:r>
              <a:rPr lang="en-US" sz="2400" dirty="0">
                <a:latin typeface="Calibri" panose="020F0502020204030204" pitchFamily="34" charset="0"/>
              </a:rPr>
              <a:t>IRS Economic Impact Payments for Non-Filers</a:t>
            </a:r>
          </a:p>
          <a:p>
            <a:r>
              <a:rPr lang="en-US" sz="2400" dirty="0">
                <a:latin typeface="Calibri" panose="020F0502020204030204" pitchFamily="34" charset="0"/>
              </a:rPr>
              <a:t>Race, Ethnicity and Language (</a:t>
            </a:r>
            <a:r>
              <a:rPr lang="en-US" sz="2400" dirty="0" err="1">
                <a:latin typeface="Calibri" panose="020F0502020204030204" pitchFamily="34" charset="0"/>
              </a:rPr>
              <a:t>REaL</a:t>
            </a:r>
            <a:r>
              <a:rPr lang="en-US" sz="2400" dirty="0">
                <a:latin typeface="Calibri" panose="020F0502020204030204" pitchFamily="34" charset="0"/>
              </a:rPr>
              <a:t>) Initiative Update</a:t>
            </a:r>
          </a:p>
          <a:p>
            <a:r>
              <a:rPr lang="en-US" sz="2400" dirty="0">
                <a:latin typeface="Calibri" panose="020F0502020204030204" pitchFamily="34" charset="0"/>
              </a:rPr>
              <a:t>Authorized Representative Designation (ARD) and Permission to Share Information (PSI) Update</a:t>
            </a:r>
          </a:p>
          <a:p>
            <a:r>
              <a:rPr lang="en-US" sz="2400" dirty="0">
                <a:latin typeface="Calibri" panose="020F0502020204030204" pitchFamily="34" charset="0"/>
              </a:rPr>
              <a:t>Resource </a:t>
            </a:r>
          </a:p>
        </p:txBody>
      </p:sp>
      <p:sp>
        <p:nvSpPr>
          <p:cNvPr id="5" name="Rectangle 6"/>
          <p:cNvSpPr>
            <a:spLocks noGrp="1" noChangeArrowheads="1"/>
          </p:cNvSpPr>
          <p:nvPr>
            <p:ph type="sldNum" sz="quarter" idx="12"/>
          </p:nvPr>
        </p:nvSpPr>
        <p:spPr/>
        <p:txBody>
          <a:bodyPr/>
          <a:lstStyle/>
          <a:p>
            <a:fld id="{3B9F4159-15C8-463D-B185-35AB58C79FB7}"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50478-3446-499C-B098-8A422887E75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MassHealth’s Response to COVID-19 Updates</a:t>
            </a:r>
          </a:p>
        </p:txBody>
      </p:sp>
      <p:sp>
        <p:nvSpPr>
          <p:cNvPr id="4" name="Slide Number Placeholder 3">
            <a:extLst>
              <a:ext uri="{FF2B5EF4-FFF2-40B4-BE49-F238E27FC236}">
                <a16:creationId xmlns:a16="http://schemas.microsoft.com/office/drawing/2014/main" id="{D0E97C4B-D650-409A-BEC2-E6F5E78C0ADF}"/>
              </a:ext>
            </a:extLst>
          </p:cNvPr>
          <p:cNvSpPr>
            <a:spLocks noGrp="1"/>
          </p:cNvSpPr>
          <p:nvPr>
            <p:ph type="sldNum" sz="quarter" idx="12"/>
          </p:nvPr>
        </p:nvSpPr>
        <p:spPr/>
        <p:txBody>
          <a:bodyPr/>
          <a:lstStyle/>
          <a:p>
            <a:pPr>
              <a:defRPr/>
            </a:pPr>
            <a:fld id="{23C09D53-7AEC-4C3D-B4B0-764829EA3DA3}" type="slidenum">
              <a:rPr lang="en-US" smtClean="0"/>
              <a:pPr>
                <a:defRPr/>
              </a:pPr>
              <a:t>3</a:t>
            </a:fld>
            <a:endParaRPr lang="en-US" dirty="0"/>
          </a:p>
        </p:txBody>
      </p:sp>
    </p:spTree>
    <p:extLst>
      <p:ext uri="{BB962C8B-B14F-4D97-AF65-F5344CB8AC3E}">
        <p14:creationId xmlns:p14="http://schemas.microsoft.com/office/powerpoint/2010/main" val="2957812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16A0-2445-4E1A-8B40-2AE2436AE6B6}"/>
              </a:ext>
            </a:extLst>
          </p:cNvPr>
          <p:cNvSpPr>
            <a:spLocks noGrp="1"/>
          </p:cNvSpPr>
          <p:nvPr>
            <p:ph type="title"/>
          </p:nvPr>
        </p:nvSpPr>
        <p:spPr/>
        <p:txBody>
          <a:bodyPr wrap="square" anchor="b">
            <a:noAutofit/>
          </a:bodyPr>
          <a:lstStyle/>
          <a:p>
            <a:r>
              <a:rPr lang="en-US" sz="3600" dirty="0">
                <a:latin typeface="Calibri" panose="020F0502020204030204" pitchFamily="34" charset="0"/>
                <a:cs typeface="Calibri" panose="020F0502020204030204" pitchFamily="34" charset="0"/>
              </a:rPr>
              <a:t>MassHealth’s Response to COVID-19 Operations Update</a:t>
            </a:r>
          </a:p>
        </p:txBody>
      </p:sp>
      <p:sp>
        <p:nvSpPr>
          <p:cNvPr id="3" name="Content Placeholder 2">
            <a:extLst>
              <a:ext uri="{FF2B5EF4-FFF2-40B4-BE49-F238E27FC236}">
                <a16:creationId xmlns:a16="http://schemas.microsoft.com/office/drawing/2014/main" id="{7C4FF2D7-BEB5-4CBB-ADD8-841F695D7EB3}"/>
              </a:ext>
            </a:extLst>
          </p:cNvPr>
          <p:cNvSpPr>
            <a:spLocks noGrp="1"/>
          </p:cNvSpPr>
          <p:nvPr>
            <p:ph idx="1"/>
          </p:nvPr>
        </p:nvSpPr>
        <p:spPr/>
        <p:txBody>
          <a:bodyPr wrap="square" anchor="t">
            <a:normAutofit/>
          </a:bodyPr>
          <a:lstStyle/>
          <a:p>
            <a:pPr>
              <a:spcBef>
                <a:spcPts val="600"/>
              </a:spcBef>
              <a:spcAft>
                <a:spcPts val="600"/>
              </a:spcAft>
            </a:pPr>
            <a:r>
              <a:rPr lang="en-US" sz="2400" b="0" dirty="0">
                <a:latin typeface="Calibri" panose="020F0502020204030204" pitchFamily="34" charset="0"/>
                <a:cs typeface="Calibri" panose="020F0502020204030204" pitchFamily="34" charset="0"/>
              </a:rPr>
              <a:t>The MassHealth call center has maintained regular business hours, though wait times may be longer than usual at times.</a:t>
            </a:r>
          </a:p>
          <a:p>
            <a:pPr>
              <a:spcBef>
                <a:spcPts val="600"/>
              </a:spcBef>
              <a:spcAft>
                <a:spcPts val="600"/>
              </a:spcAft>
            </a:pPr>
            <a:r>
              <a:rPr lang="en-US" sz="2400" b="0" dirty="0">
                <a:latin typeface="Calibri" panose="020F0502020204030204" pitchFamily="34" charset="0"/>
                <a:cs typeface="Calibri" panose="020F0502020204030204" pitchFamily="34" charset="0"/>
              </a:rPr>
              <a:t>In response to COVID-19, and to support the health and safety of our members and staff, all MassHealth Enrollment Centers (</a:t>
            </a:r>
            <a:r>
              <a:rPr lang="en-US" sz="2400" b="0" dirty="0" err="1">
                <a:latin typeface="Calibri" panose="020F0502020204030204" pitchFamily="34" charset="0"/>
                <a:cs typeface="Calibri" panose="020F0502020204030204" pitchFamily="34" charset="0"/>
              </a:rPr>
              <a:t>MECs</a:t>
            </a:r>
            <a:r>
              <a:rPr lang="en-US" sz="2400" b="0" dirty="0">
                <a:latin typeface="Calibri" panose="020F0502020204030204" pitchFamily="34" charset="0"/>
                <a:cs typeface="Calibri" panose="020F0502020204030204" pitchFamily="34" charset="0"/>
              </a:rPr>
              <a:t>) will be closed for walk-in visitors until the emergency is declared over. </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115AA0A-0F83-412D-A079-DC4FC0C67C81}"/>
              </a:ext>
            </a:extLst>
          </p:cNvPr>
          <p:cNvSpPr>
            <a:spLocks noGrp="1"/>
          </p:cNvSpPr>
          <p:nvPr>
            <p:ph type="sldNum" sz="quarter" idx="12"/>
          </p:nvPr>
        </p:nvSpPr>
        <p:spPr/>
        <p:txBody>
          <a:bodyPr wrap="square" anchor="ctr">
            <a:normAutofit/>
          </a:bodyPr>
          <a:lstStyle/>
          <a:p>
            <a:pPr>
              <a:spcAft>
                <a:spcPts val="600"/>
              </a:spcAft>
              <a:defRPr/>
            </a:pPr>
            <a:fld id="{C3302BC5-986D-42D8-BF2F-B9D0692D83AF}" type="slidenum">
              <a:rPr lang="en-US" smtClean="0"/>
              <a:pPr>
                <a:spcAft>
                  <a:spcPts val="600"/>
                </a:spcAft>
                <a:defRPr/>
              </a:pPr>
              <a:t>4</a:t>
            </a:fld>
            <a:endParaRPr lang="en-US"/>
          </a:p>
        </p:txBody>
      </p:sp>
    </p:spTree>
    <p:extLst>
      <p:ext uri="{BB962C8B-B14F-4D97-AF65-F5344CB8AC3E}">
        <p14:creationId xmlns:p14="http://schemas.microsoft.com/office/powerpoint/2010/main" val="98097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4F1A-28DF-4EBF-8915-643D6757920F}"/>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MassHealth’s Response to COVID-19 Updates </a:t>
            </a:r>
            <a:r>
              <a:rPr lang="en-US" sz="2800" dirty="0">
                <a:latin typeface="Calibri" panose="020F0502020204030204" pitchFamily="34" charset="0"/>
                <a:cs typeface="Calibri" panose="020F0502020204030204" pitchFamily="34" charset="0"/>
              </a:rPr>
              <a:t>(slide 1 of 3)</a:t>
            </a:r>
            <a:endParaRPr lang="en-US" sz="36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03E58D3-03F6-477B-871D-BB24CFE882D7}"/>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Maintaining MassHealth Coverage: </a:t>
            </a:r>
          </a:p>
          <a:p>
            <a:pPr lvl="1">
              <a:spcBef>
                <a:spcPts val="600"/>
              </a:spcBef>
              <a:spcAft>
                <a:spcPts val="600"/>
              </a:spcAft>
            </a:pPr>
            <a:r>
              <a:rPr lang="en-US" sz="2000" dirty="0">
                <a:latin typeface="Calibri" panose="020F0502020204030204" pitchFamily="34" charset="0"/>
                <a:cs typeface="Calibri" panose="020F0502020204030204" pitchFamily="34" charset="0"/>
              </a:rPr>
              <a:t>MassHealth will maintain coverage for all individuals who have MassHealth (Medicaid/CHIP) coverage, Children’s Medical Security Plan (</a:t>
            </a:r>
            <a:r>
              <a:rPr lang="en-US" sz="2000" dirty="0" err="1">
                <a:latin typeface="Calibri" panose="020F0502020204030204" pitchFamily="34" charset="0"/>
                <a:cs typeface="Calibri" panose="020F0502020204030204" pitchFamily="34" charset="0"/>
              </a:rPr>
              <a:t>CMSP</a:t>
            </a:r>
            <a:r>
              <a:rPr lang="en-US" sz="2000" dirty="0">
                <a:latin typeface="Calibri" panose="020F0502020204030204" pitchFamily="34" charset="0"/>
                <a:cs typeface="Calibri" panose="020F0502020204030204" pitchFamily="34" charset="0"/>
              </a:rPr>
              <a:t>), or Health Safety Net (</a:t>
            </a:r>
            <a:r>
              <a:rPr lang="en-US" sz="2000" dirty="0" err="1">
                <a:latin typeface="Calibri" panose="020F0502020204030204" pitchFamily="34" charset="0"/>
                <a:cs typeface="Calibri" panose="020F0502020204030204" pitchFamily="34" charset="0"/>
              </a:rPr>
              <a:t>HSN</a:t>
            </a:r>
            <a:r>
              <a:rPr lang="en-US" sz="2000" dirty="0">
                <a:latin typeface="Calibri" panose="020F0502020204030204" pitchFamily="34" charset="0"/>
                <a:cs typeface="Calibri" panose="020F0502020204030204" pitchFamily="34" charset="0"/>
              </a:rPr>
              <a:t>) as of March 18, 2020, and for all individuals newly approved during the COVID-19 public health national emergency, and through the end of the month in which such national emergency period ends.</a:t>
            </a:r>
          </a:p>
          <a:p>
            <a:pPr lvl="1">
              <a:spcBef>
                <a:spcPts val="600"/>
              </a:spcBef>
              <a:spcAft>
                <a:spcPts val="600"/>
              </a:spcAft>
            </a:pPr>
            <a:r>
              <a:rPr lang="en-US" sz="2000" dirty="0">
                <a:latin typeface="Calibri" panose="020F0502020204030204" pitchFamily="34" charset="0"/>
                <a:cs typeface="Calibri" panose="020F0502020204030204" pitchFamily="34" charset="0"/>
              </a:rPr>
              <a:t>These individuals will not lose coverage or have a decrease in benefits during this time period. Coverage will end only if an individual: </a:t>
            </a:r>
          </a:p>
          <a:p>
            <a:pPr lvl="2">
              <a:spcBef>
                <a:spcPts val="600"/>
              </a:spcBef>
              <a:spcAft>
                <a:spcPts val="600"/>
              </a:spcAft>
            </a:pPr>
            <a:r>
              <a:rPr lang="en-US" sz="1800" dirty="0">
                <a:latin typeface="Calibri" panose="020F0502020204030204" pitchFamily="34" charset="0"/>
                <a:cs typeface="Calibri" panose="020F0502020204030204" pitchFamily="34" charset="0"/>
              </a:rPr>
              <a:t>Requests termination of eligibility</a:t>
            </a:r>
          </a:p>
          <a:p>
            <a:pPr lvl="2">
              <a:spcBef>
                <a:spcPts val="600"/>
              </a:spcBef>
              <a:spcAft>
                <a:spcPts val="600"/>
              </a:spcAft>
            </a:pPr>
            <a:r>
              <a:rPr lang="en-US" sz="1800" dirty="0">
                <a:latin typeface="Calibri" panose="020F0502020204030204" pitchFamily="34" charset="0"/>
                <a:cs typeface="Calibri" panose="020F0502020204030204" pitchFamily="34" charset="0"/>
              </a:rPr>
              <a:t>Is no longer a resident of Massachusetts</a:t>
            </a:r>
          </a:p>
          <a:p>
            <a:pPr lvl="2">
              <a:spcBef>
                <a:spcPts val="600"/>
              </a:spcBef>
              <a:spcAft>
                <a:spcPts val="600"/>
              </a:spcAft>
            </a:pPr>
            <a:r>
              <a:rPr lang="en-US" sz="1800" dirty="0">
                <a:latin typeface="Calibri" panose="020F0502020204030204" pitchFamily="34" charset="0"/>
                <a:cs typeface="Calibri" panose="020F0502020204030204" pitchFamily="34" charset="0"/>
              </a:rPr>
              <a:t>Is deceased</a:t>
            </a:r>
          </a:p>
          <a:p>
            <a:pPr lvl="1">
              <a:spcBef>
                <a:spcPts val="600"/>
              </a:spcBef>
              <a:spcAft>
                <a:spcPts val="600"/>
              </a:spcAft>
            </a:pPr>
            <a:endParaRPr lang="en-US" sz="20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5F811A3-9B1F-4B6D-A9BA-491BF9ECF55B}"/>
              </a:ext>
            </a:extLst>
          </p:cNvPr>
          <p:cNvSpPr>
            <a:spLocks noGrp="1"/>
          </p:cNvSpPr>
          <p:nvPr>
            <p:ph type="sldNum" sz="quarter" idx="12"/>
          </p:nvPr>
        </p:nvSpPr>
        <p:spPr/>
        <p:txBody>
          <a:bodyPr/>
          <a:lstStyle/>
          <a:p>
            <a:fld id="{C3302BC5-986D-42D8-BF2F-B9D0692D83AF}" type="slidenum">
              <a:rPr lang="en-US" smtClean="0"/>
              <a:pPr/>
              <a:t>5</a:t>
            </a:fld>
            <a:endParaRPr lang="en-US" dirty="0"/>
          </a:p>
        </p:txBody>
      </p:sp>
    </p:spTree>
    <p:extLst>
      <p:ext uri="{BB962C8B-B14F-4D97-AF65-F5344CB8AC3E}">
        <p14:creationId xmlns:p14="http://schemas.microsoft.com/office/powerpoint/2010/main" val="1648208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390D2-A033-4869-A077-947283567F12}"/>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MassHealth’s Response to COVID-19 Updates </a:t>
            </a:r>
            <a:r>
              <a:rPr lang="en-US" sz="2800" dirty="0">
                <a:latin typeface="Calibri" panose="020F0502020204030204" pitchFamily="34" charset="0"/>
                <a:cs typeface="Calibri" panose="020F0502020204030204" pitchFamily="34" charset="0"/>
              </a:rPr>
              <a:t>(slide 2 of 3)</a:t>
            </a:r>
            <a:endParaRPr lang="en-US" sz="36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E3B174B-966C-4A98-A450-CDE23EBEE594}"/>
              </a:ext>
            </a:extLst>
          </p:cNvPr>
          <p:cNvSpPr>
            <a:spLocks noGrp="1"/>
          </p:cNvSpPr>
          <p:nvPr>
            <p:ph idx="1"/>
          </p:nvPr>
        </p:nvSpPr>
        <p:spPr/>
        <p:txBody>
          <a:bodyPr/>
          <a:lstStyle/>
          <a:p>
            <a:r>
              <a:rPr lang="en-US" sz="2400" dirty="0">
                <a:latin typeface="Calibri" panose="020F0502020204030204" pitchFamily="34" charset="0"/>
                <a:cs typeface="Calibri" panose="020F0502020204030204" pitchFamily="34" charset="0"/>
              </a:rPr>
              <a:t>For individuals who have received notices that their coverage is ending on or after March 18, 2020, no change in coverage will occur. These individuals do not have to send in paperwork to keep their coverage at this time. MassHealth will ensure their coverage does not terminate during this period.</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hlinkClick r:id="rId3"/>
              </a:rPr>
              <a:t>MassHealth Eligibility Flexibilities for COVID-19</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BE451AE-622D-4F5A-A3CF-8EC262C4866F}"/>
              </a:ext>
            </a:extLst>
          </p:cNvPr>
          <p:cNvSpPr>
            <a:spLocks noGrp="1"/>
          </p:cNvSpPr>
          <p:nvPr>
            <p:ph type="sldNum" sz="quarter" idx="12"/>
          </p:nvPr>
        </p:nvSpPr>
        <p:spPr/>
        <p:txBody>
          <a:bodyPr/>
          <a:lstStyle/>
          <a:p>
            <a:fld id="{C3302BC5-986D-42D8-BF2F-B9D0692D83AF}" type="slidenum">
              <a:rPr lang="en-US" smtClean="0"/>
              <a:pPr/>
              <a:t>6</a:t>
            </a:fld>
            <a:endParaRPr lang="en-US" dirty="0"/>
          </a:p>
        </p:txBody>
      </p:sp>
    </p:spTree>
    <p:extLst>
      <p:ext uri="{BB962C8B-B14F-4D97-AF65-F5344CB8AC3E}">
        <p14:creationId xmlns:p14="http://schemas.microsoft.com/office/powerpoint/2010/main" val="1205234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9CD4A-6BE0-4738-9739-5E0997A375BA}"/>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MassHealth’s Response to COVID-19 Update </a:t>
            </a:r>
            <a:r>
              <a:rPr lang="en-US" sz="2800" dirty="0">
                <a:latin typeface="Calibri" panose="020F0502020204030204" pitchFamily="34" charset="0"/>
                <a:cs typeface="Calibri" panose="020F0502020204030204" pitchFamily="34" charset="0"/>
              </a:rPr>
              <a:t>(slide 3 of 3)</a:t>
            </a:r>
            <a:endParaRPr lang="en-US" sz="36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F9E617A-3F63-445F-9F2B-692D6420AAC7}"/>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90 day Retroactive Eligibility for Individuals Under the Age of 65</a:t>
            </a:r>
          </a:p>
          <a:p>
            <a:pPr lvl="1">
              <a:spcBef>
                <a:spcPts val="600"/>
              </a:spcBef>
              <a:spcAft>
                <a:spcPts val="600"/>
              </a:spcAft>
            </a:pPr>
            <a:r>
              <a:rPr lang="en-US" sz="2000" dirty="0">
                <a:latin typeface="Calibri" panose="020F0502020204030204" pitchFamily="34" charset="0"/>
                <a:cs typeface="Calibri" panose="020F0502020204030204" pitchFamily="34" charset="0"/>
              </a:rPr>
              <a:t>Individuals under the age of 65 who applied on or after March 1, 2020 can request that their coverage be retroactive up to 90 days. They may request that their eligibility start date begin as early as the first day of the third calendar month before the month of application, but no earlier than March 1, 2020.</a:t>
            </a:r>
          </a:p>
          <a:p>
            <a:pPr>
              <a:spcBef>
                <a:spcPts val="600"/>
              </a:spcBef>
              <a:spcAft>
                <a:spcPts val="600"/>
              </a:spcAft>
            </a:pPr>
            <a:r>
              <a:rPr lang="en-US" sz="2400" dirty="0">
                <a:latin typeface="Calibri" panose="020F0502020204030204" pitchFamily="34" charset="0"/>
                <a:cs typeface="Calibri" panose="020F0502020204030204" pitchFamily="34" charset="0"/>
              </a:rPr>
              <a:t>MassHealth will not apply retroactive coverage to a member’s MassHealth </a:t>
            </a:r>
            <a:r>
              <a:rPr lang="en-US" sz="2400" dirty="0" err="1">
                <a:latin typeface="Calibri" panose="020F0502020204030204" pitchFamily="34" charset="0"/>
                <a:cs typeface="Calibri" panose="020F0502020204030204" pitchFamily="34" charset="0"/>
              </a:rPr>
              <a:t>ACO</a:t>
            </a:r>
            <a:r>
              <a:rPr lang="en-US" sz="2400" dirty="0">
                <a:latin typeface="Calibri" panose="020F0502020204030204" pitchFamily="34" charset="0"/>
                <a:cs typeface="Calibri" panose="020F0502020204030204" pitchFamily="34" charset="0"/>
              </a:rPr>
              <a:t>/</a:t>
            </a:r>
            <a:r>
              <a:rPr lang="en-US" sz="2400" dirty="0" err="1">
                <a:latin typeface="Calibri" panose="020F0502020204030204" pitchFamily="34" charset="0"/>
                <a:cs typeface="Calibri" panose="020F0502020204030204" pitchFamily="34" charset="0"/>
              </a:rPr>
              <a:t>MCO</a:t>
            </a:r>
            <a:r>
              <a:rPr lang="en-US" sz="2400" dirty="0">
                <a:latin typeface="Calibri" panose="020F0502020204030204" pitchFamily="34" charset="0"/>
                <a:cs typeface="Calibri" panose="020F0502020204030204" pitchFamily="34" charset="0"/>
              </a:rPr>
              <a:t> health plan.</a:t>
            </a:r>
          </a:p>
          <a:p>
            <a:pPr lvl="6">
              <a:spcBef>
                <a:spcPts val="600"/>
              </a:spcBef>
              <a:spcAft>
                <a:spcPts val="600"/>
              </a:spcAft>
            </a:pPr>
            <a:endParaRPr lang="en-US" sz="16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163B338-161F-4FF0-B54A-B36A2F208FD9}"/>
              </a:ext>
            </a:extLst>
          </p:cNvPr>
          <p:cNvSpPr>
            <a:spLocks noGrp="1"/>
          </p:cNvSpPr>
          <p:nvPr>
            <p:ph type="sldNum" sz="quarter" idx="12"/>
          </p:nvPr>
        </p:nvSpPr>
        <p:spPr/>
        <p:txBody>
          <a:bodyPr/>
          <a:lstStyle/>
          <a:p>
            <a:fld id="{C3302BC5-986D-42D8-BF2F-B9D0692D83AF}" type="slidenum">
              <a:rPr lang="en-US" smtClean="0"/>
              <a:pPr/>
              <a:t>7</a:t>
            </a:fld>
            <a:endParaRPr lang="en-US" dirty="0"/>
          </a:p>
        </p:txBody>
      </p:sp>
    </p:spTree>
    <p:extLst>
      <p:ext uri="{BB962C8B-B14F-4D97-AF65-F5344CB8AC3E}">
        <p14:creationId xmlns:p14="http://schemas.microsoft.com/office/powerpoint/2010/main" val="2837006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896E-ADD0-4434-88B3-7138F50D4A94}"/>
              </a:ext>
            </a:extLst>
          </p:cNvPr>
          <p:cNvSpPr>
            <a:spLocks noGrp="1"/>
          </p:cNvSpPr>
          <p:nvPr>
            <p:ph type="title"/>
          </p:nvPr>
        </p:nvSpPr>
        <p:spPr/>
        <p:txBody>
          <a:bodyPr/>
          <a:lstStyle/>
          <a:p>
            <a:r>
              <a:rPr lang="en-US" sz="3600" dirty="0" err="1">
                <a:latin typeface="Calibri" panose="020F0502020204030204" pitchFamily="34" charset="0"/>
                <a:cs typeface="Calibri" panose="020F0502020204030204" pitchFamily="34" charset="0"/>
              </a:rPr>
              <a:t>HPE</a:t>
            </a:r>
            <a:r>
              <a:rPr lang="en-US" sz="3600" dirty="0">
                <a:latin typeface="Calibri" panose="020F0502020204030204" pitchFamily="34" charset="0"/>
                <a:cs typeface="Calibri" panose="020F0502020204030204" pitchFamily="34" charset="0"/>
              </a:rPr>
              <a:t> Extensions During COVID-19 Update</a:t>
            </a:r>
          </a:p>
        </p:txBody>
      </p:sp>
      <p:sp>
        <p:nvSpPr>
          <p:cNvPr id="3" name="Content Placeholder 2">
            <a:extLst>
              <a:ext uri="{FF2B5EF4-FFF2-40B4-BE49-F238E27FC236}">
                <a16:creationId xmlns:a16="http://schemas.microsoft.com/office/drawing/2014/main" id="{6258398D-34E9-4042-917F-ED4510A3EF25}"/>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During the COVID-19 outbreak national emergency, MassHealth will accept </a:t>
            </a:r>
            <a:r>
              <a:rPr lang="en-US" sz="2400" dirty="0" err="1">
                <a:latin typeface="Calibri" panose="020F0502020204030204" pitchFamily="34" charset="0"/>
                <a:cs typeface="Calibri" panose="020F0502020204030204" pitchFamily="34" charset="0"/>
              </a:rPr>
              <a:t>HPE</a:t>
            </a:r>
            <a:r>
              <a:rPr lang="en-US" sz="2400" dirty="0">
                <a:latin typeface="Calibri" panose="020F0502020204030204" pitchFamily="34" charset="0"/>
                <a:cs typeface="Calibri" panose="020F0502020204030204" pitchFamily="34" charset="0"/>
              </a:rPr>
              <a:t> Applications for applicants 65 years of age and older, living in the community, and seeking community MassHealth benefits.</a:t>
            </a:r>
          </a:p>
          <a:p>
            <a:pPr>
              <a:spcBef>
                <a:spcPts val="600"/>
              </a:spcBef>
              <a:spcAft>
                <a:spcPts val="600"/>
              </a:spcAft>
            </a:pPr>
            <a:r>
              <a:rPr lang="en-US" sz="2400" dirty="0">
                <a:latin typeface="Calibri" panose="020F0502020204030204" pitchFamily="34" charset="0"/>
                <a:cs typeface="Calibri" panose="020F0502020204030204" pitchFamily="34" charset="0"/>
              </a:rPr>
              <a:t>Individuals living in the community, are 65 years of age and older, may be eligible for MassHealth Standard if they meet the following requirements:</a:t>
            </a:r>
          </a:p>
          <a:p>
            <a:pPr lvl="1">
              <a:spcBef>
                <a:spcPts val="600"/>
              </a:spcBef>
              <a:spcAft>
                <a:spcPts val="600"/>
              </a:spcAft>
            </a:pPr>
            <a:r>
              <a:rPr lang="en-US" sz="2000" dirty="0">
                <a:latin typeface="Calibri" panose="020F0502020204030204" pitchFamily="34" charset="0"/>
                <a:cs typeface="Calibri" panose="020F0502020204030204" pitchFamily="34" charset="0"/>
              </a:rPr>
              <a:t>The countable-income amount of the individual or couple is less than or equal to 100% of FPL; and</a:t>
            </a:r>
          </a:p>
          <a:p>
            <a:pPr lvl="1">
              <a:spcBef>
                <a:spcPts val="600"/>
              </a:spcBef>
              <a:spcAft>
                <a:spcPts val="600"/>
              </a:spcAft>
            </a:pPr>
            <a:r>
              <a:rPr lang="en-US" sz="2000" dirty="0">
                <a:latin typeface="Calibri" panose="020F0502020204030204" pitchFamily="34" charset="0"/>
                <a:cs typeface="Calibri" panose="020F0502020204030204" pitchFamily="34" charset="0"/>
              </a:rPr>
              <a:t>The countable assets:</a:t>
            </a:r>
          </a:p>
          <a:p>
            <a:pPr lvl="2">
              <a:spcBef>
                <a:spcPts val="600"/>
              </a:spcBef>
              <a:spcAft>
                <a:spcPts val="600"/>
              </a:spcAft>
            </a:pPr>
            <a:r>
              <a:rPr lang="en-US" sz="1800" u="sng" dirty="0">
                <a:latin typeface="Calibri" panose="020F0502020204030204" pitchFamily="34" charset="0"/>
                <a:cs typeface="Calibri" panose="020F0502020204030204" pitchFamily="34" charset="0"/>
              </a:rPr>
              <a:t>Individual</a:t>
            </a:r>
            <a:r>
              <a:rPr lang="en-US" sz="1800" dirty="0">
                <a:latin typeface="Calibri" panose="020F0502020204030204" pitchFamily="34" charset="0"/>
                <a:cs typeface="Calibri" panose="020F0502020204030204" pitchFamily="34" charset="0"/>
              </a:rPr>
              <a:t> is at or equal to $2,000</a:t>
            </a:r>
          </a:p>
          <a:p>
            <a:pPr lvl="2">
              <a:spcBef>
                <a:spcPts val="600"/>
              </a:spcBef>
              <a:spcAft>
                <a:spcPts val="600"/>
              </a:spcAft>
            </a:pPr>
            <a:r>
              <a:rPr lang="en-US" sz="1800" u="sng" dirty="0">
                <a:latin typeface="Calibri" panose="020F0502020204030204" pitchFamily="34" charset="0"/>
                <a:cs typeface="Calibri" panose="020F0502020204030204" pitchFamily="34" charset="0"/>
              </a:rPr>
              <a:t>Married couple</a:t>
            </a:r>
            <a:r>
              <a:rPr lang="en-US" sz="1800" dirty="0">
                <a:latin typeface="Calibri" panose="020F0502020204030204" pitchFamily="34" charset="0"/>
                <a:cs typeface="Calibri" panose="020F0502020204030204" pitchFamily="34" charset="0"/>
              </a:rPr>
              <a:t> living together is at $3,000 or less</a:t>
            </a:r>
          </a:p>
        </p:txBody>
      </p:sp>
      <p:sp>
        <p:nvSpPr>
          <p:cNvPr id="4" name="Slide Number Placeholder 3">
            <a:extLst>
              <a:ext uri="{FF2B5EF4-FFF2-40B4-BE49-F238E27FC236}">
                <a16:creationId xmlns:a16="http://schemas.microsoft.com/office/drawing/2014/main" id="{016672A4-CA8E-4476-9318-4C7E9C9EECCB}"/>
              </a:ext>
            </a:extLst>
          </p:cNvPr>
          <p:cNvSpPr>
            <a:spLocks noGrp="1"/>
          </p:cNvSpPr>
          <p:nvPr>
            <p:ph type="sldNum" sz="quarter" idx="12"/>
          </p:nvPr>
        </p:nvSpPr>
        <p:spPr/>
        <p:txBody>
          <a:bodyPr/>
          <a:lstStyle/>
          <a:p>
            <a:fld id="{C3302BC5-986D-42D8-BF2F-B9D0692D83AF}" type="slidenum">
              <a:rPr lang="en-US" smtClean="0"/>
              <a:pPr/>
              <a:t>8</a:t>
            </a:fld>
            <a:endParaRPr lang="en-US" dirty="0"/>
          </a:p>
        </p:txBody>
      </p:sp>
    </p:spTree>
    <p:extLst>
      <p:ext uri="{BB962C8B-B14F-4D97-AF65-F5344CB8AC3E}">
        <p14:creationId xmlns:p14="http://schemas.microsoft.com/office/powerpoint/2010/main" val="2022222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57C1-DF8E-4B06-AD23-C9D3637849A9}"/>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Changes to </a:t>
            </a:r>
            <a:r>
              <a:rPr lang="en-US" sz="3600" dirty="0" err="1">
                <a:latin typeface="Calibri" panose="020F0502020204030204" pitchFamily="34" charset="0"/>
                <a:cs typeface="Calibri" panose="020F0502020204030204" pitchFamily="34" charset="0"/>
              </a:rPr>
              <a:t>HPE</a:t>
            </a:r>
            <a:r>
              <a:rPr lang="en-US" sz="3600" dirty="0">
                <a:latin typeface="Calibri" panose="020F0502020204030204" pitchFamily="34" charset="0"/>
                <a:cs typeface="Calibri" panose="020F0502020204030204" pitchFamily="34" charset="0"/>
              </a:rPr>
              <a:t> During COVID-19: Change to Coverage Duration</a:t>
            </a:r>
          </a:p>
        </p:txBody>
      </p:sp>
      <p:sp>
        <p:nvSpPr>
          <p:cNvPr id="3" name="Content Placeholder 2">
            <a:extLst>
              <a:ext uri="{FF2B5EF4-FFF2-40B4-BE49-F238E27FC236}">
                <a16:creationId xmlns:a16="http://schemas.microsoft.com/office/drawing/2014/main" id="{4AEC5314-397F-4DA3-8280-014F45D188C5}"/>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1) Individuals approved for Hospital-Determined Presumptive Eligibility (</a:t>
            </a:r>
            <a:r>
              <a:rPr lang="en-US" sz="2400" dirty="0" err="1">
                <a:latin typeface="Calibri" panose="020F0502020204030204" pitchFamily="34" charset="0"/>
                <a:cs typeface="Calibri" panose="020F0502020204030204" pitchFamily="34" charset="0"/>
              </a:rPr>
              <a:t>HPE</a:t>
            </a:r>
            <a:r>
              <a:rPr lang="en-US" sz="2400" dirty="0">
                <a:latin typeface="Calibri" panose="020F0502020204030204" pitchFamily="34" charset="0"/>
                <a:cs typeface="Calibri" panose="020F0502020204030204" pitchFamily="34" charset="0"/>
              </a:rPr>
              <a:t>) on or after March 18, 2020 and before June 30 must submit a full MassHealth application by </a:t>
            </a:r>
            <a:r>
              <a:rPr lang="en-US" sz="2400" b="1" dirty="0">
                <a:latin typeface="Calibri" panose="020F0502020204030204" pitchFamily="34" charset="0"/>
                <a:cs typeface="Calibri" panose="020F0502020204030204" pitchFamily="34" charset="0"/>
              </a:rPr>
              <a:t>July 31st to avoid a lapse in coverage.</a:t>
            </a:r>
          </a:p>
          <a:p>
            <a:pPr lvl="1">
              <a:spcBef>
                <a:spcPts val="600"/>
              </a:spcBef>
              <a:spcAft>
                <a:spcPts val="600"/>
              </a:spcAft>
            </a:pPr>
            <a:r>
              <a:rPr lang="en-US" sz="2000" dirty="0">
                <a:latin typeface="Calibri" panose="020F0502020204030204" pitchFamily="34" charset="0"/>
                <a:cs typeface="Calibri" panose="020F0502020204030204" pitchFamily="34" charset="0"/>
              </a:rPr>
              <a:t>MassHealth will notify </a:t>
            </a:r>
            <a:r>
              <a:rPr lang="en-US" sz="2000" dirty="0" err="1">
                <a:latin typeface="Calibri" panose="020F0502020204030204" pitchFamily="34" charset="0"/>
                <a:cs typeface="Calibri" panose="020F0502020204030204" pitchFamily="34" charset="0"/>
              </a:rPr>
              <a:t>HPE</a:t>
            </a:r>
            <a:r>
              <a:rPr lang="en-US" sz="2000" dirty="0">
                <a:latin typeface="Calibri" panose="020F0502020204030204" pitchFamily="34" charset="0"/>
                <a:cs typeface="Calibri" panose="020F0502020204030204" pitchFamily="34" charset="0"/>
              </a:rPr>
              <a:t> members of this change.  </a:t>
            </a:r>
          </a:p>
          <a:p>
            <a:pPr lvl="1">
              <a:spcBef>
                <a:spcPts val="600"/>
              </a:spcBef>
              <a:spcAft>
                <a:spcPts val="600"/>
              </a:spcAft>
            </a:pPr>
            <a:r>
              <a:rPr lang="en-US" sz="2000" dirty="0">
                <a:latin typeface="Calibri" panose="020F0502020204030204" pitchFamily="34" charset="0"/>
                <a:cs typeface="Calibri" panose="020F0502020204030204" pitchFamily="34" charset="0"/>
              </a:rPr>
              <a:t>For example, an </a:t>
            </a:r>
            <a:r>
              <a:rPr lang="en-US" sz="2000" dirty="0" err="1">
                <a:latin typeface="Calibri" panose="020F0502020204030204" pitchFamily="34" charset="0"/>
                <a:cs typeface="Calibri" panose="020F0502020204030204" pitchFamily="34" charset="0"/>
              </a:rPr>
              <a:t>HPE</a:t>
            </a:r>
            <a:r>
              <a:rPr lang="en-US" sz="2000" dirty="0">
                <a:latin typeface="Calibri" panose="020F0502020204030204" pitchFamily="34" charset="0"/>
                <a:cs typeface="Calibri" panose="020F0502020204030204" pitchFamily="34" charset="0"/>
              </a:rPr>
              <a:t> eligible applicant whose coverage began May 15, 2020 will lose coverage if they don’t submit a full MassHealth application by July 31st. If they submit a full application by July 31, their </a:t>
            </a:r>
            <a:r>
              <a:rPr lang="en-US" sz="2000" dirty="0" err="1">
                <a:latin typeface="Calibri" panose="020F0502020204030204" pitchFamily="34" charset="0"/>
                <a:cs typeface="Calibri" panose="020F0502020204030204" pitchFamily="34" charset="0"/>
              </a:rPr>
              <a:t>HPE</a:t>
            </a:r>
            <a:r>
              <a:rPr lang="en-US" sz="2000" dirty="0">
                <a:latin typeface="Calibri" panose="020F0502020204030204" pitchFamily="34" charset="0"/>
                <a:cs typeface="Calibri" panose="020F0502020204030204" pitchFamily="34" charset="0"/>
              </a:rPr>
              <a:t> coverage will continue until MassHealth makes an eligibility determination. </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ABDD04A-023F-4741-BCEA-7204E9EA3F6D}"/>
              </a:ext>
            </a:extLst>
          </p:cNvPr>
          <p:cNvSpPr>
            <a:spLocks noGrp="1"/>
          </p:cNvSpPr>
          <p:nvPr>
            <p:ph type="sldNum" sz="quarter" idx="12"/>
          </p:nvPr>
        </p:nvSpPr>
        <p:spPr/>
        <p:txBody>
          <a:bodyPr/>
          <a:lstStyle/>
          <a:p>
            <a:fld id="{C3302BC5-986D-42D8-BF2F-B9D0692D83AF}" type="slidenum">
              <a:rPr lang="en-US" smtClean="0"/>
              <a:pPr/>
              <a:t>9</a:t>
            </a:fld>
            <a:endParaRPr lang="en-US" dirty="0"/>
          </a:p>
        </p:txBody>
      </p:sp>
    </p:spTree>
    <p:extLst>
      <p:ext uri="{BB962C8B-B14F-4D97-AF65-F5344CB8AC3E}">
        <p14:creationId xmlns:p14="http://schemas.microsoft.com/office/powerpoint/2010/main" val="1568192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57C1-DF8E-4B06-AD23-C9D3637849A9}"/>
              </a:ext>
            </a:extLst>
          </p:cNvPr>
          <p:cNvSpPr>
            <a:spLocks noGrp="1"/>
          </p:cNvSpPr>
          <p:nvPr>
            <p:ph type="title"/>
          </p:nvPr>
        </p:nvSpPr>
        <p:spPr/>
        <p:txBody>
          <a:bodyPr/>
          <a:lstStyle/>
          <a:p>
            <a:r>
              <a:rPr lang="en-US" sz="3200" dirty="0">
                <a:latin typeface="Calibri" panose="020F0502020204030204" pitchFamily="34" charset="0"/>
                <a:cs typeface="Calibri" panose="020F0502020204030204" pitchFamily="34" charset="0"/>
              </a:rPr>
              <a:t>HPE During COVID-19: Changes to Coverage Duration  (continued)</a:t>
            </a:r>
          </a:p>
        </p:txBody>
      </p:sp>
      <p:sp>
        <p:nvSpPr>
          <p:cNvPr id="3" name="Content Placeholder 2">
            <a:extLst>
              <a:ext uri="{FF2B5EF4-FFF2-40B4-BE49-F238E27FC236}">
                <a16:creationId xmlns:a16="http://schemas.microsoft.com/office/drawing/2014/main" id="{4AEC5314-397F-4DA3-8280-014F45D188C5}"/>
              </a:ext>
            </a:extLst>
          </p:cNvPr>
          <p:cNvSpPr>
            <a:spLocks noGrp="1"/>
          </p:cNvSpPr>
          <p:nvPr>
            <p:ph idx="1"/>
          </p:nvPr>
        </p:nvSpPr>
        <p:spPr/>
        <p:txBody>
          <a:bodyPr/>
          <a:lstStyle/>
          <a:p>
            <a:pPr lvl="1">
              <a:spcBef>
                <a:spcPts val="600"/>
              </a:spcBef>
              <a:spcAft>
                <a:spcPts val="600"/>
              </a:spcAft>
            </a:pPr>
            <a:r>
              <a:rPr lang="en-US" sz="2000" dirty="0">
                <a:latin typeface="Calibri" panose="020F0502020204030204" pitchFamily="34" charset="0"/>
                <a:cs typeface="Calibri" panose="020F0502020204030204" pitchFamily="34" charset="0"/>
              </a:rPr>
              <a:t>Individuals approved for </a:t>
            </a:r>
            <a:r>
              <a:rPr lang="en-US" sz="2000" dirty="0" err="1">
                <a:latin typeface="Calibri" panose="020F0502020204030204" pitchFamily="34" charset="0"/>
                <a:cs typeface="Calibri" panose="020F0502020204030204" pitchFamily="34" charset="0"/>
              </a:rPr>
              <a:t>HPE</a:t>
            </a:r>
            <a:r>
              <a:rPr lang="en-US" sz="2000" dirty="0">
                <a:latin typeface="Calibri" panose="020F0502020204030204" pitchFamily="34" charset="0"/>
                <a:cs typeface="Calibri" panose="020F0502020204030204" pitchFamily="34" charset="0"/>
              </a:rPr>
              <a:t> benefits on or after June 30, 2020, their HPE benefit will end under standard HPE rules.  </a:t>
            </a:r>
          </a:p>
          <a:p>
            <a:pPr lvl="2">
              <a:spcBef>
                <a:spcPts val="600"/>
              </a:spcBef>
              <a:spcAft>
                <a:spcPts val="600"/>
              </a:spcAft>
            </a:pPr>
            <a:r>
              <a:rPr lang="en-US" sz="1800" dirty="0" err="1">
                <a:latin typeface="Calibri" panose="020F0502020204030204" pitchFamily="34" charset="0"/>
                <a:cs typeface="Calibri" panose="020F0502020204030204" pitchFamily="34" charset="0"/>
              </a:rPr>
              <a:t>HPE</a:t>
            </a:r>
            <a:r>
              <a:rPr lang="en-US" sz="1800" dirty="0">
                <a:latin typeface="Calibri" panose="020F0502020204030204" pitchFamily="34" charset="0"/>
                <a:cs typeface="Calibri" panose="020F0502020204030204" pitchFamily="34" charset="0"/>
              </a:rPr>
              <a:t> coverage starts on the day that the qualified hospital makes the presumptive eligibility determination and ends on the last day of the month following the month that </a:t>
            </a:r>
            <a:r>
              <a:rPr lang="en-US" sz="1800" dirty="0" err="1">
                <a:latin typeface="Calibri" panose="020F0502020204030204" pitchFamily="34" charset="0"/>
                <a:cs typeface="Calibri" panose="020F0502020204030204" pitchFamily="34" charset="0"/>
              </a:rPr>
              <a:t>HPE</a:t>
            </a:r>
            <a:r>
              <a:rPr lang="en-US" sz="1800" dirty="0">
                <a:latin typeface="Calibri" panose="020F0502020204030204" pitchFamily="34" charset="0"/>
                <a:cs typeface="Calibri" panose="020F0502020204030204" pitchFamily="34" charset="0"/>
              </a:rPr>
              <a:t> was approved if a full application has not been submitted by that day; or</a:t>
            </a:r>
          </a:p>
          <a:p>
            <a:pPr lvl="2">
              <a:spcBef>
                <a:spcPts val="600"/>
              </a:spcBef>
              <a:spcAft>
                <a:spcPts val="600"/>
              </a:spcAft>
            </a:pPr>
            <a:r>
              <a:rPr lang="en-US" sz="1800" dirty="0">
                <a:latin typeface="Calibri" panose="020F0502020204030204" pitchFamily="34" charset="0"/>
                <a:cs typeface="Calibri" panose="020F0502020204030204" pitchFamily="34" charset="0"/>
              </a:rPr>
              <a:t> If a full application has been submitted by that date, then the </a:t>
            </a:r>
            <a:r>
              <a:rPr lang="en-US" sz="1800" dirty="0" err="1">
                <a:latin typeface="Calibri" panose="020F0502020204030204" pitchFamily="34" charset="0"/>
                <a:cs typeface="Calibri" panose="020F0502020204030204" pitchFamily="34" charset="0"/>
              </a:rPr>
              <a:t>HPE</a:t>
            </a:r>
            <a:r>
              <a:rPr lang="en-US" sz="1800" dirty="0">
                <a:latin typeface="Calibri" panose="020F0502020204030204" pitchFamily="34" charset="0"/>
                <a:cs typeface="Calibri" panose="020F0502020204030204" pitchFamily="34" charset="0"/>
              </a:rPr>
              <a:t> coverage ends on the date a determination is made based on the full application. </a:t>
            </a:r>
          </a:p>
          <a:p>
            <a:pPr>
              <a:spcBef>
                <a:spcPts val="600"/>
              </a:spcBef>
              <a:spcAft>
                <a:spcPts val="600"/>
              </a:spcAft>
            </a:pPr>
            <a:r>
              <a:rPr lang="en-US" sz="2400" dirty="0">
                <a:latin typeface="Calibri" panose="020F0502020204030204" pitchFamily="34" charset="0"/>
                <a:cs typeface="Calibri" panose="020F0502020204030204" pitchFamily="34" charset="0"/>
              </a:rPr>
              <a:t>2) An individual may have up to </a:t>
            </a:r>
            <a:r>
              <a:rPr lang="en-US" sz="2400" b="1" dirty="0">
                <a:latin typeface="Calibri" panose="020F0502020204030204" pitchFamily="34" charset="0"/>
                <a:cs typeface="Calibri" panose="020F0502020204030204" pitchFamily="34" charset="0"/>
              </a:rPr>
              <a:t>two </a:t>
            </a:r>
            <a:r>
              <a:rPr lang="en-US" sz="2400" b="1" dirty="0" err="1">
                <a:latin typeface="Calibri" panose="020F0502020204030204" pitchFamily="34" charset="0"/>
                <a:cs typeface="Calibri" panose="020F0502020204030204" pitchFamily="34" charset="0"/>
              </a:rPr>
              <a:t>HPE</a:t>
            </a:r>
            <a:r>
              <a:rPr lang="en-US" sz="2400" b="1" dirty="0">
                <a:latin typeface="Calibri" panose="020F0502020204030204" pitchFamily="34" charset="0"/>
                <a:cs typeface="Calibri" panose="020F0502020204030204" pitchFamily="34" charset="0"/>
              </a:rPr>
              <a:t> periods within a 12-month period.</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ABDD04A-023F-4741-BCEA-7204E9EA3F6D}"/>
              </a:ext>
            </a:extLst>
          </p:cNvPr>
          <p:cNvSpPr>
            <a:spLocks noGrp="1"/>
          </p:cNvSpPr>
          <p:nvPr>
            <p:ph type="sldNum" sz="quarter" idx="12"/>
          </p:nvPr>
        </p:nvSpPr>
        <p:spPr/>
        <p:txBody>
          <a:bodyPr/>
          <a:lstStyle/>
          <a:p>
            <a:fld id="{C3302BC5-986D-42D8-BF2F-B9D0692D83AF}" type="slidenum">
              <a:rPr lang="en-US" smtClean="0"/>
              <a:pPr/>
              <a:t>10</a:t>
            </a:fld>
            <a:endParaRPr lang="en-US" dirty="0"/>
          </a:p>
        </p:txBody>
      </p:sp>
    </p:spTree>
    <p:extLst>
      <p:ext uri="{BB962C8B-B14F-4D97-AF65-F5344CB8AC3E}">
        <p14:creationId xmlns:p14="http://schemas.microsoft.com/office/powerpoint/2010/main" val="2414710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D20B2-4FEE-4A50-B761-577BBAAFFBFF}"/>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SHIP PA Program Update</a:t>
            </a:r>
          </a:p>
        </p:txBody>
      </p:sp>
      <p:sp>
        <p:nvSpPr>
          <p:cNvPr id="3" name="Content Placeholder 2">
            <a:extLst>
              <a:ext uri="{FF2B5EF4-FFF2-40B4-BE49-F238E27FC236}">
                <a16:creationId xmlns:a16="http://schemas.microsoft.com/office/drawing/2014/main" id="{54022712-89A3-4652-A891-BE0C440B4BDD}"/>
              </a:ext>
            </a:extLst>
          </p:cNvPr>
          <p:cNvSpPr>
            <a:spLocks noGrp="1"/>
          </p:cNvSpPr>
          <p:nvPr>
            <p:ph idx="1"/>
          </p:nvPr>
        </p:nvSpPr>
        <p:spPr/>
        <p:txBody>
          <a:bodyPr/>
          <a:lstStyle/>
          <a:p>
            <a:pPr>
              <a:spcBef>
                <a:spcPts val="600"/>
              </a:spcBef>
              <a:spcAft>
                <a:spcPts val="600"/>
              </a:spcAft>
            </a:pPr>
            <a:r>
              <a:rPr lang="en-US" sz="2000" dirty="0">
                <a:latin typeface="Calibri" panose="020F0502020204030204" pitchFamily="34" charset="0"/>
                <a:cs typeface="Calibri" panose="020F0502020204030204" pitchFamily="34" charset="0"/>
              </a:rPr>
              <a:t>The Student Health Insurance Plan (SHIP) Premium Assistance (PA) Program is ending at the end of the 2019-2020 academic year. Students will receive notices about the end of the SHIP PA program so that they can begin planning for other coverage.</a:t>
            </a:r>
          </a:p>
          <a:p>
            <a:pPr>
              <a:spcBef>
                <a:spcPts val="600"/>
              </a:spcBef>
              <a:spcAft>
                <a:spcPts val="600"/>
              </a:spcAft>
            </a:pPr>
            <a:r>
              <a:rPr lang="en-US" sz="2000" dirty="0">
                <a:latin typeface="Calibri" panose="020F0502020204030204" pitchFamily="34" charset="0"/>
                <a:cs typeface="Calibri" panose="020F0502020204030204" pitchFamily="34" charset="0"/>
              </a:rPr>
              <a:t>To ensure that students on the SHIP PA program do not lose affordable coverage during the COVID-19 public health national emergency, MassHealth will maintain their coverage through the course of their SHIP plan period and through end of the month in which the national emergency period ends.</a:t>
            </a:r>
          </a:p>
          <a:p>
            <a:pPr>
              <a:spcBef>
                <a:spcPts val="600"/>
              </a:spcBef>
              <a:spcAft>
                <a:spcPts val="600"/>
              </a:spcAft>
            </a:pPr>
            <a:r>
              <a:rPr lang="en-US" sz="2000" dirty="0">
                <a:latin typeface="Calibri" panose="020F0502020204030204" pitchFamily="34" charset="0"/>
                <a:cs typeface="Calibri" panose="020F0502020204030204" pitchFamily="34" charset="0"/>
              </a:rPr>
              <a:t>Students with questions on current SHIP coverage or the needed transition into the new academic school year of 2020-2021 can contact the MassHealth SHIP PA customer service at (855-273-5903). </a:t>
            </a:r>
          </a:p>
          <a:p>
            <a:pPr>
              <a:spcBef>
                <a:spcPts val="600"/>
              </a:spcBef>
              <a:spcAft>
                <a:spcPts val="600"/>
              </a:spcAft>
            </a:pPr>
            <a:r>
              <a:rPr lang="en-US" sz="2000" dirty="0">
                <a:latin typeface="Calibri" panose="020F0502020204030204" pitchFamily="34" charset="0"/>
                <a:cs typeface="Calibri" panose="020F0502020204030204" pitchFamily="34" charset="0"/>
              </a:rPr>
              <a:t>For more information about the </a:t>
            </a:r>
            <a:r>
              <a:rPr lang="en-US" sz="2000" dirty="0">
                <a:latin typeface="Calibri" panose="020F0502020204030204" pitchFamily="34" charset="0"/>
                <a:cs typeface="Calibri" panose="020F0502020204030204" pitchFamily="34" charset="0"/>
                <a:hlinkClick r:id="rId3"/>
              </a:rPr>
              <a:t>MassHealth SHIP PA Program</a:t>
            </a:r>
            <a:endParaRPr lang="en-US" sz="2000" dirty="0">
              <a:latin typeface="Calibri" panose="020F0502020204030204" pitchFamily="34" charset="0"/>
              <a:cs typeface="Calibri" panose="020F0502020204030204" pitchFamily="34" charset="0"/>
            </a:endParaRPr>
          </a:p>
          <a:p>
            <a:pPr>
              <a:spcBef>
                <a:spcPts val="600"/>
              </a:spcBef>
              <a:spcAft>
                <a:spcPts val="600"/>
              </a:spcAft>
            </a:pPr>
            <a:endParaRPr lang="en-US" sz="20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7B73420-AF82-45AC-A05A-D4FEB0CAC23C}"/>
              </a:ext>
            </a:extLst>
          </p:cNvPr>
          <p:cNvSpPr>
            <a:spLocks noGrp="1"/>
          </p:cNvSpPr>
          <p:nvPr>
            <p:ph type="sldNum" sz="quarter" idx="12"/>
          </p:nvPr>
        </p:nvSpPr>
        <p:spPr/>
        <p:txBody>
          <a:bodyPr/>
          <a:lstStyle/>
          <a:p>
            <a:fld id="{C3302BC5-986D-42D8-BF2F-B9D0692D83AF}" type="slidenum">
              <a:rPr lang="en-US" smtClean="0"/>
              <a:pPr/>
              <a:t>11</a:t>
            </a:fld>
            <a:endParaRPr lang="en-US" dirty="0"/>
          </a:p>
        </p:txBody>
      </p:sp>
    </p:spTree>
    <p:extLst>
      <p:ext uri="{BB962C8B-B14F-4D97-AF65-F5344CB8AC3E}">
        <p14:creationId xmlns:p14="http://schemas.microsoft.com/office/powerpoint/2010/main" val="338142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A5DB0-E4DA-47C2-990D-7F933B4B9BF7}"/>
              </a:ext>
            </a:extLst>
          </p:cNvPr>
          <p:cNvSpPr>
            <a:spLocks noGrp="1"/>
          </p:cNvSpPr>
          <p:nvPr>
            <p:ph type="title"/>
          </p:nvPr>
        </p:nvSpPr>
        <p:spPr>
          <a:xfrm>
            <a:off x="722313" y="3962400"/>
            <a:ext cx="7772400" cy="1806575"/>
          </a:xfrm>
        </p:spPr>
        <p:txBody>
          <a:bodyPr/>
          <a:lstStyle/>
          <a:p>
            <a:r>
              <a:rPr lang="en-US" dirty="0">
                <a:latin typeface="Calibri" panose="020F0502020204030204" pitchFamily="34" charset="0"/>
                <a:cs typeface="Calibri" panose="020F0502020204030204" pitchFamily="34" charset="0"/>
              </a:rPr>
              <a:t>ACA-3 &amp; SACA-2 Application Updates: July 1, 2020</a:t>
            </a:r>
          </a:p>
        </p:txBody>
      </p:sp>
      <p:sp>
        <p:nvSpPr>
          <p:cNvPr id="4" name="Slide Number Placeholder 3">
            <a:extLst>
              <a:ext uri="{FF2B5EF4-FFF2-40B4-BE49-F238E27FC236}">
                <a16:creationId xmlns:a16="http://schemas.microsoft.com/office/drawing/2014/main" id="{1692EA40-176C-488E-84A1-A3719B6E1AF9}"/>
              </a:ext>
            </a:extLst>
          </p:cNvPr>
          <p:cNvSpPr>
            <a:spLocks noGrp="1"/>
          </p:cNvSpPr>
          <p:nvPr>
            <p:ph type="sldNum" sz="quarter" idx="12"/>
          </p:nvPr>
        </p:nvSpPr>
        <p:spPr/>
        <p:txBody>
          <a:bodyPr/>
          <a:lstStyle/>
          <a:p>
            <a:pPr>
              <a:defRPr/>
            </a:pPr>
            <a:fld id="{23C09D53-7AEC-4C3D-B4B0-764829EA3DA3}" type="slidenum">
              <a:rPr lang="en-US" smtClean="0"/>
              <a:pPr>
                <a:defRPr/>
              </a:pPr>
              <a:t>12</a:t>
            </a:fld>
            <a:endParaRPr lang="en-US" dirty="0"/>
          </a:p>
        </p:txBody>
      </p:sp>
    </p:spTree>
    <p:extLst>
      <p:ext uri="{BB962C8B-B14F-4D97-AF65-F5344CB8AC3E}">
        <p14:creationId xmlns:p14="http://schemas.microsoft.com/office/powerpoint/2010/main" val="185447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1A68D-AB2B-4320-AE05-956E121919E2}"/>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ACA-3 Application Revisions: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July 1, 2020</a:t>
            </a:r>
          </a:p>
        </p:txBody>
      </p:sp>
      <p:sp>
        <p:nvSpPr>
          <p:cNvPr id="3" name="Content Placeholder 2">
            <a:extLst>
              <a:ext uri="{FF2B5EF4-FFF2-40B4-BE49-F238E27FC236}">
                <a16:creationId xmlns:a16="http://schemas.microsoft.com/office/drawing/2014/main" id="{255FD842-22BA-4994-B8F0-696A034DDE2F}"/>
              </a:ext>
            </a:extLst>
          </p:cNvPr>
          <p:cNvSpPr>
            <a:spLocks noGrp="1"/>
          </p:cNvSpPr>
          <p:nvPr>
            <p:ph idx="1"/>
          </p:nvPr>
        </p:nvSpPr>
        <p:spPr>
          <a:xfrm>
            <a:off x="457199" y="1371600"/>
            <a:ext cx="8147275" cy="4754563"/>
          </a:xfrm>
        </p:spPr>
        <p:txBody>
          <a:bodyPr/>
          <a:lstStyle/>
          <a:p>
            <a:pPr lvl="0">
              <a:spcBef>
                <a:spcPts val="400"/>
              </a:spcBef>
              <a:spcAft>
                <a:spcPts val="400"/>
              </a:spcAft>
            </a:pPr>
            <a:r>
              <a:rPr lang="en-US" sz="2400" dirty="0">
                <a:latin typeface="Calibri" panose="020F0502020204030204" pitchFamily="34" charset="0"/>
                <a:cs typeface="Calibri" panose="020F0502020204030204" pitchFamily="34" charset="0"/>
                <a:hlinkClick r:id="rId3"/>
              </a:rPr>
              <a:t>ACA-3 Application</a:t>
            </a:r>
            <a:r>
              <a:rPr lang="en-US" sz="2400" dirty="0">
                <a:latin typeface="Calibri" panose="020F0502020204030204" pitchFamily="34" charset="0"/>
                <a:cs typeface="Calibri" panose="020F0502020204030204" pitchFamily="34" charset="0"/>
              </a:rPr>
              <a:t> Revisions for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July 1, 2020 includes: </a:t>
            </a:r>
          </a:p>
          <a:p>
            <a:pPr lvl="1">
              <a:spcBef>
                <a:spcPts val="400"/>
              </a:spcBef>
              <a:spcAft>
                <a:spcPts val="400"/>
              </a:spcAft>
            </a:pPr>
            <a:r>
              <a:rPr lang="en-US" sz="2000" dirty="0">
                <a:latin typeface="Calibri" panose="020F0502020204030204" pitchFamily="34" charset="0"/>
                <a:cs typeface="Calibri" panose="020F0502020204030204" pitchFamily="34" charset="0"/>
              </a:rPr>
              <a:t>Added language about race and ethnicity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explain use of data </a:t>
            </a:r>
          </a:p>
          <a:p>
            <a:pPr lvl="1">
              <a:spcBef>
                <a:spcPts val="400"/>
              </a:spcBef>
              <a:spcAft>
                <a:spcPts val="400"/>
              </a:spcAft>
            </a:pPr>
            <a:r>
              <a:rPr lang="en-US" sz="2000" dirty="0">
                <a:latin typeface="Calibri" panose="020F0502020204030204" pitchFamily="34" charset="0"/>
                <a:cs typeface="Calibri" panose="020F0502020204030204" pitchFamily="34" charset="0"/>
              </a:rPr>
              <a:t>Moving the Incarceration question to Step 1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Person 1. It was removed from Other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sections—persons 2 through 4</a:t>
            </a:r>
          </a:p>
          <a:p>
            <a:pPr lvl="1">
              <a:spcBef>
                <a:spcPts val="400"/>
              </a:spcBef>
              <a:spcAft>
                <a:spcPts val="400"/>
              </a:spcAft>
            </a:pPr>
            <a:r>
              <a:rPr lang="en-US" sz="2000" dirty="0">
                <a:latin typeface="Calibri" panose="020F0502020204030204" pitchFamily="34" charset="0"/>
                <a:cs typeface="Calibri" panose="020F0502020204030204" pitchFamily="34" charset="0"/>
              </a:rPr>
              <a:t>Updated language in the sections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“Other income” and “Alimony” to reflect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the current tax law</a:t>
            </a:r>
          </a:p>
          <a:p>
            <a:pPr lvl="1">
              <a:spcBef>
                <a:spcPts val="400"/>
              </a:spcBef>
              <a:spcAft>
                <a:spcPts val="400"/>
              </a:spcAft>
              <a:buClr>
                <a:schemeClr val="accent5">
                  <a:lumMod val="75000"/>
                </a:schemeClr>
              </a:buClr>
            </a:pPr>
            <a:r>
              <a:rPr lang="en-US" sz="2000" dirty="0">
                <a:latin typeface="Calibri" panose="020F0502020204030204" pitchFamily="34" charset="0"/>
                <a:cs typeface="Calibri" panose="020F0502020204030204" pitchFamily="34" charset="0"/>
              </a:rPr>
              <a:t>Addition of COVID-19 information and resource</a:t>
            </a:r>
          </a:p>
          <a:p>
            <a:pPr lvl="1">
              <a:spcBef>
                <a:spcPts val="400"/>
              </a:spcBef>
              <a:spcAft>
                <a:spcPts val="400"/>
              </a:spcAft>
              <a:buClr>
                <a:schemeClr val="accent5">
                  <a:lumMod val="75000"/>
                </a:schemeClr>
              </a:buClr>
            </a:pPr>
            <a:r>
              <a:rPr lang="en-US" sz="2000" kern="0" dirty="0">
                <a:latin typeface="Calibri" panose="020F0502020204030204" pitchFamily="34" charset="0"/>
                <a:cs typeface="Calibri" panose="020F0502020204030204" pitchFamily="34" charset="0"/>
              </a:rPr>
              <a:t>New step 5 to capture information about Health Reimbursement Accounts</a:t>
            </a:r>
          </a:p>
          <a:p>
            <a:pPr lvl="1">
              <a:spcBef>
                <a:spcPts val="400"/>
              </a:spcBef>
              <a:spcAft>
                <a:spcPts val="400"/>
              </a:spcAft>
              <a:buClr>
                <a:schemeClr val="accent5">
                  <a:lumMod val="75000"/>
                </a:schemeClr>
              </a:buClr>
            </a:pPr>
            <a:r>
              <a:rPr lang="en-US" sz="2000" kern="0" dirty="0">
                <a:latin typeface="Calibri" panose="020F0502020204030204" pitchFamily="34" charset="0"/>
                <a:cs typeface="Calibri" panose="020F0502020204030204" pitchFamily="34" charset="0"/>
              </a:rPr>
              <a:t>Aligned language for Supplement A: Health Insurance from Jobs (question 16) to ensure consistency with the online application</a:t>
            </a:r>
          </a:p>
        </p:txBody>
      </p:sp>
      <p:pic>
        <p:nvPicPr>
          <p:cNvPr id="9" name="Picture 8">
            <a:extLst>
              <a:ext uri="{FF2B5EF4-FFF2-40B4-BE49-F238E27FC236}">
                <a16:creationId xmlns:a16="http://schemas.microsoft.com/office/drawing/2014/main" id="{497B85BB-2834-47DB-96E5-98B7E1F8FCE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45258" y="835023"/>
            <a:ext cx="2659217" cy="3657601"/>
          </a:xfrm>
          <a:prstGeom prst="rect">
            <a:avLst/>
          </a:prstGeom>
        </p:spPr>
        <p:style>
          <a:lnRef idx="2">
            <a:schemeClr val="dk1"/>
          </a:lnRef>
          <a:fillRef idx="1">
            <a:schemeClr val="lt1"/>
          </a:fillRef>
          <a:effectRef idx="0">
            <a:schemeClr val="dk1"/>
          </a:effectRef>
          <a:fontRef idx="minor">
            <a:schemeClr val="dk1"/>
          </a:fontRef>
        </p:style>
      </p:pic>
      <p:pic>
        <p:nvPicPr>
          <p:cNvPr id="10" name="Picture 9">
            <a:extLst>
              <a:ext uri="{FF2B5EF4-FFF2-40B4-BE49-F238E27FC236}">
                <a16:creationId xmlns:a16="http://schemas.microsoft.com/office/drawing/2014/main" id="{97C33775-4297-4F01-AD2C-47E50B10C03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436667" y="1524777"/>
            <a:ext cx="2478733" cy="3317689"/>
          </a:xfrm>
          <a:prstGeom prst="rect">
            <a:avLst/>
          </a:prstGeom>
        </p:spPr>
        <p:style>
          <a:lnRef idx="2">
            <a:schemeClr val="dk1"/>
          </a:lnRef>
          <a:fillRef idx="1">
            <a:schemeClr val="lt1"/>
          </a:fillRef>
          <a:effectRef idx="0">
            <a:schemeClr val="dk1"/>
          </a:effectRef>
          <a:fontRef idx="minor">
            <a:schemeClr val="dk1"/>
          </a:fontRef>
        </p:style>
      </p:pic>
      <p:sp>
        <p:nvSpPr>
          <p:cNvPr id="4" name="Slide Number Placeholder 3">
            <a:extLst>
              <a:ext uri="{FF2B5EF4-FFF2-40B4-BE49-F238E27FC236}">
                <a16:creationId xmlns:a16="http://schemas.microsoft.com/office/drawing/2014/main" id="{BA515FF9-E8AC-4A6D-A074-3869EE36A2DA}"/>
              </a:ext>
            </a:extLst>
          </p:cNvPr>
          <p:cNvSpPr>
            <a:spLocks noGrp="1"/>
          </p:cNvSpPr>
          <p:nvPr>
            <p:ph type="sldNum" sz="quarter" idx="12"/>
          </p:nvPr>
        </p:nvSpPr>
        <p:spPr>
          <a:xfrm>
            <a:off x="7924800" y="6356350"/>
            <a:ext cx="762000" cy="365125"/>
          </a:xfrm>
        </p:spPr>
        <p:txBody>
          <a:bodyPr/>
          <a:lstStyle/>
          <a:p>
            <a:fld id="{C3302BC5-986D-42D8-BF2F-B9D0692D83AF}" type="slidenum">
              <a:rPr lang="en-US" smtClean="0"/>
              <a:pPr/>
              <a:t>13</a:t>
            </a:fld>
            <a:endParaRPr lang="en-US" dirty="0"/>
          </a:p>
        </p:txBody>
      </p:sp>
    </p:spTree>
    <p:extLst>
      <p:ext uri="{BB962C8B-B14F-4D97-AF65-F5344CB8AC3E}">
        <p14:creationId xmlns:p14="http://schemas.microsoft.com/office/powerpoint/2010/main" val="1618400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EFAF3-9AAC-4552-A8AE-3527D40A9F8A}"/>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How to Apply: ACA-3</a:t>
            </a:r>
          </a:p>
        </p:txBody>
      </p:sp>
      <p:sp>
        <p:nvSpPr>
          <p:cNvPr id="3" name="Content Placeholder 2">
            <a:extLst>
              <a:ext uri="{FF2B5EF4-FFF2-40B4-BE49-F238E27FC236}">
                <a16:creationId xmlns:a16="http://schemas.microsoft.com/office/drawing/2014/main" id="{B6EDDB61-2D01-4F0F-B75A-0E890D915F7D}"/>
              </a:ext>
            </a:extLst>
          </p:cNvPr>
          <p:cNvSpPr>
            <a:spLocks noGrp="1"/>
          </p:cNvSpPr>
          <p:nvPr>
            <p:ph idx="1"/>
          </p:nvPr>
        </p:nvSpPr>
        <p:spPr>
          <a:xfrm>
            <a:off x="457200" y="1447800"/>
            <a:ext cx="8229600" cy="4678363"/>
          </a:xfrm>
        </p:spPr>
        <p:txBody>
          <a:bodyPr/>
          <a:lstStyle/>
          <a:p>
            <a:pPr>
              <a:spcBef>
                <a:spcPts val="600"/>
              </a:spcBef>
              <a:spcAft>
                <a:spcPts val="600"/>
              </a:spcAft>
            </a:pPr>
            <a:r>
              <a:rPr lang="en-US" sz="2000" dirty="0">
                <a:latin typeface="Calibri" panose="020F0502020204030204" pitchFamily="34" charset="0"/>
                <a:cs typeface="Calibri" panose="020F0502020204030204" pitchFamily="34" charset="0"/>
              </a:rPr>
              <a:t>Applicants can use any of the options below:</a:t>
            </a:r>
          </a:p>
          <a:p>
            <a:pPr lvl="1">
              <a:spcBef>
                <a:spcPts val="600"/>
              </a:spcBef>
              <a:spcAft>
                <a:spcPts val="600"/>
              </a:spcAft>
            </a:pPr>
            <a:r>
              <a:rPr lang="en-US" sz="1800" dirty="0">
                <a:latin typeface="Calibri" panose="020F0502020204030204" pitchFamily="34" charset="0"/>
                <a:cs typeface="Calibri" panose="020F0502020204030204" pitchFamily="34" charset="0"/>
              </a:rPr>
              <a:t>Online at </a:t>
            </a:r>
            <a:r>
              <a:rPr lang="en-US" sz="1800" b="1" dirty="0">
                <a:latin typeface="Calibri" panose="020F0502020204030204" pitchFamily="34" charset="0"/>
                <a:cs typeface="Calibri" panose="020F0502020204030204" pitchFamily="34" charset="0"/>
              </a:rPr>
              <a:t>MAhealthconnector.org – </a:t>
            </a:r>
            <a:r>
              <a:rPr lang="en-US" sz="1800" b="1" dirty="0">
                <a:solidFill>
                  <a:srgbClr val="FF0000"/>
                </a:solidFill>
                <a:latin typeface="Calibri" panose="020F0502020204030204" pitchFamily="34" charset="0"/>
                <a:cs typeface="Calibri" panose="020F0502020204030204" pitchFamily="34" charset="0"/>
              </a:rPr>
              <a:t>FASTEST</a:t>
            </a:r>
          </a:p>
          <a:p>
            <a:pPr lvl="1">
              <a:spcBef>
                <a:spcPts val="600"/>
              </a:spcBef>
              <a:spcAft>
                <a:spcPts val="600"/>
              </a:spcAft>
            </a:pPr>
            <a:r>
              <a:rPr lang="en-US" sz="1800" dirty="0">
                <a:latin typeface="Calibri" panose="020F0502020204030204" pitchFamily="34" charset="0"/>
                <a:cs typeface="Calibri" panose="020F0502020204030204" pitchFamily="34" charset="0"/>
              </a:rPr>
              <a:t>Phone: 1-800-841-2900 (TTY: 1-800-497-4648) </a:t>
            </a:r>
          </a:p>
          <a:p>
            <a:pPr marL="1828800" lvl="4" indent="0">
              <a:spcBef>
                <a:spcPts val="600"/>
              </a:spcBef>
              <a:spcAft>
                <a:spcPts val="600"/>
              </a:spcAft>
              <a:buNone/>
            </a:pPr>
            <a:r>
              <a:rPr lang="en-US" sz="1800" dirty="0">
                <a:latin typeface="Calibri" panose="020F0502020204030204" pitchFamily="34" charset="0"/>
                <a:cs typeface="Calibri" panose="020F0502020204030204" pitchFamily="34" charset="0"/>
              </a:rPr>
              <a:t> Monday-Friday 8:00 am - 5:00 pm</a:t>
            </a:r>
          </a:p>
          <a:p>
            <a:pPr lvl="1">
              <a:spcBef>
                <a:spcPts val="600"/>
              </a:spcBef>
              <a:spcAft>
                <a:spcPts val="600"/>
              </a:spcAft>
            </a:pPr>
            <a:r>
              <a:rPr lang="en-US" sz="1800" dirty="0">
                <a:latin typeface="Calibri" panose="020F0502020204030204" pitchFamily="34" charset="0"/>
                <a:cs typeface="Calibri" panose="020F0502020204030204" pitchFamily="34" charset="0"/>
              </a:rPr>
              <a:t>Mail the completed, signed application to:</a:t>
            </a:r>
          </a:p>
          <a:p>
            <a:pPr marL="1828800" lvl="4" indent="0">
              <a:spcBef>
                <a:spcPts val="600"/>
              </a:spcBef>
              <a:spcAft>
                <a:spcPts val="600"/>
              </a:spcAft>
              <a:buNone/>
            </a:pPr>
            <a:r>
              <a:rPr lang="en-US" sz="1800" dirty="0">
                <a:latin typeface="Calibri" panose="020F0502020204030204" pitchFamily="34" charset="0"/>
                <a:cs typeface="Calibri" panose="020F0502020204030204" pitchFamily="34" charset="0"/>
              </a:rPr>
              <a:t>Health Insurance Processing Center</a:t>
            </a:r>
          </a:p>
          <a:p>
            <a:pPr marL="1828800" lvl="4" indent="0">
              <a:spcBef>
                <a:spcPts val="600"/>
              </a:spcBef>
              <a:spcAft>
                <a:spcPts val="600"/>
              </a:spcAft>
              <a:buNone/>
            </a:pPr>
            <a:r>
              <a:rPr lang="en-US" sz="1800" dirty="0">
                <a:latin typeface="Calibri" panose="020F0502020204030204" pitchFamily="34" charset="0"/>
                <a:cs typeface="Calibri" panose="020F0502020204030204" pitchFamily="34" charset="0"/>
              </a:rPr>
              <a:t>P.O. Box 4405</a:t>
            </a:r>
          </a:p>
          <a:p>
            <a:pPr marL="1828800" lvl="4" indent="0">
              <a:spcBef>
                <a:spcPts val="600"/>
              </a:spcBef>
              <a:spcAft>
                <a:spcPts val="600"/>
              </a:spcAft>
              <a:buNone/>
            </a:pPr>
            <a:r>
              <a:rPr lang="en-US" sz="1800" dirty="0">
                <a:latin typeface="Calibri" panose="020F0502020204030204" pitchFamily="34" charset="0"/>
                <a:cs typeface="Calibri" panose="020F0502020204030204" pitchFamily="34" charset="0"/>
              </a:rPr>
              <a:t>Taunton, MA 02780</a:t>
            </a:r>
          </a:p>
          <a:p>
            <a:pPr lvl="1">
              <a:spcBef>
                <a:spcPts val="600"/>
              </a:spcBef>
              <a:spcAft>
                <a:spcPts val="600"/>
              </a:spcAft>
            </a:pPr>
            <a:r>
              <a:rPr lang="en-US" sz="1800" dirty="0">
                <a:latin typeface="Calibri" panose="020F0502020204030204" pitchFamily="34" charset="0"/>
                <a:cs typeface="Calibri" panose="020F0502020204030204" pitchFamily="34" charset="0"/>
              </a:rPr>
              <a:t>Fax to (857) 323-8300</a:t>
            </a:r>
          </a:p>
          <a:p>
            <a:pPr lvl="1">
              <a:spcBef>
                <a:spcPts val="600"/>
              </a:spcBef>
              <a:spcAft>
                <a:spcPts val="600"/>
              </a:spcAft>
            </a:pPr>
            <a:r>
              <a:rPr lang="en-US" sz="1800" dirty="0">
                <a:latin typeface="Calibri" panose="020F0502020204030204" pitchFamily="34" charset="0"/>
                <a:cs typeface="Calibri" panose="020F0502020204030204" pitchFamily="34" charset="0"/>
                <a:hlinkClick r:id="rId3"/>
              </a:rPr>
              <a:t>Enrollment Assisters</a:t>
            </a:r>
            <a:r>
              <a:rPr lang="en-US" sz="1800" dirty="0">
                <a:latin typeface="Calibri" panose="020F0502020204030204" pitchFamily="34" charset="0"/>
                <a:cs typeface="Calibri" panose="020F0502020204030204" pitchFamily="34" charset="0"/>
              </a:rPr>
              <a:t>: Call ahead and make an appointment</a:t>
            </a:r>
          </a:p>
          <a:p>
            <a:pPr>
              <a:spcBef>
                <a:spcPts val="600"/>
              </a:spcBef>
              <a:spcAft>
                <a:spcPts val="600"/>
              </a:spcAft>
            </a:pPr>
            <a:r>
              <a:rPr lang="en-US" sz="2000" dirty="0">
                <a:latin typeface="Calibri" panose="020F0502020204030204" pitchFamily="34" charset="0"/>
                <a:cs typeface="Calibri" panose="020F0502020204030204" pitchFamily="34" charset="0"/>
              </a:rPr>
              <a:t>Printable and downloadable, new member booklet for </a:t>
            </a:r>
            <a:r>
              <a:rPr lang="en-US" sz="2000" dirty="0">
                <a:latin typeface="Calibri" panose="020F0502020204030204" pitchFamily="34" charset="0"/>
                <a:cs typeface="Calibri" panose="020F0502020204030204" pitchFamily="34" charset="0"/>
                <a:hlinkClick r:id="rId4"/>
              </a:rPr>
              <a:t>Health and Dental Coverage and Help Paying Costs</a:t>
            </a:r>
            <a:r>
              <a:rPr lang="en-US" sz="2000" dirty="0">
                <a:latin typeface="Calibri" panose="020F0502020204030204" pitchFamily="34" charset="0"/>
                <a:cs typeface="Calibri" panose="020F0502020204030204" pitchFamily="34" charset="0"/>
              </a:rPr>
              <a:t> (ACA-1) and the </a:t>
            </a:r>
            <a:r>
              <a:rPr lang="en-US" sz="2000" dirty="0">
                <a:latin typeface="Calibri" panose="020F0502020204030204" pitchFamily="34" charset="0"/>
                <a:cs typeface="Calibri" panose="020F0502020204030204" pitchFamily="34" charset="0"/>
                <a:hlinkClick r:id="rId5"/>
              </a:rPr>
              <a:t>ACA-3</a:t>
            </a:r>
            <a:r>
              <a:rPr lang="en-US" sz="2000" dirty="0">
                <a:latin typeface="Calibri" panose="020F0502020204030204" pitchFamily="34" charset="0"/>
                <a:cs typeface="Calibri" panose="020F0502020204030204" pitchFamily="34" charset="0"/>
              </a:rPr>
              <a:t> </a:t>
            </a:r>
          </a:p>
        </p:txBody>
      </p:sp>
      <p:sp>
        <p:nvSpPr>
          <p:cNvPr id="4" name="Slide Number Placeholder 3">
            <a:extLst>
              <a:ext uri="{FF2B5EF4-FFF2-40B4-BE49-F238E27FC236}">
                <a16:creationId xmlns:a16="http://schemas.microsoft.com/office/drawing/2014/main" id="{20270D50-B8CD-452A-91DF-C31B9B444672}"/>
              </a:ext>
            </a:extLst>
          </p:cNvPr>
          <p:cNvSpPr>
            <a:spLocks noGrp="1"/>
          </p:cNvSpPr>
          <p:nvPr>
            <p:ph type="sldNum" sz="quarter" idx="12"/>
          </p:nvPr>
        </p:nvSpPr>
        <p:spPr/>
        <p:txBody>
          <a:bodyPr/>
          <a:lstStyle/>
          <a:p>
            <a:fld id="{C3302BC5-986D-42D8-BF2F-B9D0692D83AF}" type="slidenum">
              <a:rPr lang="en-US" smtClean="0"/>
              <a:pPr/>
              <a:t>14</a:t>
            </a:fld>
            <a:endParaRPr lang="en-US" dirty="0"/>
          </a:p>
        </p:txBody>
      </p:sp>
    </p:spTree>
    <p:extLst>
      <p:ext uri="{BB962C8B-B14F-4D97-AF65-F5344CB8AC3E}">
        <p14:creationId xmlns:p14="http://schemas.microsoft.com/office/powerpoint/2010/main" val="537721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930ADA4-E333-44B5-B91A-BCA51BFB8A7A}"/>
              </a:ext>
            </a:extLst>
          </p:cNvPr>
          <p:cNvSpPr>
            <a:spLocks noGrp="1"/>
          </p:cNvSpPr>
          <p:nvPr>
            <p:ph type="title"/>
          </p:nvPr>
        </p:nvSpPr>
        <p:spPr>
          <a:xfrm>
            <a:off x="457200" y="304800"/>
            <a:ext cx="6553200" cy="838200"/>
          </a:xfrm>
        </p:spPr>
        <p:txBody>
          <a:bodyPr/>
          <a:lstStyle/>
          <a:p>
            <a:r>
              <a:rPr lang="en-US" sz="3600" dirty="0">
                <a:latin typeface="Calibri" panose="020F0502020204030204" pitchFamily="34" charset="0"/>
                <a:cs typeface="Calibri" panose="020F0502020204030204" pitchFamily="34" charset="0"/>
              </a:rPr>
              <a:t>SACA-2 Application Revisions: July 1, 2020</a:t>
            </a:r>
          </a:p>
        </p:txBody>
      </p:sp>
      <p:sp>
        <p:nvSpPr>
          <p:cNvPr id="3" name="Content Placeholder 2">
            <a:extLst>
              <a:ext uri="{FF2B5EF4-FFF2-40B4-BE49-F238E27FC236}">
                <a16:creationId xmlns:a16="http://schemas.microsoft.com/office/drawing/2014/main" id="{0690E0C2-422D-47E4-A712-DF27E607F081}"/>
              </a:ext>
            </a:extLst>
          </p:cNvPr>
          <p:cNvSpPr>
            <a:spLocks noGrp="1"/>
          </p:cNvSpPr>
          <p:nvPr>
            <p:ph type="body" sz="half" idx="1"/>
          </p:nvPr>
        </p:nvSpPr>
        <p:spPr>
          <a:xfrm>
            <a:off x="381000" y="1447800"/>
            <a:ext cx="4800600" cy="4724400"/>
          </a:xfrm>
        </p:spPr>
        <p:txBody>
          <a:bodyPr/>
          <a:lstStyle/>
          <a:p>
            <a:r>
              <a:rPr lang="en-US" sz="2000" dirty="0">
                <a:latin typeface="Calibri" panose="020F0502020204030204" pitchFamily="34" charset="0"/>
                <a:cs typeface="Calibri" panose="020F0502020204030204" pitchFamily="34" charset="0"/>
                <a:hlinkClick r:id="rId3"/>
              </a:rPr>
              <a:t>SACA-2 Application</a:t>
            </a:r>
            <a:r>
              <a:rPr lang="en-US" sz="2000" dirty="0">
                <a:latin typeface="Calibri" panose="020F0502020204030204" pitchFamily="34" charset="0"/>
                <a:cs typeface="Calibri" panose="020F0502020204030204" pitchFamily="34" charset="0"/>
              </a:rPr>
              <a:t>: Revisions for July 1, 2020 includes: </a:t>
            </a:r>
          </a:p>
          <a:p>
            <a:pPr lvl="1"/>
            <a:r>
              <a:rPr lang="en-US" sz="1800" dirty="0">
                <a:latin typeface="Calibri" panose="020F0502020204030204" pitchFamily="34" charset="0"/>
                <a:cs typeface="Calibri" panose="020F0502020204030204" pitchFamily="34" charset="0"/>
              </a:rPr>
              <a:t>New language explaining how race and ethnicity data will be used</a:t>
            </a:r>
          </a:p>
          <a:p>
            <a:pPr lvl="1"/>
            <a:r>
              <a:rPr lang="en-US" sz="1800" dirty="0">
                <a:latin typeface="Calibri" panose="020F0502020204030204" pitchFamily="34" charset="0"/>
                <a:cs typeface="Calibri" panose="020F0502020204030204" pitchFamily="34" charset="0"/>
              </a:rPr>
              <a:t>Updated language in the sections “Other income” and “Alimony” to reflect current tax law</a:t>
            </a:r>
          </a:p>
          <a:p>
            <a:pPr lvl="1"/>
            <a:r>
              <a:rPr lang="en-US" sz="1800" dirty="0">
                <a:latin typeface="Calibri" panose="020F0502020204030204" pitchFamily="34" charset="0"/>
                <a:cs typeface="Calibri" panose="020F0502020204030204" pitchFamily="34" charset="0"/>
              </a:rPr>
              <a:t>New Section 7 to capture information about Health Reimbursement Accounts</a:t>
            </a:r>
          </a:p>
          <a:p>
            <a:pPr lvl="1"/>
            <a:r>
              <a:rPr lang="en-US" sz="1800" dirty="0">
                <a:latin typeface="Calibri" panose="020F0502020204030204" pitchFamily="34" charset="0"/>
                <a:cs typeface="Calibri" panose="020F0502020204030204" pitchFamily="34" charset="0"/>
              </a:rPr>
              <a:t>Addition of COVID-19 information and resource </a:t>
            </a:r>
          </a:p>
          <a:p>
            <a:pPr lvl="1"/>
            <a:r>
              <a:rPr lang="en-US" sz="1800" dirty="0">
                <a:latin typeface="Calibri" panose="020F0502020204030204" pitchFamily="34" charset="0"/>
                <a:cs typeface="Calibri" panose="020F0502020204030204" pitchFamily="34" charset="0"/>
              </a:rPr>
              <a:t>Aligned language for Supplement D: Health Insurance (question 16) to ensure consistency with the online application.</a:t>
            </a:r>
          </a:p>
        </p:txBody>
      </p:sp>
      <p:pic>
        <p:nvPicPr>
          <p:cNvPr id="8" name="Picture 7">
            <a:extLst>
              <a:ext uri="{FF2B5EF4-FFF2-40B4-BE49-F238E27FC236}">
                <a16:creationId xmlns:a16="http://schemas.microsoft.com/office/drawing/2014/main" id="{5961ED4E-C258-434C-8D1A-6130C043278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33734" y="990600"/>
            <a:ext cx="3553332" cy="4926134"/>
          </a:xfrm>
          <a:prstGeom prst="rect">
            <a:avLst/>
          </a:prstGeom>
        </p:spPr>
        <p:style>
          <a:lnRef idx="2">
            <a:schemeClr val="dk1"/>
          </a:lnRef>
          <a:fillRef idx="1">
            <a:schemeClr val="lt1"/>
          </a:fillRef>
          <a:effectRef idx="0">
            <a:schemeClr val="dk1"/>
          </a:effectRef>
          <a:fontRef idx="minor">
            <a:schemeClr val="dk1"/>
          </a:fontRef>
        </p:style>
      </p:pic>
      <p:pic>
        <p:nvPicPr>
          <p:cNvPr id="5" name="Picture 4">
            <a:extLst>
              <a:ext uri="{FF2B5EF4-FFF2-40B4-BE49-F238E27FC236}">
                <a16:creationId xmlns:a16="http://schemas.microsoft.com/office/drawing/2014/main" id="{AB3F1E6F-43DC-467F-A35A-01749691A70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625308" y="2021742"/>
            <a:ext cx="3322749" cy="4114800"/>
          </a:xfrm>
          <a:prstGeom prst="rect">
            <a:avLst/>
          </a:prstGeom>
        </p:spPr>
        <p:style>
          <a:lnRef idx="2">
            <a:schemeClr val="dk1"/>
          </a:lnRef>
          <a:fillRef idx="1">
            <a:schemeClr val="lt1"/>
          </a:fillRef>
          <a:effectRef idx="0">
            <a:schemeClr val="dk1"/>
          </a:effectRef>
          <a:fontRef idx="minor">
            <a:schemeClr val="dk1"/>
          </a:fontRef>
        </p:style>
      </p:pic>
      <p:sp>
        <p:nvSpPr>
          <p:cNvPr id="4" name="Slide Number Placeholder 3">
            <a:extLst>
              <a:ext uri="{FF2B5EF4-FFF2-40B4-BE49-F238E27FC236}">
                <a16:creationId xmlns:a16="http://schemas.microsoft.com/office/drawing/2014/main" id="{6944B773-3923-44CD-B601-FB8996A95FD3}"/>
              </a:ext>
            </a:extLst>
          </p:cNvPr>
          <p:cNvSpPr>
            <a:spLocks noGrp="1"/>
          </p:cNvSpPr>
          <p:nvPr>
            <p:ph type="sldNum" sz="quarter" idx="10"/>
          </p:nvPr>
        </p:nvSpPr>
        <p:spPr/>
        <p:txBody>
          <a:bodyPr/>
          <a:lstStyle/>
          <a:p>
            <a:fld id="{C3302BC5-986D-42D8-BF2F-B9D0692D83AF}" type="slidenum">
              <a:rPr lang="en-US" smtClean="0"/>
              <a:pPr/>
              <a:t>15</a:t>
            </a:fld>
            <a:endParaRPr lang="en-US"/>
          </a:p>
        </p:txBody>
      </p:sp>
    </p:spTree>
    <p:extLst>
      <p:ext uri="{BB962C8B-B14F-4D97-AF65-F5344CB8AC3E}">
        <p14:creationId xmlns:p14="http://schemas.microsoft.com/office/powerpoint/2010/main" val="643342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EFAF3-9AAC-4552-A8AE-3527D40A9F8A}"/>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How to Apply: </a:t>
            </a:r>
            <a:r>
              <a:rPr lang="en-US" sz="3600" dirty="0" err="1">
                <a:latin typeface="Calibri" panose="020F0502020204030204" pitchFamily="34" charset="0"/>
                <a:cs typeface="Calibri" panose="020F0502020204030204" pitchFamily="34" charset="0"/>
              </a:rPr>
              <a:t>SACA</a:t>
            </a:r>
            <a:r>
              <a:rPr lang="en-US" sz="3600" dirty="0">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B6EDDB61-2D01-4F0F-B75A-0E890D915F7D}"/>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Applicants can use any of the options below:</a:t>
            </a:r>
          </a:p>
          <a:p>
            <a:pPr lvl="1">
              <a:spcBef>
                <a:spcPts val="600"/>
              </a:spcBef>
              <a:spcAft>
                <a:spcPts val="600"/>
              </a:spcAft>
            </a:pPr>
            <a:r>
              <a:rPr lang="en-US" sz="2000" dirty="0">
                <a:latin typeface="Calibri" panose="020F0502020204030204" pitchFamily="34" charset="0"/>
                <a:cs typeface="Calibri" panose="020F0502020204030204" pitchFamily="34" charset="0"/>
              </a:rPr>
              <a:t>Mail the completed, signed application to:</a:t>
            </a:r>
          </a:p>
          <a:p>
            <a:pPr marL="1828800" lvl="4" indent="0">
              <a:spcBef>
                <a:spcPts val="600"/>
              </a:spcBef>
              <a:spcAft>
                <a:spcPts val="600"/>
              </a:spcAft>
              <a:buNone/>
            </a:pPr>
            <a:r>
              <a:rPr lang="en-US" sz="1800" dirty="0">
                <a:latin typeface="Calibri" panose="020F0502020204030204" pitchFamily="34" charset="0"/>
                <a:cs typeface="Calibri" panose="020F0502020204030204" pitchFamily="34" charset="0"/>
              </a:rPr>
              <a:t>MassHealth Enrollment Center</a:t>
            </a:r>
          </a:p>
          <a:p>
            <a:pPr marL="1828800" lvl="4" indent="0">
              <a:spcBef>
                <a:spcPts val="600"/>
              </a:spcBef>
              <a:spcAft>
                <a:spcPts val="600"/>
              </a:spcAft>
              <a:buNone/>
            </a:pPr>
            <a:r>
              <a:rPr lang="en-US" sz="1800" dirty="0">
                <a:latin typeface="Calibri" panose="020F0502020204030204" pitchFamily="34" charset="0"/>
                <a:cs typeface="Calibri" panose="020F0502020204030204" pitchFamily="34" charset="0"/>
              </a:rPr>
              <a:t>P.O. Box 290794</a:t>
            </a:r>
          </a:p>
          <a:p>
            <a:pPr marL="1828800" lvl="4" indent="0">
              <a:spcBef>
                <a:spcPts val="600"/>
              </a:spcBef>
              <a:spcAft>
                <a:spcPts val="600"/>
              </a:spcAft>
              <a:buNone/>
            </a:pPr>
            <a:r>
              <a:rPr lang="en-US" sz="1800" dirty="0">
                <a:latin typeface="Calibri" panose="020F0502020204030204" pitchFamily="34" charset="0"/>
                <a:cs typeface="Calibri" panose="020F0502020204030204" pitchFamily="34" charset="0"/>
              </a:rPr>
              <a:t>Charlestown, MA  02129-0214</a:t>
            </a:r>
          </a:p>
          <a:p>
            <a:pPr lvl="1">
              <a:spcBef>
                <a:spcPts val="600"/>
              </a:spcBef>
              <a:spcAft>
                <a:spcPts val="600"/>
              </a:spcAft>
            </a:pPr>
            <a:r>
              <a:rPr lang="en-US" sz="2000" dirty="0">
                <a:latin typeface="Calibri" panose="020F0502020204030204" pitchFamily="34" charset="0"/>
                <a:cs typeface="Calibri" panose="020F0502020204030204" pitchFamily="34" charset="0"/>
              </a:rPr>
              <a:t>Fax to (617) 887-8799</a:t>
            </a:r>
          </a:p>
          <a:p>
            <a:pPr lvl="1">
              <a:spcBef>
                <a:spcPts val="600"/>
              </a:spcBef>
              <a:spcAft>
                <a:spcPts val="600"/>
              </a:spcAft>
            </a:pPr>
            <a:r>
              <a:rPr lang="en-US" sz="2000" dirty="0">
                <a:latin typeface="Calibri" panose="020F0502020204030204" pitchFamily="34" charset="0"/>
                <a:cs typeface="Calibri" panose="020F0502020204030204" pitchFamily="34" charset="0"/>
                <a:hlinkClick r:id="rId3"/>
              </a:rPr>
              <a:t>Enrollment Assisters</a:t>
            </a:r>
            <a:r>
              <a:rPr lang="en-US" sz="2000" dirty="0">
                <a:latin typeface="Calibri" panose="020F0502020204030204" pitchFamily="34" charset="0"/>
                <a:cs typeface="Calibri" panose="020F0502020204030204" pitchFamily="34" charset="0"/>
              </a:rPr>
              <a:t>: Call ahead and make an appointment</a:t>
            </a:r>
          </a:p>
          <a:p>
            <a:pPr>
              <a:spcBef>
                <a:spcPts val="600"/>
              </a:spcBef>
              <a:spcAft>
                <a:spcPts val="600"/>
              </a:spcAft>
            </a:pPr>
            <a:r>
              <a:rPr lang="en-US" sz="2400" dirty="0">
                <a:latin typeface="Calibri" panose="020F0502020204030204" pitchFamily="34" charset="0"/>
                <a:cs typeface="Calibri" panose="020F0502020204030204" pitchFamily="34" charset="0"/>
              </a:rPr>
              <a:t>The new </a:t>
            </a:r>
            <a:r>
              <a:rPr lang="en-US" sz="2400" dirty="0">
                <a:latin typeface="Calibri" panose="020F0502020204030204" pitchFamily="34" charset="0"/>
                <a:cs typeface="Calibri" panose="020F0502020204030204" pitchFamily="34" charset="0"/>
                <a:hlinkClick r:id="rId4"/>
              </a:rPr>
              <a:t>Senior Guide to Health Care Coverage</a:t>
            </a:r>
            <a:r>
              <a:rPr lang="en-US" sz="2400" dirty="0">
                <a:latin typeface="Calibri" panose="020F0502020204030204" pitchFamily="34" charset="0"/>
                <a:cs typeface="Calibri" panose="020F0502020204030204" pitchFamily="34" charset="0"/>
              </a:rPr>
              <a:t> (SACA-1) member booklet and the fillable PDF of the </a:t>
            </a:r>
            <a:r>
              <a:rPr lang="en-US" sz="2400" dirty="0">
                <a:latin typeface="Calibri" panose="020F0502020204030204" pitchFamily="34" charset="0"/>
                <a:cs typeface="Calibri" panose="020F0502020204030204" pitchFamily="34" charset="0"/>
                <a:hlinkClick r:id="rId5"/>
              </a:rPr>
              <a:t>SACA-2 application</a:t>
            </a:r>
            <a:r>
              <a:rPr lang="en-US" sz="2400" dirty="0">
                <a:latin typeface="Calibri" panose="020F0502020204030204" pitchFamily="34" charset="0"/>
                <a:cs typeface="Calibri" panose="020F0502020204030204" pitchFamily="34" charset="0"/>
              </a:rPr>
              <a:t> can be viewed and printed.</a:t>
            </a:r>
          </a:p>
        </p:txBody>
      </p:sp>
      <p:sp>
        <p:nvSpPr>
          <p:cNvPr id="4" name="Slide Number Placeholder 3">
            <a:extLst>
              <a:ext uri="{FF2B5EF4-FFF2-40B4-BE49-F238E27FC236}">
                <a16:creationId xmlns:a16="http://schemas.microsoft.com/office/drawing/2014/main" id="{20270D50-B8CD-452A-91DF-C31B9B444672}"/>
              </a:ext>
            </a:extLst>
          </p:cNvPr>
          <p:cNvSpPr>
            <a:spLocks noGrp="1"/>
          </p:cNvSpPr>
          <p:nvPr>
            <p:ph type="sldNum" sz="quarter" idx="12"/>
          </p:nvPr>
        </p:nvSpPr>
        <p:spPr/>
        <p:txBody>
          <a:bodyPr/>
          <a:lstStyle/>
          <a:p>
            <a:fld id="{C3302BC5-986D-42D8-BF2F-B9D0692D83AF}" type="slidenum">
              <a:rPr lang="en-US" smtClean="0"/>
              <a:pPr/>
              <a:t>16</a:t>
            </a:fld>
            <a:endParaRPr lang="en-US" dirty="0"/>
          </a:p>
        </p:txBody>
      </p:sp>
    </p:spTree>
    <p:extLst>
      <p:ext uri="{BB962C8B-B14F-4D97-AF65-F5344CB8AC3E}">
        <p14:creationId xmlns:p14="http://schemas.microsoft.com/office/powerpoint/2010/main" val="2271832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FAF6-3F4F-4EAB-8FA9-0A554653DE85}"/>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Supplies and Use of Earlier Versions </a:t>
            </a:r>
          </a:p>
        </p:txBody>
      </p:sp>
      <p:sp>
        <p:nvSpPr>
          <p:cNvPr id="3" name="Content Placeholder 2">
            <a:extLst>
              <a:ext uri="{FF2B5EF4-FFF2-40B4-BE49-F238E27FC236}">
                <a16:creationId xmlns:a16="http://schemas.microsoft.com/office/drawing/2014/main" id="{6001B77E-2304-443C-88B9-5FAC196F8AF2}"/>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Supplies and Use of Earlier Versions of the ACA-3 and SACA-2:</a:t>
            </a:r>
          </a:p>
          <a:p>
            <a:pPr lvl="1">
              <a:spcBef>
                <a:spcPts val="600"/>
              </a:spcBef>
              <a:spcAft>
                <a:spcPts val="600"/>
              </a:spcAft>
            </a:pPr>
            <a:r>
              <a:rPr lang="en-US" sz="2000" dirty="0">
                <a:latin typeface="Calibri" panose="020F0502020204030204" pitchFamily="34" charset="0"/>
                <a:cs typeface="Calibri" panose="020F0502020204030204" pitchFamily="34" charset="0"/>
              </a:rPr>
              <a:t>Current supplies can be used until August 1, 2020.</a:t>
            </a:r>
          </a:p>
          <a:p>
            <a:pPr>
              <a:spcBef>
                <a:spcPts val="600"/>
              </a:spcBef>
              <a:spcAft>
                <a:spcPts val="600"/>
              </a:spcAft>
            </a:pPr>
            <a:r>
              <a:rPr lang="en-US" sz="2400" dirty="0">
                <a:latin typeface="Calibri" panose="020F0502020204030204" pitchFamily="34" charset="0"/>
                <a:cs typeface="Calibri" panose="020F0502020204030204" pitchFamily="34" charset="0"/>
              </a:rPr>
              <a:t>Recycle the March 2020 version once supplies of the July 2020 version of the ACA-3 and SACA-2 arrives.</a:t>
            </a:r>
          </a:p>
          <a:p>
            <a:pPr>
              <a:spcBef>
                <a:spcPts val="600"/>
              </a:spcBef>
              <a:spcAft>
                <a:spcPts val="600"/>
              </a:spcAft>
            </a:pPr>
            <a:r>
              <a:rPr lang="en-US" sz="2400" dirty="0">
                <a:latin typeface="Calibri" panose="020F0502020204030204" pitchFamily="34" charset="0"/>
                <a:cs typeface="Calibri" panose="020F0502020204030204" pitchFamily="34" charset="0"/>
              </a:rPr>
              <a:t>Although the March 2020 version will be accepted until August 1, 2020, do not distribute to the public once the new version has been received.</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8A90E8D6-B24E-491D-B102-C6083BCB196D}"/>
              </a:ext>
            </a:extLst>
          </p:cNvPr>
          <p:cNvSpPr>
            <a:spLocks noGrp="1"/>
          </p:cNvSpPr>
          <p:nvPr>
            <p:ph type="sldNum" sz="quarter" idx="12"/>
          </p:nvPr>
        </p:nvSpPr>
        <p:spPr/>
        <p:txBody>
          <a:bodyPr/>
          <a:lstStyle/>
          <a:p>
            <a:fld id="{C3302BC5-986D-42D8-BF2F-B9D0692D83AF}" type="slidenum">
              <a:rPr lang="en-US" smtClean="0"/>
              <a:pPr/>
              <a:t>17</a:t>
            </a:fld>
            <a:endParaRPr lang="en-US" dirty="0"/>
          </a:p>
        </p:txBody>
      </p:sp>
    </p:spTree>
    <p:extLst>
      <p:ext uri="{BB962C8B-B14F-4D97-AF65-F5344CB8AC3E}">
        <p14:creationId xmlns:p14="http://schemas.microsoft.com/office/powerpoint/2010/main" val="1161934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FAF6-3F4F-4EAB-8FA9-0A554653DE85}"/>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To Request Supplies </a:t>
            </a:r>
          </a:p>
        </p:txBody>
      </p:sp>
      <p:sp>
        <p:nvSpPr>
          <p:cNvPr id="3" name="Content Placeholder 2">
            <a:extLst>
              <a:ext uri="{FF2B5EF4-FFF2-40B4-BE49-F238E27FC236}">
                <a16:creationId xmlns:a16="http://schemas.microsoft.com/office/drawing/2014/main" id="{6001B77E-2304-443C-88B9-5FAC196F8AF2}"/>
              </a:ext>
            </a:extLst>
          </p:cNvPr>
          <p:cNvSpPr>
            <a:spLocks noGrp="1"/>
          </p:cNvSpPr>
          <p:nvPr>
            <p:ph idx="1"/>
          </p:nvPr>
        </p:nvSpPr>
        <p:spPr>
          <a:xfrm>
            <a:off x="381000" y="1600200"/>
            <a:ext cx="8382000" cy="4572000"/>
          </a:xfrm>
        </p:spPr>
        <p:txBody>
          <a:bodyPr/>
          <a:lstStyle/>
          <a:p>
            <a:pPr>
              <a:spcBef>
                <a:spcPts val="600"/>
              </a:spcBef>
              <a:spcAft>
                <a:spcPts val="600"/>
              </a:spcAft>
            </a:pPr>
            <a:r>
              <a:rPr lang="en-US" sz="2400" b="0" dirty="0">
                <a:latin typeface="Calibri" panose="020F0502020204030204" pitchFamily="34" charset="0"/>
                <a:cs typeface="Calibri" panose="020F0502020204030204" pitchFamily="34" charset="0"/>
              </a:rPr>
              <a:t>To order paper applications </a:t>
            </a:r>
          </a:p>
          <a:p>
            <a:pPr lvl="1">
              <a:spcBef>
                <a:spcPts val="600"/>
              </a:spcBef>
              <a:spcAft>
                <a:spcPts val="600"/>
              </a:spcAft>
            </a:pPr>
            <a:r>
              <a:rPr lang="en-US" sz="2000" b="0" dirty="0">
                <a:latin typeface="Calibri" panose="020F0502020204030204" pitchFamily="34" charset="0"/>
                <a:cs typeface="Calibri" panose="020F0502020204030204" pitchFamily="34" charset="0"/>
              </a:rPr>
              <a:t>Call: 1-800-841-2900</a:t>
            </a:r>
          </a:p>
          <a:p>
            <a:pPr lvl="1">
              <a:spcBef>
                <a:spcPts val="600"/>
              </a:spcBef>
              <a:spcAft>
                <a:spcPts val="600"/>
              </a:spcAft>
            </a:pPr>
            <a:r>
              <a:rPr lang="en-US" sz="2000" b="0" dirty="0">
                <a:latin typeface="Calibri" panose="020F0502020204030204" pitchFamily="34" charset="0"/>
                <a:cs typeface="Calibri" panose="020F0502020204030204" pitchFamily="34" charset="0"/>
              </a:rPr>
              <a:t>Fax a request: 617-988-8973</a:t>
            </a:r>
          </a:p>
          <a:p>
            <a:pPr lvl="1">
              <a:spcBef>
                <a:spcPts val="600"/>
              </a:spcBef>
              <a:spcAft>
                <a:spcPts val="600"/>
              </a:spcAft>
            </a:pPr>
            <a:r>
              <a:rPr lang="en-US" sz="2000" b="0" dirty="0">
                <a:latin typeface="Calibri" panose="020F0502020204030204" pitchFamily="34" charset="0"/>
                <a:cs typeface="Calibri" panose="020F0502020204030204" pitchFamily="34" charset="0"/>
              </a:rPr>
              <a:t>Email a request: </a:t>
            </a:r>
            <a:r>
              <a:rPr lang="en-US" sz="2000" b="0" dirty="0">
                <a:latin typeface="Calibri" panose="020F0502020204030204" pitchFamily="34" charset="0"/>
                <a:cs typeface="Calibri" panose="020F0502020204030204" pitchFamily="34" charset="0"/>
                <a:hlinkClick r:id="rId3"/>
              </a:rPr>
              <a:t>publications@mahealth.net</a:t>
            </a:r>
            <a:r>
              <a:rPr lang="en-US" sz="2000" b="0" dirty="0">
                <a:latin typeface="Calibri" panose="020F0502020204030204" pitchFamily="34" charset="0"/>
                <a:cs typeface="Calibri" panose="020F0502020204030204" pitchFamily="34" charset="0"/>
              </a:rPr>
              <a:t> </a:t>
            </a:r>
            <a:endParaRPr lang="en-US" sz="2400" b="0" dirty="0">
              <a:latin typeface="Calibri" panose="020F0502020204030204" pitchFamily="34" charset="0"/>
              <a:cs typeface="Calibri" panose="020F0502020204030204" pitchFamily="34" charset="0"/>
            </a:endParaRPr>
          </a:p>
          <a:p>
            <a:pPr>
              <a:spcBef>
                <a:spcPts val="600"/>
              </a:spcBef>
              <a:spcAft>
                <a:spcPts val="600"/>
              </a:spcAft>
            </a:pPr>
            <a:r>
              <a:rPr lang="en-US" sz="2400" b="0" dirty="0">
                <a:latin typeface="Calibri" panose="020F0502020204030204" pitchFamily="34" charset="0"/>
                <a:cs typeface="Calibri" panose="020F0502020204030204" pitchFamily="34" charset="0"/>
              </a:rPr>
              <a:t>When ordering be sure to include:</a:t>
            </a:r>
          </a:p>
          <a:p>
            <a:pPr lvl="1">
              <a:spcBef>
                <a:spcPts val="600"/>
              </a:spcBef>
              <a:spcAft>
                <a:spcPts val="600"/>
              </a:spcAft>
            </a:pPr>
            <a:r>
              <a:rPr lang="en-US" sz="2000" b="0" dirty="0">
                <a:latin typeface="Calibri" panose="020F0502020204030204" pitchFamily="34" charset="0"/>
                <a:cs typeface="Calibri" panose="020F0502020204030204" pitchFamily="34" charset="0"/>
              </a:rPr>
              <a:t>Name of the form being ordered (e.g., ACA-3, SACA-2)</a:t>
            </a:r>
          </a:p>
          <a:p>
            <a:pPr lvl="1">
              <a:spcBef>
                <a:spcPts val="600"/>
              </a:spcBef>
              <a:spcAft>
                <a:spcPts val="600"/>
              </a:spcAft>
            </a:pPr>
            <a:r>
              <a:rPr lang="en-US" sz="2000" b="0" dirty="0">
                <a:latin typeface="Calibri" panose="020F0502020204030204" pitchFamily="34" charset="0"/>
                <a:cs typeface="Calibri" panose="020F0502020204030204" pitchFamily="34" charset="0"/>
              </a:rPr>
              <a:t>Quantity requested</a:t>
            </a:r>
          </a:p>
          <a:p>
            <a:pPr lvl="1">
              <a:spcBef>
                <a:spcPts val="600"/>
              </a:spcBef>
              <a:spcAft>
                <a:spcPts val="600"/>
              </a:spcAft>
            </a:pPr>
            <a:r>
              <a:rPr lang="en-US" sz="2000" b="0" dirty="0">
                <a:latin typeface="Calibri" panose="020F0502020204030204" pitchFamily="34" charset="0"/>
                <a:cs typeface="Calibri" panose="020F0502020204030204" pitchFamily="34" charset="0"/>
              </a:rPr>
              <a:t>Name of the person, organization, and shipping address</a:t>
            </a:r>
          </a:p>
          <a:p>
            <a:pPr lvl="1">
              <a:spcBef>
                <a:spcPts val="600"/>
              </a:spcBef>
              <a:spcAft>
                <a:spcPts val="600"/>
              </a:spcAft>
            </a:pPr>
            <a:r>
              <a:rPr lang="en-US" sz="2000" b="0" dirty="0">
                <a:latin typeface="Calibri" panose="020F0502020204030204" pitchFamily="34" charset="0"/>
                <a:cs typeface="Calibri" panose="020F0502020204030204" pitchFamily="34" charset="0"/>
              </a:rPr>
              <a:t>A direct phone number in case there is a question about the order</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8A90E8D6-B24E-491D-B102-C6083BCB196D}"/>
              </a:ext>
            </a:extLst>
          </p:cNvPr>
          <p:cNvSpPr>
            <a:spLocks noGrp="1"/>
          </p:cNvSpPr>
          <p:nvPr>
            <p:ph type="sldNum" sz="quarter" idx="12"/>
          </p:nvPr>
        </p:nvSpPr>
        <p:spPr/>
        <p:txBody>
          <a:bodyPr/>
          <a:lstStyle/>
          <a:p>
            <a:pPr>
              <a:defRPr/>
            </a:pPr>
            <a:fld id="{C3302BC5-986D-42D8-BF2F-B9D0692D83AF}" type="slidenum">
              <a:rPr lang="en-US" smtClean="0"/>
              <a:pPr>
                <a:defRPr/>
              </a:pPr>
              <a:t>18</a:t>
            </a:fld>
            <a:endParaRPr lang="en-US" dirty="0"/>
          </a:p>
        </p:txBody>
      </p:sp>
    </p:spTree>
    <p:extLst>
      <p:ext uri="{BB962C8B-B14F-4D97-AF65-F5344CB8AC3E}">
        <p14:creationId xmlns:p14="http://schemas.microsoft.com/office/powerpoint/2010/main" val="1388937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B3AFE-8707-41AB-BE81-3C895C175AF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Cost sharing policy updates</a:t>
            </a:r>
          </a:p>
        </p:txBody>
      </p:sp>
      <p:sp>
        <p:nvSpPr>
          <p:cNvPr id="4" name="Slide Number Placeholder 3">
            <a:extLst>
              <a:ext uri="{FF2B5EF4-FFF2-40B4-BE49-F238E27FC236}">
                <a16:creationId xmlns:a16="http://schemas.microsoft.com/office/drawing/2014/main" id="{2E8FAB72-C4A8-4005-A36E-A8282A9F76F3}"/>
              </a:ext>
            </a:extLst>
          </p:cNvPr>
          <p:cNvSpPr>
            <a:spLocks noGrp="1"/>
          </p:cNvSpPr>
          <p:nvPr>
            <p:ph type="sldNum" sz="quarter" idx="12"/>
          </p:nvPr>
        </p:nvSpPr>
        <p:spPr/>
        <p:txBody>
          <a:bodyPr/>
          <a:lstStyle/>
          <a:p>
            <a:pPr>
              <a:defRPr/>
            </a:pPr>
            <a:fld id="{23C09D53-7AEC-4C3D-B4B0-764829EA3DA3}" type="slidenum">
              <a:rPr lang="en-US" smtClean="0"/>
              <a:pPr>
                <a:defRPr/>
              </a:pPr>
              <a:t>19</a:t>
            </a:fld>
            <a:endParaRPr lang="en-US" dirty="0"/>
          </a:p>
        </p:txBody>
      </p:sp>
    </p:spTree>
    <p:extLst>
      <p:ext uri="{BB962C8B-B14F-4D97-AF65-F5344CB8AC3E}">
        <p14:creationId xmlns:p14="http://schemas.microsoft.com/office/powerpoint/2010/main" val="3074906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E1C0186-3550-48BC-975F-C75BB249D296}"/>
              </a:ext>
            </a:extLst>
          </p:cNvPr>
          <p:cNvSpPr>
            <a:spLocks noGrp="1"/>
          </p:cNvSpPr>
          <p:nvPr>
            <p:ph type="title"/>
          </p:nvPr>
        </p:nvSpPr>
        <p:spPr>
          <a:xfrm>
            <a:off x="152689" y="181348"/>
            <a:ext cx="6553200" cy="677719"/>
          </a:xfrm>
        </p:spPr>
        <p:txBody>
          <a:bodyPr/>
          <a:lstStyle/>
          <a:p>
            <a:r>
              <a:rPr lang="en-US" kern="0" dirty="0">
                <a:latin typeface="Calibri" panose="020F0502020204030204" pitchFamily="34" charset="0"/>
                <a:cs typeface="Calibri" panose="020F0502020204030204" pitchFamily="34" charset="0"/>
              </a:rPr>
              <a:t>Cost Sharing Policy Updates</a:t>
            </a:r>
            <a:endParaRPr lang="en-US" dirty="0"/>
          </a:p>
        </p:txBody>
      </p:sp>
      <p:sp>
        <p:nvSpPr>
          <p:cNvPr id="2" name="Rectangle 1">
            <a:extLst>
              <a:ext uri="{FF2B5EF4-FFF2-40B4-BE49-F238E27FC236}">
                <a16:creationId xmlns:a16="http://schemas.microsoft.com/office/drawing/2014/main" id="{9E46A559-3F84-4990-BDD5-74BF680A7D8A}"/>
              </a:ext>
            </a:extLst>
          </p:cNvPr>
          <p:cNvSpPr/>
          <p:nvPr/>
        </p:nvSpPr>
        <p:spPr>
          <a:xfrm>
            <a:off x="215153" y="670981"/>
            <a:ext cx="8215075" cy="584775"/>
          </a:xfrm>
          <a:prstGeom prst="rect">
            <a:avLst/>
          </a:prstGeom>
        </p:spPr>
        <p:txBody>
          <a:bodyPr wrap="square">
            <a:spAutoFit/>
          </a:bodyPr>
          <a:lstStyle/>
          <a:p>
            <a:r>
              <a:rPr lang="en-US" altLang="en-US" sz="1600" b="0" dirty="0">
                <a:solidFill>
                  <a:srgbClr val="000066"/>
                </a:solidFill>
                <a:latin typeface="Calibri" panose="020F0502020204030204" pitchFamily="34" charset="0"/>
                <a:cs typeface="Calibri" panose="020F0502020204030204" pitchFamily="34" charset="0"/>
              </a:rPr>
              <a:t>MassHealth is updating their cost sharing policy in order to come into compliance with the rules set forth in the Affordable Care Act. (</a:t>
            </a:r>
            <a:r>
              <a:rPr lang="en-US" altLang="en-US" sz="1600" b="0" i="1" dirty="0">
                <a:solidFill>
                  <a:srgbClr val="000066"/>
                </a:solidFill>
                <a:latin typeface="Calibri" panose="020F0502020204030204" pitchFamily="34" charset="0"/>
                <a:cs typeface="Calibri" panose="020F0502020204030204" pitchFamily="34" charset="0"/>
              </a:rPr>
              <a:t>See </a:t>
            </a:r>
            <a:r>
              <a:rPr lang="en-US" altLang="en-US" sz="1600" b="0" i="1" dirty="0" err="1">
                <a:solidFill>
                  <a:srgbClr val="000066"/>
                </a:solidFill>
                <a:latin typeface="Calibri" panose="020F0502020204030204" pitchFamily="34" charset="0"/>
                <a:cs typeface="Calibri" panose="020F0502020204030204" pitchFamily="34" charset="0"/>
              </a:rPr>
              <a:t>SSA</a:t>
            </a:r>
            <a:r>
              <a:rPr lang="en-US" altLang="en-US" sz="1600" b="0" i="1" dirty="0">
                <a:solidFill>
                  <a:srgbClr val="000066"/>
                </a:solidFill>
                <a:latin typeface="Calibri" panose="020F0502020204030204" pitchFamily="34" charset="0"/>
                <a:cs typeface="Calibri" panose="020F0502020204030204" pitchFamily="34" charset="0"/>
              </a:rPr>
              <a:t> §§ 1916 &amp; </a:t>
            </a:r>
            <a:r>
              <a:rPr lang="en-US" altLang="en-US" sz="1600" b="0" i="1" dirty="0" err="1">
                <a:solidFill>
                  <a:srgbClr val="000066"/>
                </a:solidFill>
                <a:latin typeface="Calibri" panose="020F0502020204030204" pitchFamily="34" charset="0"/>
                <a:cs typeface="Calibri" panose="020F0502020204030204" pitchFamily="34" charset="0"/>
              </a:rPr>
              <a:t>1916A</a:t>
            </a:r>
            <a:r>
              <a:rPr lang="en-US" altLang="en-US" sz="1600" b="0" i="1" dirty="0">
                <a:solidFill>
                  <a:srgbClr val="000066"/>
                </a:solidFill>
                <a:latin typeface="Calibri" panose="020F0502020204030204" pitchFamily="34" charset="0"/>
                <a:cs typeface="Calibri" panose="020F0502020204030204" pitchFamily="34" charset="0"/>
              </a:rPr>
              <a:t>; 42 C.F.R. Parts 447 and 457). </a:t>
            </a:r>
            <a:endParaRPr lang="en-US" sz="1600" dirty="0">
              <a:solidFill>
                <a:srgbClr val="000066"/>
              </a:solidFill>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45B6A26-29BA-4526-82D5-69FB9FE09026}"/>
              </a:ext>
            </a:extLst>
          </p:cNvPr>
          <p:cNvSpPr>
            <a:spLocks noGrp="1"/>
          </p:cNvSpPr>
          <p:nvPr>
            <p:ph idx="1"/>
          </p:nvPr>
        </p:nvSpPr>
        <p:spPr>
          <a:xfrm>
            <a:off x="457200" y="1429593"/>
            <a:ext cx="8229600" cy="4525963"/>
          </a:xfrm>
        </p:spPr>
        <p:txBody>
          <a:bodyPr/>
          <a:lstStyle/>
          <a:p>
            <a:pPr marL="0" indent="0" algn="ctr">
              <a:buNone/>
            </a:pPr>
            <a:r>
              <a:rPr lang="en-US" sz="2800" b="1" dirty="0">
                <a:solidFill>
                  <a:srgbClr val="002060"/>
                </a:solidFill>
                <a:latin typeface="Calibri" panose="020F0502020204030204" pitchFamily="34" charset="0"/>
                <a:cs typeface="Calibri" panose="020F0502020204030204" pitchFamily="34" charset="0"/>
              </a:rPr>
              <a:t>How are Copays Capped? </a:t>
            </a:r>
          </a:p>
        </p:txBody>
      </p:sp>
      <p:grpSp>
        <p:nvGrpSpPr>
          <p:cNvPr id="67" name="Group 66">
            <a:extLst>
              <a:ext uri="{FF2B5EF4-FFF2-40B4-BE49-F238E27FC236}">
                <a16:creationId xmlns:a16="http://schemas.microsoft.com/office/drawing/2014/main" id="{565264C7-198F-491E-A6F0-712F21D98949}"/>
              </a:ext>
            </a:extLst>
          </p:cNvPr>
          <p:cNvGrpSpPr/>
          <p:nvPr/>
        </p:nvGrpSpPr>
        <p:grpSpPr>
          <a:xfrm>
            <a:off x="220212" y="2092796"/>
            <a:ext cx="2654328" cy="507374"/>
            <a:chOff x="679172" y="1133761"/>
            <a:chExt cx="3886202" cy="613922"/>
          </a:xfrm>
          <a:solidFill>
            <a:srgbClr val="33339D"/>
          </a:solidFill>
        </p:grpSpPr>
        <p:sp>
          <p:nvSpPr>
            <p:cNvPr id="68" name="Rectangle 3">
              <a:extLst>
                <a:ext uri="{FF2B5EF4-FFF2-40B4-BE49-F238E27FC236}">
                  <a16:creationId xmlns:a16="http://schemas.microsoft.com/office/drawing/2014/main" id="{4755E11F-C421-4E63-8C07-5E8985BB3B5B}"/>
                </a:ext>
                <a:ext uri="{C183D7F6-B498-43B3-948B-1728B52AA6E4}">
                  <adec:decorative xmlns:adec="http://schemas.microsoft.com/office/drawing/2017/decorative" val="1"/>
                </a:ext>
              </a:extLst>
            </p:cNvPr>
            <p:cNvSpPr>
              <a:spLocks noChangeArrowheads="1"/>
            </p:cNvSpPr>
            <p:nvPr/>
          </p:nvSpPr>
          <p:spPr bwMode="gray">
            <a:xfrm>
              <a:off x="679172" y="1133761"/>
              <a:ext cx="3886202" cy="613922"/>
            </a:xfrm>
            <a:prstGeom prst="rect">
              <a:avLst/>
            </a:prstGeom>
            <a:grpFill/>
            <a:ln w="9525">
              <a:solidFill>
                <a:srgbClr val="023467"/>
              </a:solidFill>
              <a:miter lim="800000"/>
              <a:headEnd/>
              <a:tailEnd/>
            </a:ln>
          </p:spPr>
          <p:txBody>
            <a:bodyPr lIns="88900" tIns="88900" rIns="88900" bIns="889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6000"/>
                </a:lnSpc>
                <a:spcBef>
                  <a:spcPct val="0"/>
                </a:spcBef>
                <a:spcAft>
                  <a:spcPct val="0"/>
                </a:spcAft>
                <a:buClrTx/>
                <a:buSzTx/>
                <a:buFont typeface="Wingdings 2" panose="05020102010507070707" pitchFamily="18" charset="2"/>
                <a:buNone/>
                <a:tabLst/>
                <a:defRPr/>
              </a:pPr>
              <a:endPar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69" name="TextBox 68">
              <a:extLst>
                <a:ext uri="{FF2B5EF4-FFF2-40B4-BE49-F238E27FC236}">
                  <a16:creationId xmlns:a16="http://schemas.microsoft.com/office/drawing/2014/main" id="{EACB72BA-0FE9-4290-97A2-14E9BFFFAAC3}"/>
                </a:ext>
              </a:extLst>
            </p:cNvPr>
            <p:cNvSpPr txBox="1"/>
            <p:nvPr/>
          </p:nvSpPr>
          <p:spPr>
            <a:xfrm>
              <a:off x="992235" y="1263751"/>
              <a:ext cx="3260078" cy="428271"/>
            </a:xfrm>
            <a:prstGeom prst="rect">
              <a:avLst/>
            </a:prstGeom>
            <a:grp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BEFORE 07/01/2020</a:t>
              </a:r>
            </a:p>
          </p:txBody>
        </p:sp>
      </p:grpSp>
      <p:sp>
        <p:nvSpPr>
          <p:cNvPr id="46" name="Rectangle 45">
            <a:extLst>
              <a:ext uri="{FF2B5EF4-FFF2-40B4-BE49-F238E27FC236}">
                <a16:creationId xmlns:a16="http://schemas.microsoft.com/office/drawing/2014/main" id="{56937419-4992-4097-A713-01941B3C0CD1}"/>
              </a:ext>
              <a:ext uri="{C183D7F6-B498-43B3-948B-1728B52AA6E4}">
                <adec:decorative xmlns:adec="http://schemas.microsoft.com/office/drawing/2017/decorative" val="1"/>
              </a:ext>
            </a:extLst>
          </p:cNvPr>
          <p:cNvSpPr/>
          <p:nvPr/>
        </p:nvSpPr>
        <p:spPr bwMode="gray">
          <a:xfrm>
            <a:off x="220212" y="2701770"/>
            <a:ext cx="2654327" cy="584200"/>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0" marR="0" lvl="1" indent="0" algn="l" defTabSz="914400" rtl="0" eaLnBrk="0" fontAlgn="base" latinLnBrk="0" hangingPunct="0">
              <a:lnSpc>
                <a:spcPct val="100000"/>
              </a:lnSpc>
              <a:spcBef>
                <a:spcPts val="1200"/>
              </a:spcBef>
              <a:spcAft>
                <a:spcPct val="0"/>
              </a:spcAft>
              <a:buClrTx/>
              <a:buSzPct val="100000"/>
              <a:buFontTx/>
              <a:buNone/>
              <a:tabLst/>
              <a:defRPr/>
            </a:pPr>
            <a:r>
              <a:rPr kumimoji="0" lang="en-US" sz="1400" b="1" i="0" u="none" strike="noStrike" kern="1200" cap="none" spc="0" normalizeH="0" baseline="0" noProof="0" dirty="0">
                <a:ln>
                  <a:noFill/>
                </a:ln>
                <a:solidFill>
                  <a:schemeClr val="tx1"/>
                </a:solidFill>
                <a:effectLst/>
                <a:uLnTx/>
                <a:uFillTx/>
                <a:latin typeface="Calibri"/>
                <a:ea typeface="+mn-ea"/>
                <a:cs typeface="+mn-cs"/>
              </a:rPr>
              <a:t>Annual</a:t>
            </a:r>
            <a:r>
              <a:rPr kumimoji="0" lang="en-US" sz="1400" b="0" i="0" u="none" strike="noStrike" kern="1200" cap="none" spc="0" normalizeH="0" baseline="0" noProof="0" dirty="0">
                <a:ln>
                  <a:noFill/>
                </a:ln>
                <a:solidFill>
                  <a:schemeClr val="tx1"/>
                </a:solidFill>
                <a:effectLst/>
                <a:uLnTx/>
                <a:uFillTx/>
                <a:latin typeface="Calibri"/>
                <a:ea typeface="+mn-ea"/>
                <a:cs typeface="+mn-cs"/>
              </a:rPr>
              <a:t> pharmacy and acute inpatient hospital copay caps.</a:t>
            </a:r>
            <a:endParaRPr kumimoji="0" lang="en-US" sz="1400" b="0" i="0" u="none" strike="sngStrike" kern="1200" cap="none" spc="0" normalizeH="0" baseline="0" noProof="0" dirty="0">
              <a:ln>
                <a:noFill/>
              </a:ln>
              <a:solidFill>
                <a:schemeClr val="tx1"/>
              </a:solidFill>
              <a:effectLst/>
              <a:uLnTx/>
              <a:uFillTx/>
              <a:latin typeface="Calibri"/>
              <a:ea typeface="+mn-ea"/>
              <a:cs typeface="+mn-cs"/>
            </a:endParaRPr>
          </a:p>
        </p:txBody>
      </p:sp>
      <p:sp>
        <p:nvSpPr>
          <p:cNvPr id="48" name="Rectangle 47">
            <a:extLst>
              <a:ext uri="{FF2B5EF4-FFF2-40B4-BE49-F238E27FC236}">
                <a16:creationId xmlns:a16="http://schemas.microsoft.com/office/drawing/2014/main" id="{3264F0D2-6489-48A9-813C-AB1EF4C5A9DD}"/>
              </a:ext>
              <a:ext uri="{C183D7F6-B498-43B3-948B-1728B52AA6E4}">
                <adec:decorative xmlns:adec="http://schemas.microsoft.com/office/drawing/2017/decorative" val="1"/>
              </a:ext>
            </a:extLst>
          </p:cNvPr>
          <p:cNvSpPr/>
          <p:nvPr/>
        </p:nvSpPr>
        <p:spPr bwMode="gray">
          <a:xfrm>
            <a:off x="220212" y="3437210"/>
            <a:ext cx="2654327" cy="1032985"/>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517525" marR="0" lvl="3" indent="0" algn="l" defTabSz="914400" rtl="0" eaLnBrk="0" fontAlgn="base" latinLnBrk="0" hangingPunct="0">
              <a:lnSpc>
                <a:spcPct val="100000"/>
              </a:lnSpc>
              <a:spcBef>
                <a:spcPts val="1200"/>
              </a:spcBef>
              <a:spcAft>
                <a:spcPct val="0"/>
              </a:spcAft>
              <a:buClrTx/>
              <a:buSzPct val="100000"/>
              <a:buFontTx/>
              <a:buNone/>
              <a:tabLst/>
              <a:defRPr/>
            </a:pPr>
            <a:r>
              <a:rPr kumimoji="0" lang="en-US" sz="1400" b="0" i="0" u="none" strike="noStrike" kern="1200" cap="none" spc="0" normalizeH="0" baseline="0" noProof="0" dirty="0">
                <a:ln>
                  <a:noFill/>
                </a:ln>
                <a:solidFill>
                  <a:schemeClr val="tx1"/>
                </a:solidFill>
                <a:effectLst/>
                <a:uLnTx/>
                <a:uFillTx/>
                <a:latin typeface="Calibri"/>
                <a:ea typeface="+mn-ea"/>
                <a:cs typeface="+mn-cs"/>
              </a:rPr>
              <a:t>$250 per calendar year on drugs dispensed by pharmacies.</a:t>
            </a:r>
          </a:p>
        </p:txBody>
      </p:sp>
      <p:grpSp>
        <p:nvGrpSpPr>
          <p:cNvPr id="49" name="Group 48">
            <a:extLst>
              <a:ext uri="{FF2B5EF4-FFF2-40B4-BE49-F238E27FC236}">
                <a16:creationId xmlns:a16="http://schemas.microsoft.com/office/drawing/2014/main" id="{5C884972-C4A7-4F6D-90D3-DA89D4E9B163}"/>
              </a:ext>
              <a:ext uri="{C183D7F6-B498-43B3-948B-1728B52AA6E4}">
                <adec:decorative xmlns:adec="http://schemas.microsoft.com/office/drawing/2017/decorative" val="1"/>
              </a:ext>
            </a:extLst>
          </p:cNvPr>
          <p:cNvGrpSpPr>
            <a:grpSpLocks noChangeAspect="1"/>
          </p:cNvGrpSpPr>
          <p:nvPr/>
        </p:nvGrpSpPr>
        <p:grpSpPr>
          <a:xfrm>
            <a:off x="295056" y="3780740"/>
            <a:ext cx="382356" cy="345925"/>
            <a:chOff x="7696200" y="1028253"/>
            <a:chExt cx="990600" cy="985837"/>
          </a:xfrm>
          <a:solidFill>
            <a:srgbClr val="023467"/>
          </a:solidFill>
        </p:grpSpPr>
        <p:sp>
          <p:nvSpPr>
            <p:cNvPr id="62" name="Freeform 35">
              <a:extLst>
                <a:ext uri="{FF2B5EF4-FFF2-40B4-BE49-F238E27FC236}">
                  <a16:creationId xmlns:a16="http://schemas.microsoft.com/office/drawing/2014/main" id="{4022AA84-9BAC-406A-9494-1991DC5C9E62}"/>
                </a:ext>
                <a:ext uri="{C183D7F6-B498-43B3-948B-1728B52AA6E4}">
                  <adec:decorative xmlns:adec="http://schemas.microsoft.com/office/drawing/2017/decorative" val="1"/>
                </a:ext>
              </a:extLst>
            </p:cNvPr>
            <p:cNvSpPr>
              <a:spLocks noEditPoints="1"/>
            </p:cNvSpPr>
            <p:nvPr/>
          </p:nvSpPr>
          <p:spPr bwMode="auto">
            <a:xfrm>
              <a:off x="7696200" y="1028253"/>
              <a:ext cx="990600" cy="985837"/>
            </a:xfrm>
            <a:custGeom>
              <a:avLst/>
              <a:gdLst>
                <a:gd name="T0" fmla="*/ 126 w 352"/>
                <a:gd name="T1" fmla="*/ 0 h 350"/>
                <a:gd name="T2" fmla="*/ 77 w 352"/>
                <a:gd name="T3" fmla="*/ 175 h 350"/>
                <a:gd name="T4" fmla="*/ 225 w 352"/>
                <a:gd name="T5" fmla="*/ 350 h 350"/>
                <a:gd name="T6" fmla="*/ 352 w 352"/>
                <a:gd name="T7" fmla="*/ 131 h 350"/>
                <a:gd name="T8" fmla="*/ 186 w 352"/>
                <a:gd name="T9" fmla="*/ 83 h 350"/>
                <a:gd name="T10" fmla="*/ 189 w 352"/>
                <a:gd name="T11" fmla="*/ 103 h 350"/>
                <a:gd name="T12" fmla="*/ 185 w 352"/>
                <a:gd name="T13" fmla="*/ 130 h 350"/>
                <a:gd name="T14" fmla="*/ 168 w 352"/>
                <a:gd name="T15" fmla="*/ 146 h 350"/>
                <a:gd name="T16" fmla="*/ 166 w 352"/>
                <a:gd name="T17" fmla="*/ 120 h 350"/>
                <a:gd name="T18" fmla="*/ 169 w 352"/>
                <a:gd name="T19" fmla="*/ 91 h 350"/>
                <a:gd name="T20" fmla="*/ 163 w 352"/>
                <a:gd name="T21" fmla="*/ 80 h 350"/>
                <a:gd name="T22" fmla="*/ 174 w 352"/>
                <a:gd name="T23" fmla="*/ 316 h 350"/>
                <a:gd name="T24" fmla="*/ 199 w 352"/>
                <a:gd name="T25" fmla="*/ 316 h 350"/>
                <a:gd name="T26" fmla="*/ 163 w 352"/>
                <a:gd name="T27" fmla="*/ 301 h 350"/>
                <a:gd name="T28" fmla="*/ 161 w 352"/>
                <a:gd name="T29" fmla="*/ 277 h 350"/>
                <a:gd name="T30" fmla="*/ 170 w 352"/>
                <a:gd name="T31" fmla="*/ 271 h 350"/>
                <a:gd name="T32" fmla="*/ 167 w 352"/>
                <a:gd name="T33" fmla="*/ 284 h 350"/>
                <a:gd name="T34" fmla="*/ 179 w 352"/>
                <a:gd name="T35" fmla="*/ 300 h 350"/>
                <a:gd name="T36" fmla="*/ 171 w 352"/>
                <a:gd name="T37" fmla="*/ 250 h 350"/>
                <a:gd name="T38" fmla="*/ 179 w 352"/>
                <a:gd name="T39" fmla="*/ 298 h 350"/>
                <a:gd name="T40" fmla="*/ 196 w 352"/>
                <a:gd name="T41" fmla="*/ 272 h 350"/>
                <a:gd name="T42" fmla="*/ 182 w 352"/>
                <a:gd name="T43" fmla="*/ 278 h 350"/>
                <a:gd name="T44" fmla="*/ 188 w 352"/>
                <a:gd name="T45" fmla="*/ 264 h 350"/>
                <a:gd name="T46" fmla="*/ 186 w 352"/>
                <a:gd name="T47" fmla="*/ 251 h 350"/>
                <a:gd name="T48" fmla="*/ 154 w 352"/>
                <a:gd name="T49" fmla="*/ 244 h 350"/>
                <a:gd name="T50" fmla="*/ 140 w 352"/>
                <a:gd name="T51" fmla="*/ 222 h 350"/>
                <a:gd name="T52" fmla="*/ 152 w 352"/>
                <a:gd name="T53" fmla="*/ 205 h 350"/>
                <a:gd name="T54" fmla="*/ 166 w 352"/>
                <a:gd name="T55" fmla="*/ 199 h 350"/>
                <a:gd name="T56" fmla="*/ 160 w 352"/>
                <a:gd name="T57" fmla="*/ 218 h 350"/>
                <a:gd name="T58" fmla="*/ 159 w 352"/>
                <a:gd name="T59" fmla="*/ 219 h 350"/>
                <a:gd name="T60" fmla="*/ 160 w 352"/>
                <a:gd name="T61" fmla="*/ 231 h 350"/>
                <a:gd name="T62" fmla="*/ 192 w 352"/>
                <a:gd name="T63" fmla="*/ 240 h 350"/>
                <a:gd name="T64" fmla="*/ 195 w 352"/>
                <a:gd name="T65" fmla="*/ 242 h 350"/>
                <a:gd name="T66" fmla="*/ 185 w 352"/>
                <a:gd name="T67" fmla="*/ 172 h 350"/>
                <a:gd name="T68" fmla="*/ 169 w 352"/>
                <a:gd name="T69" fmla="*/ 207 h 350"/>
                <a:gd name="T70" fmla="*/ 222 w 352"/>
                <a:gd name="T71" fmla="*/ 191 h 350"/>
                <a:gd name="T72" fmla="*/ 203 w 352"/>
                <a:gd name="T73" fmla="*/ 208 h 350"/>
                <a:gd name="T74" fmla="*/ 186 w 352"/>
                <a:gd name="T75" fmla="*/ 194 h 350"/>
                <a:gd name="T76" fmla="*/ 199 w 352"/>
                <a:gd name="T77" fmla="*/ 190 h 350"/>
                <a:gd name="T78" fmla="*/ 200 w 352"/>
                <a:gd name="T79" fmla="*/ 173 h 350"/>
                <a:gd name="T80" fmla="*/ 197 w 352"/>
                <a:gd name="T81" fmla="*/ 172 h 350"/>
                <a:gd name="T82" fmla="*/ 179 w 352"/>
                <a:gd name="T83" fmla="*/ 169 h 350"/>
                <a:gd name="T84" fmla="*/ 116 w 352"/>
                <a:gd name="T85" fmla="*/ 153 h 350"/>
                <a:gd name="T86" fmla="*/ 122 w 352"/>
                <a:gd name="T87" fmla="*/ 108 h 350"/>
                <a:gd name="T88" fmla="*/ 159 w 352"/>
                <a:gd name="T89" fmla="*/ 115 h 350"/>
                <a:gd name="T90" fmla="*/ 157 w 352"/>
                <a:gd name="T91" fmla="*/ 135 h 350"/>
                <a:gd name="T92" fmla="*/ 140 w 352"/>
                <a:gd name="T93" fmla="*/ 130 h 350"/>
                <a:gd name="T94" fmla="*/ 134 w 352"/>
                <a:gd name="T95" fmla="*/ 128 h 350"/>
                <a:gd name="T96" fmla="*/ 144 w 352"/>
                <a:gd name="T97" fmla="*/ 144 h 350"/>
                <a:gd name="T98" fmla="*/ 203 w 352"/>
                <a:gd name="T99" fmla="*/ 153 h 350"/>
                <a:gd name="T100" fmla="*/ 207 w 352"/>
                <a:gd name="T101" fmla="*/ 155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2" h="350">
                  <a:moveTo>
                    <a:pt x="352" y="131"/>
                  </a:moveTo>
                  <a:cubicBezTo>
                    <a:pt x="302" y="45"/>
                    <a:pt x="302" y="45"/>
                    <a:pt x="302" y="45"/>
                  </a:cubicBezTo>
                  <a:cubicBezTo>
                    <a:pt x="225" y="89"/>
                    <a:pt x="225" y="89"/>
                    <a:pt x="225" y="89"/>
                  </a:cubicBezTo>
                  <a:cubicBezTo>
                    <a:pt x="225" y="0"/>
                    <a:pt x="225" y="0"/>
                    <a:pt x="225" y="0"/>
                  </a:cubicBezTo>
                  <a:cubicBezTo>
                    <a:pt x="126" y="0"/>
                    <a:pt x="126" y="0"/>
                    <a:pt x="126" y="0"/>
                  </a:cubicBezTo>
                  <a:cubicBezTo>
                    <a:pt x="126" y="0"/>
                    <a:pt x="126" y="0"/>
                    <a:pt x="126" y="0"/>
                  </a:cubicBezTo>
                  <a:cubicBezTo>
                    <a:pt x="126" y="89"/>
                    <a:pt x="126" y="89"/>
                    <a:pt x="126" y="89"/>
                  </a:cubicBezTo>
                  <a:cubicBezTo>
                    <a:pt x="49" y="45"/>
                    <a:pt x="49" y="45"/>
                    <a:pt x="49" y="45"/>
                  </a:cubicBezTo>
                  <a:cubicBezTo>
                    <a:pt x="0" y="131"/>
                    <a:pt x="0" y="131"/>
                    <a:pt x="0" y="131"/>
                  </a:cubicBezTo>
                  <a:cubicBezTo>
                    <a:pt x="77" y="175"/>
                    <a:pt x="77" y="175"/>
                    <a:pt x="77" y="175"/>
                  </a:cubicBezTo>
                  <a:cubicBezTo>
                    <a:pt x="0" y="220"/>
                    <a:pt x="0" y="220"/>
                    <a:pt x="0" y="220"/>
                  </a:cubicBezTo>
                  <a:cubicBezTo>
                    <a:pt x="49" y="305"/>
                    <a:pt x="49" y="305"/>
                    <a:pt x="49" y="305"/>
                  </a:cubicBezTo>
                  <a:cubicBezTo>
                    <a:pt x="126" y="261"/>
                    <a:pt x="126" y="261"/>
                    <a:pt x="126" y="261"/>
                  </a:cubicBezTo>
                  <a:cubicBezTo>
                    <a:pt x="126" y="350"/>
                    <a:pt x="126" y="350"/>
                    <a:pt x="126" y="350"/>
                  </a:cubicBezTo>
                  <a:cubicBezTo>
                    <a:pt x="225" y="350"/>
                    <a:pt x="225" y="350"/>
                    <a:pt x="225" y="350"/>
                  </a:cubicBezTo>
                  <a:cubicBezTo>
                    <a:pt x="225" y="261"/>
                    <a:pt x="225" y="261"/>
                    <a:pt x="225" y="261"/>
                  </a:cubicBezTo>
                  <a:cubicBezTo>
                    <a:pt x="302" y="305"/>
                    <a:pt x="302" y="305"/>
                    <a:pt x="302" y="305"/>
                  </a:cubicBezTo>
                  <a:cubicBezTo>
                    <a:pt x="352" y="220"/>
                    <a:pt x="352" y="220"/>
                    <a:pt x="352" y="220"/>
                  </a:cubicBezTo>
                  <a:cubicBezTo>
                    <a:pt x="275" y="175"/>
                    <a:pt x="275" y="175"/>
                    <a:pt x="275" y="175"/>
                  </a:cubicBezTo>
                  <a:lnTo>
                    <a:pt x="352" y="131"/>
                  </a:lnTo>
                  <a:close/>
                  <a:moveTo>
                    <a:pt x="176" y="41"/>
                  </a:moveTo>
                  <a:cubicBezTo>
                    <a:pt x="188" y="41"/>
                    <a:pt x="198" y="51"/>
                    <a:pt x="198" y="63"/>
                  </a:cubicBezTo>
                  <a:cubicBezTo>
                    <a:pt x="198" y="70"/>
                    <a:pt x="194" y="76"/>
                    <a:pt x="189" y="80"/>
                  </a:cubicBezTo>
                  <a:cubicBezTo>
                    <a:pt x="189" y="80"/>
                    <a:pt x="188" y="81"/>
                    <a:pt x="187" y="82"/>
                  </a:cubicBezTo>
                  <a:cubicBezTo>
                    <a:pt x="187" y="82"/>
                    <a:pt x="187" y="82"/>
                    <a:pt x="186" y="83"/>
                  </a:cubicBezTo>
                  <a:cubicBezTo>
                    <a:pt x="186" y="83"/>
                    <a:pt x="186" y="84"/>
                    <a:pt x="185" y="84"/>
                  </a:cubicBezTo>
                  <a:cubicBezTo>
                    <a:pt x="185" y="85"/>
                    <a:pt x="184" y="86"/>
                    <a:pt x="184" y="86"/>
                  </a:cubicBezTo>
                  <a:cubicBezTo>
                    <a:pt x="183" y="88"/>
                    <a:pt x="183" y="90"/>
                    <a:pt x="183" y="91"/>
                  </a:cubicBezTo>
                  <a:cubicBezTo>
                    <a:pt x="184" y="94"/>
                    <a:pt x="187" y="98"/>
                    <a:pt x="188" y="101"/>
                  </a:cubicBezTo>
                  <a:cubicBezTo>
                    <a:pt x="188" y="102"/>
                    <a:pt x="188" y="102"/>
                    <a:pt x="189" y="103"/>
                  </a:cubicBezTo>
                  <a:cubicBezTo>
                    <a:pt x="189" y="104"/>
                    <a:pt x="189" y="105"/>
                    <a:pt x="189" y="106"/>
                  </a:cubicBezTo>
                  <a:cubicBezTo>
                    <a:pt x="189" y="107"/>
                    <a:pt x="188" y="109"/>
                    <a:pt x="188" y="110"/>
                  </a:cubicBezTo>
                  <a:cubicBezTo>
                    <a:pt x="188" y="114"/>
                    <a:pt x="187" y="117"/>
                    <a:pt x="186" y="120"/>
                  </a:cubicBezTo>
                  <a:cubicBezTo>
                    <a:pt x="185" y="122"/>
                    <a:pt x="185" y="123"/>
                    <a:pt x="185" y="125"/>
                  </a:cubicBezTo>
                  <a:cubicBezTo>
                    <a:pt x="185" y="126"/>
                    <a:pt x="185" y="128"/>
                    <a:pt x="185" y="130"/>
                  </a:cubicBezTo>
                  <a:cubicBezTo>
                    <a:pt x="185" y="133"/>
                    <a:pt x="185" y="136"/>
                    <a:pt x="185" y="139"/>
                  </a:cubicBezTo>
                  <a:cubicBezTo>
                    <a:pt x="185" y="148"/>
                    <a:pt x="185" y="148"/>
                    <a:pt x="185" y="148"/>
                  </a:cubicBezTo>
                  <a:cubicBezTo>
                    <a:pt x="184" y="148"/>
                    <a:pt x="183" y="148"/>
                    <a:pt x="181" y="148"/>
                  </a:cubicBezTo>
                  <a:cubicBezTo>
                    <a:pt x="168" y="146"/>
                    <a:pt x="168" y="146"/>
                    <a:pt x="168" y="146"/>
                  </a:cubicBezTo>
                  <a:cubicBezTo>
                    <a:pt x="168" y="146"/>
                    <a:pt x="168" y="146"/>
                    <a:pt x="168" y="146"/>
                  </a:cubicBezTo>
                  <a:cubicBezTo>
                    <a:pt x="168" y="146"/>
                    <a:pt x="167" y="146"/>
                    <a:pt x="167" y="146"/>
                  </a:cubicBezTo>
                  <a:cubicBezTo>
                    <a:pt x="167" y="139"/>
                    <a:pt x="167" y="139"/>
                    <a:pt x="167" y="139"/>
                  </a:cubicBezTo>
                  <a:cubicBezTo>
                    <a:pt x="168" y="136"/>
                    <a:pt x="168" y="133"/>
                    <a:pt x="167" y="130"/>
                  </a:cubicBezTo>
                  <a:cubicBezTo>
                    <a:pt x="167" y="128"/>
                    <a:pt x="167" y="126"/>
                    <a:pt x="167" y="125"/>
                  </a:cubicBezTo>
                  <a:cubicBezTo>
                    <a:pt x="167" y="123"/>
                    <a:pt x="167" y="122"/>
                    <a:pt x="166" y="120"/>
                  </a:cubicBezTo>
                  <a:cubicBezTo>
                    <a:pt x="166" y="117"/>
                    <a:pt x="165" y="114"/>
                    <a:pt x="164" y="110"/>
                  </a:cubicBezTo>
                  <a:cubicBezTo>
                    <a:pt x="164" y="109"/>
                    <a:pt x="164" y="107"/>
                    <a:pt x="164" y="106"/>
                  </a:cubicBezTo>
                  <a:cubicBezTo>
                    <a:pt x="164" y="105"/>
                    <a:pt x="164" y="104"/>
                    <a:pt x="164" y="103"/>
                  </a:cubicBezTo>
                  <a:cubicBezTo>
                    <a:pt x="164" y="102"/>
                    <a:pt x="164" y="102"/>
                    <a:pt x="164" y="101"/>
                  </a:cubicBezTo>
                  <a:cubicBezTo>
                    <a:pt x="165" y="98"/>
                    <a:pt x="168" y="94"/>
                    <a:pt x="169" y="91"/>
                  </a:cubicBezTo>
                  <a:cubicBezTo>
                    <a:pt x="169" y="90"/>
                    <a:pt x="169" y="88"/>
                    <a:pt x="168" y="86"/>
                  </a:cubicBezTo>
                  <a:cubicBezTo>
                    <a:pt x="168" y="86"/>
                    <a:pt x="167" y="85"/>
                    <a:pt x="167" y="84"/>
                  </a:cubicBezTo>
                  <a:cubicBezTo>
                    <a:pt x="167" y="84"/>
                    <a:pt x="166" y="83"/>
                    <a:pt x="166" y="83"/>
                  </a:cubicBezTo>
                  <a:cubicBezTo>
                    <a:pt x="166" y="82"/>
                    <a:pt x="165" y="82"/>
                    <a:pt x="165" y="82"/>
                  </a:cubicBezTo>
                  <a:cubicBezTo>
                    <a:pt x="164" y="81"/>
                    <a:pt x="164" y="80"/>
                    <a:pt x="163" y="80"/>
                  </a:cubicBezTo>
                  <a:cubicBezTo>
                    <a:pt x="158" y="76"/>
                    <a:pt x="155" y="70"/>
                    <a:pt x="155" y="63"/>
                  </a:cubicBezTo>
                  <a:cubicBezTo>
                    <a:pt x="155" y="51"/>
                    <a:pt x="164" y="41"/>
                    <a:pt x="176" y="41"/>
                  </a:cubicBezTo>
                  <a:close/>
                  <a:moveTo>
                    <a:pt x="178" y="316"/>
                  </a:moveTo>
                  <a:cubicBezTo>
                    <a:pt x="176" y="341"/>
                    <a:pt x="176" y="341"/>
                    <a:pt x="176" y="341"/>
                  </a:cubicBezTo>
                  <a:cubicBezTo>
                    <a:pt x="174" y="316"/>
                    <a:pt x="174" y="316"/>
                    <a:pt x="174" y="316"/>
                  </a:cubicBezTo>
                  <a:cubicBezTo>
                    <a:pt x="174" y="308"/>
                    <a:pt x="174" y="308"/>
                    <a:pt x="174" y="308"/>
                  </a:cubicBezTo>
                  <a:cubicBezTo>
                    <a:pt x="174" y="308"/>
                    <a:pt x="175" y="308"/>
                    <a:pt x="175" y="308"/>
                  </a:cubicBezTo>
                  <a:cubicBezTo>
                    <a:pt x="176" y="309"/>
                    <a:pt x="177" y="309"/>
                    <a:pt x="178" y="309"/>
                  </a:cubicBezTo>
                  <a:lnTo>
                    <a:pt x="178" y="316"/>
                  </a:lnTo>
                  <a:close/>
                  <a:moveTo>
                    <a:pt x="199" y="316"/>
                  </a:moveTo>
                  <a:cubicBezTo>
                    <a:pt x="198" y="315"/>
                    <a:pt x="198" y="314"/>
                    <a:pt x="197" y="314"/>
                  </a:cubicBezTo>
                  <a:cubicBezTo>
                    <a:pt x="196" y="313"/>
                    <a:pt x="196" y="312"/>
                    <a:pt x="195" y="312"/>
                  </a:cubicBezTo>
                  <a:cubicBezTo>
                    <a:pt x="193" y="311"/>
                    <a:pt x="191" y="310"/>
                    <a:pt x="189" y="310"/>
                  </a:cubicBezTo>
                  <a:cubicBezTo>
                    <a:pt x="185" y="309"/>
                    <a:pt x="180" y="308"/>
                    <a:pt x="176" y="307"/>
                  </a:cubicBezTo>
                  <a:cubicBezTo>
                    <a:pt x="172" y="305"/>
                    <a:pt x="167" y="304"/>
                    <a:pt x="163" y="301"/>
                  </a:cubicBezTo>
                  <a:cubicBezTo>
                    <a:pt x="161" y="300"/>
                    <a:pt x="159" y="298"/>
                    <a:pt x="157" y="295"/>
                  </a:cubicBezTo>
                  <a:cubicBezTo>
                    <a:pt x="156" y="294"/>
                    <a:pt x="156" y="292"/>
                    <a:pt x="156" y="290"/>
                  </a:cubicBezTo>
                  <a:cubicBezTo>
                    <a:pt x="156" y="289"/>
                    <a:pt x="156" y="287"/>
                    <a:pt x="156" y="286"/>
                  </a:cubicBezTo>
                  <a:cubicBezTo>
                    <a:pt x="157" y="283"/>
                    <a:pt x="158" y="280"/>
                    <a:pt x="160" y="278"/>
                  </a:cubicBezTo>
                  <a:cubicBezTo>
                    <a:pt x="160" y="278"/>
                    <a:pt x="161" y="277"/>
                    <a:pt x="161" y="277"/>
                  </a:cubicBezTo>
                  <a:cubicBezTo>
                    <a:pt x="161" y="277"/>
                    <a:pt x="161" y="277"/>
                    <a:pt x="161" y="277"/>
                  </a:cubicBezTo>
                  <a:cubicBezTo>
                    <a:pt x="162" y="276"/>
                    <a:pt x="162" y="276"/>
                    <a:pt x="162" y="276"/>
                  </a:cubicBezTo>
                  <a:cubicBezTo>
                    <a:pt x="162" y="276"/>
                    <a:pt x="162" y="276"/>
                    <a:pt x="163" y="275"/>
                  </a:cubicBezTo>
                  <a:cubicBezTo>
                    <a:pt x="164" y="274"/>
                    <a:pt x="165" y="274"/>
                    <a:pt x="166" y="273"/>
                  </a:cubicBezTo>
                  <a:cubicBezTo>
                    <a:pt x="167" y="272"/>
                    <a:pt x="169" y="271"/>
                    <a:pt x="170" y="271"/>
                  </a:cubicBezTo>
                  <a:cubicBezTo>
                    <a:pt x="171" y="281"/>
                    <a:pt x="171" y="281"/>
                    <a:pt x="171" y="281"/>
                  </a:cubicBezTo>
                  <a:cubicBezTo>
                    <a:pt x="170" y="282"/>
                    <a:pt x="169" y="282"/>
                    <a:pt x="169" y="283"/>
                  </a:cubicBezTo>
                  <a:cubicBezTo>
                    <a:pt x="169" y="283"/>
                    <a:pt x="168" y="283"/>
                    <a:pt x="168" y="283"/>
                  </a:cubicBezTo>
                  <a:cubicBezTo>
                    <a:pt x="168" y="284"/>
                    <a:pt x="168" y="284"/>
                    <a:pt x="168" y="284"/>
                  </a:cubicBezTo>
                  <a:cubicBezTo>
                    <a:pt x="167" y="284"/>
                    <a:pt x="167" y="284"/>
                    <a:pt x="167" y="284"/>
                  </a:cubicBezTo>
                  <a:cubicBezTo>
                    <a:pt x="167" y="284"/>
                    <a:pt x="167" y="284"/>
                    <a:pt x="167" y="284"/>
                  </a:cubicBezTo>
                  <a:cubicBezTo>
                    <a:pt x="166" y="285"/>
                    <a:pt x="165" y="287"/>
                    <a:pt x="165" y="288"/>
                  </a:cubicBezTo>
                  <a:cubicBezTo>
                    <a:pt x="164" y="289"/>
                    <a:pt x="164" y="290"/>
                    <a:pt x="165" y="291"/>
                  </a:cubicBezTo>
                  <a:cubicBezTo>
                    <a:pt x="165" y="292"/>
                    <a:pt x="166" y="293"/>
                    <a:pt x="168" y="294"/>
                  </a:cubicBezTo>
                  <a:cubicBezTo>
                    <a:pt x="171" y="296"/>
                    <a:pt x="175" y="298"/>
                    <a:pt x="179" y="300"/>
                  </a:cubicBezTo>
                  <a:cubicBezTo>
                    <a:pt x="182" y="302"/>
                    <a:pt x="186" y="304"/>
                    <a:pt x="190" y="306"/>
                  </a:cubicBezTo>
                  <a:cubicBezTo>
                    <a:pt x="192" y="307"/>
                    <a:pt x="194" y="308"/>
                    <a:pt x="196" y="310"/>
                  </a:cubicBezTo>
                  <a:cubicBezTo>
                    <a:pt x="197" y="311"/>
                    <a:pt x="198" y="312"/>
                    <a:pt x="198" y="313"/>
                  </a:cubicBezTo>
                  <a:cubicBezTo>
                    <a:pt x="199" y="314"/>
                    <a:pt x="199" y="315"/>
                    <a:pt x="199" y="316"/>
                  </a:cubicBezTo>
                  <a:close/>
                  <a:moveTo>
                    <a:pt x="171" y="250"/>
                  </a:moveTo>
                  <a:cubicBezTo>
                    <a:pt x="172" y="250"/>
                    <a:pt x="174" y="250"/>
                    <a:pt x="175" y="250"/>
                  </a:cubicBezTo>
                  <a:cubicBezTo>
                    <a:pt x="177" y="251"/>
                    <a:pt x="179" y="251"/>
                    <a:pt x="181" y="252"/>
                  </a:cubicBezTo>
                  <a:cubicBezTo>
                    <a:pt x="181" y="252"/>
                    <a:pt x="181" y="252"/>
                    <a:pt x="181" y="252"/>
                  </a:cubicBezTo>
                  <a:cubicBezTo>
                    <a:pt x="179" y="283"/>
                    <a:pt x="179" y="283"/>
                    <a:pt x="179" y="283"/>
                  </a:cubicBezTo>
                  <a:cubicBezTo>
                    <a:pt x="179" y="298"/>
                    <a:pt x="179" y="298"/>
                    <a:pt x="179" y="298"/>
                  </a:cubicBezTo>
                  <a:cubicBezTo>
                    <a:pt x="177" y="297"/>
                    <a:pt x="175" y="296"/>
                    <a:pt x="173" y="295"/>
                  </a:cubicBezTo>
                  <a:cubicBezTo>
                    <a:pt x="173" y="283"/>
                    <a:pt x="173" y="283"/>
                    <a:pt x="173" y="283"/>
                  </a:cubicBezTo>
                  <a:lnTo>
                    <a:pt x="171" y="250"/>
                  </a:lnTo>
                  <a:close/>
                  <a:moveTo>
                    <a:pt x="202" y="264"/>
                  </a:moveTo>
                  <a:cubicBezTo>
                    <a:pt x="201" y="267"/>
                    <a:pt x="199" y="270"/>
                    <a:pt x="196" y="272"/>
                  </a:cubicBezTo>
                  <a:cubicBezTo>
                    <a:pt x="196" y="272"/>
                    <a:pt x="195" y="273"/>
                    <a:pt x="195" y="273"/>
                  </a:cubicBezTo>
                  <a:cubicBezTo>
                    <a:pt x="194" y="274"/>
                    <a:pt x="194" y="274"/>
                    <a:pt x="194" y="274"/>
                  </a:cubicBezTo>
                  <a:cubicBezTo>
                    <a:pt x="194" y="274"/>
                    <a:pt x="193" y="274"/>
                    <a:pt x="193" y="274"/>
                  </a:cubicBezTo>
                  <a:cubicBezTo>
                    <a:pt x="192" y="275"/>
                    <a:pt x="191" y="275"/>
                    <a:pt x="189" y="276"/>
                  </a:cubicBezTo>
                  <a:cubicBezTo>
                    <a:pt x="187" y="277"/>
                    <a:pt x="184" y="277"/>
                    <a:pt x="182" y="278"/>
                  </a:cubicBezTo>
                  <a:cubicBezTo>
                    <a:pt x="182" y="278"/>
                    <a:pt x="182" y="278"/>
                    <a:pt x="182" y="278"/>
                  </a:cubicBezTo>
                  <a:cubicBezTo>
                    <a:pt x="182" y="267"/>
                    <a:pt x="182" y="267"/>
                    <a:pt x="182" y="267"/>
                  </a:cubicBezTo>
                  <a:cubicBezTo>
                    <a:pt x="183" y="267"/>
                    <a:pt x="184" y="266"/>
                    <a:pt x="185" y="266"/>
                  </a:cubicBezTo>
                  <a:cubicBezTo>
                    <a:pt x="186" y="265"/>
                    <a:pt x="187" y="265"/>
                    <a:pt x="187" y="265"/>
                  </a:cubicBezTo>
                  <a:cubicBezTo>
                    <a:pt x="188" y="264"/>
                    <a:pt x="188" y="264"/>
                    <a:pt x="188" y="264"/>
                  </a:cubicBezTo>
                  <a:cubicBezTo>
                    <a:pt x="188" y="264"/>
                    <a:pt x="188" y="264"/>
                    <a:pt x="188" y="264"/>
                  </a:cubicBezTo>
                  <a:cubicBezTo>
                    <a:pt x="189" y="264"/>
                    <a:pt x="189" y="263"/>
                    <a:pt x="189" y="263"/>
                  </a:cubicBezTo>
                  <a:cubicBezTo>
                    <a:pt x="190" y="262"/>
                    <a:pt x="191" y="261"/>
                    <a:pt x="191" y="260"/>
                  </a:cubicBezTo>
                  <a:cubicBezTo>
                    <a:pt x="192" y="259"/>
                    <a:pt x="192" y="258"/>
                    <a:pt x="191" y="257"/>
                  </a:cubicBezTo>
                  <a:cubicBezTo>
                    <a:pt x="191" y="255"/>
                    <a:pt x="189" y="253"/>
                    <a:pt x="186" y="251"/>
                  </a:cubicBezTo>
                  <a:cubicBezTo>
                    <a:pt x="185" y="251"/>
                    <a:pt x="183" y="250"/>
                    <a:pt x="181" y="250"/>
                  </a:cubicBezTo>
                  <a:cubicBezTo>
                    <a:pt x="179" y="249"/>
                    <a:pt x="177" y="249"/>
                    <a:pt x="175" y="248"/>
                  </a:cubicBezTo>
                  <a:cubicBezTo>
                    <a:pt x="171" y="248"/>
                    <a:pt x="167" y="247"/>
                    <a:pt x="162" y="246"/>
                  </a:cubicBezTo>
                  <a:cubicBezTo>
                    <a:pt x="160" y="246"/>
                    <a:pt x="158" y="245"/>
                    <a:pt x="155" y="244"/>
                  </a:cubicBezTo>
                  <a:cubicBezTo>
                    <a:pt x="154" y="244"/>
                    <a:pt x="154" y="244"/>
                    <a:pt x="154" y="244"/>
                  </a:cubicBezTo>
                  <a:cubicBezTo>
                    <a:pt x="154" y="244"/>
                    <a:pt x="154" y="243"/>
                    <a:pt x="153" y="243"/>
                  </a:cubicBezTo>
                  <a:cubicBezTo>
                    <a:pt x="153" y="243"/>
                    <a:pt x="152" y="243"/>
                    <a:pt x="151" y="242"/>
                  </a:cubicBezTo>
                  <a:cubicBezTo>
                    <a:pt x="150" y="242"/>
                    <a:pt x="149" y="241"/>
                    <a:pt x="147" y="240"/>
                  </a:cubicBezTo>
                  <a:cubicBezTo>
                    <a:pt x="145" y="238"/>
                    <a:pt x="143" y="235"/>
                    <a:pt x="141" y="232"/>
                  </a:cubicBezTo>
                  <a:cubicBezTo>
                    <a:pt x="140" y="229"/>
                    <a:pt x="139" y="225"/>
                    <a:pt x="140" y="222"/>
                  </a:cubicBezTo>
                  <a:cubicBezTo>
                    <a:pt x="140" y="218"/>
                    <a:pt x="142" y="215"/>
                    <a:pt x="144" y="212"/>
                  </a:cubicBezTo>
                  <a:cubicBezTo>
                    <a:pt x="146" y="209"/>
                    <a:pt x="148" y="207"/>
                    <a:pt x="151" y="206"/>
                  </a:cubicBezTo>
                  <a:cubicBezTo>
                    <a:pt x="151" y="205"/>
                    <a:pt x="151" y="205"/>
                    <a:pt x="151" y="205"/>
                  </a:cubicBezTo>
                  <a:cubicBezTo>
                    <a:pt x="152" y="205"/>
                    <a:pt x="152" y="205"/>
                    <a:pt x="152" y="205"/>
                  </a:cubicBezTo>
                  <a:cubicBezTo>
                    <a:pt x="152" y="205"/>
                    <a:pt x="152" y="205"/>
                    <a:pt x="152" y="205"/>
                  </a:cubicBezTo>
                  <a:cubicBezTo>
                    <a:pt x="153" y="205"/>
                    <a:pt x="153" y="205"/>
                    <a:pt x="153" y="205"/>
                  </a:cubicBezTo>
                  <a:cubicBezTo>
                    <a:pt x="153" y="204"/>
                    <a:pt x="154" y="204"/>
                    <a:pt x="154" y="204"/>
                  </a:cubicBezTo>
                  <a:cubicBezTo>
                    <a:pt x="156" y="203"/>
                    <a:pt x="157" y="203"/>
                    <a:pt x="158" y="202"/>
                  </a:cubicBezTo>
                  <a:cubicBezTo>
                    <a:pt x="160" y="201"/>
                    <a:pt x="162" y="201"/>
                    <a:pt x="165" y="200"/>
                  </a:cubicBezTo>
                  <a:cubicBezTo>
                    <a:pt x="165" y="200"/>
                    <a:pt x="166" y="199"/>
                    <a:pt x="166" y="199"/>
                  </a:cubicBezTo>
                  <a:cubicBezTo>
                    <a:pt x="167" y="202"/>
                    <a:pt x="167" y="204"/>
                    <a:pt x="167" y="207"/>
                  </a:cubicBezTo>
                  <a:cubicBezTo>
                    <a:pt x="167" y="210"/>
                    <a:pt x="167" y="213"/>
                    <a:pt x="167" y="216"/>
                  </a:cubicBezTo>
                  <a:cubicBezTo>
                    <a:pt x="166" y="216"/>
                    <a:pt x="165" y="217"/>
                    <a:pt x="163" y="217"/>
                  </a:cubicBezTo>
                  <a:cubicBezTo>
                    <a:pt x="163" y="217"/>
                    <a:pt x="162" y="218"/>
                    <a:pt x="161" y="218"/>
                  </a:cubicBezTo>
                  <a:cubicBezTo>
                    <a:pt x="160" y="218"/>
                    <a:pt x="160" y="218"/>
                    <a:pt x="160" y="218"/>
                  </a:cubicBezTo>
                  <a:cubicBezTo>
                    <a:pt x="159" y="219"/>
                    <a:pt x="159" y="219"/>
                    <a:pt x="159" y="219"/>
                  </a:cubicBezTo>
                  <a:cubicBezTo>
                    <a:pt x="159" y="219"/>
                    <a:pt x="159" y="219"/>
                    <a:pt x="159" y="219"/>
                  </a:cubicBezTo>
                  <a:cubicBezTo>
                    <a:pt x="159" y="219"/>
                    <a:pt x="159" y="219"/>
                    <a:pt x="159" y="219"/>
                  </a:cubicBezTo>
                  <a:cubicBezTo>
                    <a:pt x="159" y="219"/>
                    <a:pt x="159" y="219"/>
                    <a:pt x="159" y="219"/>
                  </a:cubicBezTo>
                  <a:cubicBezTo>
                    <a:pt x="159" y="219"/>
                    <a:pt x="159" y="219"/>
                    <a:pt x="159" y="219"/>
                  </a:cubicBezTo>
                  <a:cubicBezTo>
                    <a:pt x="156" y="220"/>
                    <a:pt x="155" y="222"/>
                    <a:pt x="155" y="224"/>
                  </a:cubicBezTo>
                  <a:cubicBezTo>
                    <a:pt x="154" y="225"/>
                    <a:pt x="155" y="227"/>
                    <a:pt x="157" y="229"/>
                  </a:cubicBezTo>
                  <a:cubicBezTo>
                    <a:pt x="157" y="229"/>
                    <a:pt x="158" y="230"/>
                    <a:pt x="158" y="230"/>
                  </a:cubicBezTo>
                  <a:cubicBezTo>
                    <a:pt x="158" y="230"/>
                    <a:pt x="159" y="230"/>
                    <a:pt x="159" y="230"/>
                  </a:cubicBezTo>
                  <a:cubicBezTo>
                    <a:pt x="159" y="231"/>
                    <a:pt x="159" y="231"/>
                    <a:pt x="160" y="231"/>
                  </a:cubicBezTo>
                  <a:cubicBezTo>
                    <a:pt x="160" y="231"/>
                    <a:pt x="160" y="231"/>
                    <a:pt x="160" y="231"/>
                  </a:cubicBezTo>
                  <a:cubicBezTo>
                    <a:pt x="162" y="232"/>
                    <a:pt x="164" y="232"/>
                    <a:pt x="166" y="233"/>
                  </a:cubicBezTo>
                  <a:cubicBezTo>
                    <a:pt x="169" y="234"/>
                    <a:pt x="174" y="235"/>
                    <a:pt x="178" y="236"/>
                  </a:cubicBezTo>
                  <a:cubicBezTo>
                    <a:pt x="180" y="236"/>
                    <a:pt x="183" y="237"/>
                    <a:pt x="185" y="237"/>
                  </a:cubicBezTo>
                  <a:cubicBezTo>
                    <a:pt x="187" y="238"/>
                    <a:pt x="190" y="239"/>
                    <a:pt x="192" y="240"/>
                  </a:cubicBezTo>
                  <a:cubicBezTo>
                    <a:pt x="193" y="241"/>
                    <a:pt x="193" y="241"/>
                    <a:pt x="194" y="242"/>
                  </a:cubicBezTo>
                  <a:cubicBezTo>
                    <a:pt x="194" y="242"/>
                    <a:pt x="194" y="242"/>
                    <a:pt x="194" y="242"/>
                  </a:cubicBezTo>
                  <a:cubicBezTo>
                    <a:pt x="195" y="242"/>
                    <a:pt x="195" y="242"/>
                    <a:pt x="195" y="242"/>
                  </a:cubicBezTo>
                  <a:cubicBezTo>
                    <a:pt x="195" y="242"/>
                    <a:pt x="195" y="242"/>
                    <a:pt x="195" y="242"/>
                  </a:cubicBezTo>
                  <a:cubicBezTo>
                    <a:pt x="195" y="242"/>
                    <a:pt x="195" y="242"/>
                    <a:pt x="195" y="242"/>
                  </a:cubicBezTo>
                  <a:cubicBezTo>
                    <a:pt x="196" y="243"/>
                    <a:pt x="196" y="243"/>
                    <a:pt x="196" y="243"/>
                  </a:cubicBezTo>
                  <a:cubicBezTo>
                    <a:pt x="197" y="244"/>
                    <a:pt x="198" y="245"/>
                    <a:pt x="199" y="246"/>
                  </a:cubicBezTo>
                  <a:cubicBezTo>
                    <a:pt x="201" y="248"/>
                    <a:pt x="202" y="251"/>
                    <a:pt x="203" y="255"/>
                  </a:cubicBezTo>
                  <a:cubicBezTo>
                    <a:pt x="204" y="258"/>
                    <a:pt x="203" y="261"/>
                    <a:pt x="202" y="264"/>
                  </a:cubicBezTo>
                  <a:close/>
                  <a:moveTo>
                    <a:pt x="185" y="172"/>
                  </a:moveTo>
                  <a:cubicBezTo>
                    <a:pt x="185" y="183"/>
                    <a:pt x="184" y="195"/>
                    <a:pt x="183" y="207"/>
                  </a:cubicBezTo>
                  <a:cubicBezTo>
                    <a:pt x="183" y="216"/>
                    <a:pt x="182" y="225"/>
                    <a:pt x="182" y="235"/>
                  </a:cubicBezTo>
                  <a:cubicBezTo>
                    <a:pt x="181" y="234"/>
                    <a:pt x="180" y="234"/>
                    <a:pt x="179" y="234"/>
                  </a:cubicBezTo>
                  <a:cubicBezTo>
                    <a:pt x="176" y="233"/>
                    <a:pt x="173" y="232"/>
                    <a:pt x="170" y="232"/>
                  </a:cubicBezTo>
                  <a:cubicBezTo>
                    <a:pt x="170" y="223"/>
                    <a:pt x="169" y="215"/>
                    <a:pt x="169" y="207"/>
                  </a:cubicBezTo>
                  <a:cubicBezTo>
                    <a:pt x="168" y="195"/>
                    <a:pt x="167" y="183"/>
                    <a:pt x="167" y="171"/>
                  </a:cubicBezTo>
                  <a:cubicBezTo>
                    <a:pt x="179" y="171"/>
                    <a:pt x="179" y="171"/>
                    <a:pt x="179" y="171"/>
                  </a:cubicBezTo>
                  <a:cubicBezTo>
                    <a:pt x="179" y="171"/>
                    <a:pt x="179" y="171"/>
                    <a:pt x="179" y="171"/>
                  </a:cubicBezTo>
                  <a:cubicBezTo>
                    <a:pt x="181" y="171"/>
                    <a:pt x="183" y="172"/>
                    <a:pt x="185" y="172"/>
                  </a:cubicBezTo>
                  <a:close/>
                  <a:moveTo>
                    <a:pt x="222" y="191"/>
                  </a:moveTo>
                  <a:cubicBezTo>
                    <a:pt x="221" y="195"/>
                    <a:pt x="219" y="197"/>
                    <a:pt x="216" y="200"/>
                  </a:cubicBezTo>
                  <a:cubicBezTo>
                    <a:pt x="214" y="202"/>
                    <a:pt x="211" y="204"/>
                    <a:pt x="209" y="205"/>
                  </a:cubicBezTo>
                  <a:cubicBezTo>
                    <a:pt x="207" y="206"/>
                    <a:pt x="206" y="207"/>
                    <a:pt x="205" y="207"/>
                  </a:cubicBezTo>
                  <a:cubicBezTo>
                    <a:pt x="204" y="207"/>
                    <a:pt x="204" y="207"/>
                    <a:pt x="204" y="207"/>
                  </a:cubicBezTo>
                  <a:cubicBezTo>
                    <a:pt x="203" y="208"/>
                    <a:pt x="203" y="208"/>
                    <a:pt x="203" y="208"/>
                  </a:cubicBezTo>
                  <a:cubicBezTo>
                    <a:pt x="201" y="208"/>
                    <a:pt x="201" y="208"/>
                    <a:pt x="201" y="208"/>
                  </a:cubicBezTo>
                  <a:cubicBezTo>
                    <a:pt x="199" y="209"/>
                    <a:pt x="197" y="209"/>
                    <a:pt x="194" y="210"/>
                  </a:cubicBezTo>
                  <a:cubicBezTo>
                    <a:pt x="191" y="210"/>
                    <a:pt x="188" y="211"/>
                    <a:pt x="185" y="212"/>
                  </a:cubicBezTo>
                  <a:cubicBezTo>
                    <a:pt x="185" y="210"/>
                    <a:pt x="185" y="208"/>
                    <a:pt x="185" y="207"/>
                  </a:cubicBezTo>
                  <a:cubicBezTo>
                    <a:pt x="186" y="202"/>
                    <a:pt x="186" y="198"/>
                    <a:pt x="186" y="194"/>
                  </a:cubicBezTo>
                  <a:cubicBezTo>
                    <a:pt x="187" y="194"/>
                    <a:pt x="189" y="193"/>
                    <a:pt x="190" y="193"/>
                  </a:cubicBezTo>
                  <a:cubicBezTo>
                    <a:pt x="192" y="192"/>
                    <a:pt x="194" y="192"/>
                    <a:pt x="196" y="191"/>
                  </a:cubicBezTo>
                  <a:cubicBezTo>
                    <a:pt x="198" y="191"/>
                    <a:pt x="198" y="191"/>
                    <a:pt x="198" y="191"/>
                  </a:cubicBezTo>
                  <a:cubicBezTo>
                    <a:pt x="198" y="191"/>
                    <a:pt x="198" y="191"/>
                    <a:pt x="198" y="191"/>
                  </a:cubicBezTo>
                  <a:cubicBezTo>
                    <a:pt x="199" y="190"/>
                    <a:pt x="199" y="190"/>
                    <a:pt x="199" y="190"/>
                  </a:cubicBezTo>
                  <a:cubicBezTo>
                    <a:pt x="200" y="190"/>
                    <a:pt x="200" y="190"/>
                    <a:pt x="201" y="190"/>
                  </a:cubicBezTo>
                  <a:cubicBezTo>
                    <a:pt x="202" y="189"/>
                    <a:pt x="203" y="188"/>
                    <a:pt x="204" y="187"/>
                  </a:cubicBezTo>
                  <a:cubicBezTo>
                    <a:pt x="204" y="187"/>
                    <a:pt x="205" y="186"/>
                    <a:pt x="205" y="185"/>
                  </a:cubicBezTo>
                  <a:cubicBezTo>
                    <a:pt x="206" y="183"/>
                    <a:pt x="206" y="181"/>
                    <a:pt x="205" y="179"/>
                  </a:cubicBezTo>
                  <a:cubicBezTo>
                    <a:pt x="204" y="176"/>
                    <a:pt x="202" y="174"/>
                    <a:pt x="200" y="173"/>
                  </a:cubicBezTo>
                  <a:cubicBezTo>
                    <a:pt x="200" y="173"/>
                    <a:pt x="199" y="172"/>
                    <a:pt x="198" y="172"/>
                  </a:cubicBezTo>
                  <a:cubicBezTo>
                    <a:pt x="198" y="172"/>
                    <a:pt x="198" y="172"/>
                    <a:pt x="198" y="172"/>
                  </a:cubicBezTo>
                  <a:cubicBezTo>
                    <a:pt x="198" y="172"/>
                    <a:pt x="198" y="172"/>
                    <a:pt x="198" y="172"/>
                  </a:cubicBezTo>
                  <a:cubicBezTo>
                    <a:pt x="197" y="172"/>
                    <a:pt x="197" y="172"/>
                    <a:pt x="197" y="172"/>
                  </a:cubicBezTo>
                  <a:cubicBezTo>
                    <a:pt x="197" y="172"/>
                    <a:pt x="197" y="172"/>
                    <a:pt x="197" y="172"/>
                  </a:cubicBezTo>
                  <a:cubicBezTo>
                    <a:pt x="197" y="172"/>
                    <a:pt x="197" y="172"/>
                    <a:pt x="197" y="172"/>
                  </a:cubicBezTo>
                  <a:cubicBezTo>
                    <a:pt x="197" y="172"/>
                    <a:pt x="197" y="172"/>
                    <a:pt x="197" y="172"/>
                  </a:cubicBezTo>
                  <a:cubicBezTo>
                    <a:pt x="197" y="171"/>
                    <a:pt x="197" y="171"/>
                    <a:pt x="197" y="171"/>
                  </a:cubicBezTo>
                  <a:cubicBezTo>
                    <a:pt x="195" y="171"/>
                    <a:pt x="194" y="171"/>
                    <a:pt x="192" y="170"/>
                  </a:cubicBezTo>
                  <a:cubicBezTo>
                    <a:pt x="188" y="170"/>
                    <a:pt x="184" y="170"/>
                    <a:pt x="179" y="169"/>
                  </a:cubicBezTo>
                  <a:cubicBezTo>
                    <a:pt x="166" y="169"/>
                    <a:pt x="166" y="169"/>
                    <a:pt x="166" y="169"/>
                  </a:cubicBezTo>
                  <a:cubicBezTo>
                    <a:pt x="162" y="168"/>
                    <a:pt x="157" y="168"/>
                    <a:pt x="153" y="167"/>
                  </a:cubicBezTo>
                  <a:cubicBezTo>
                    <a:pt x="148" y="167"/>
                    <a:pt x="143" y="166"/>
                    <a:pt x="138" y="165"/>
                  </a:cubicBezTo>
                  <a:cubicBezTo>
                    <a:pt x="133" y="164"/>
                    <a:pt x="128" y="162"/>
                    <a:pt x="123" y="159"/>
                  </a:cubicBezTo>
                  <a:cubicBezTo>
                    <a:pt x="121" y="157"/>
                    <a:pt x="119" y="155"/>
                    <a:pt x="116" y="153"/>
                  </a:cubicBezTo>
                  <a:cubicBezTo>
                    <a:pt x="114" y="151"/>
                    <a:pt x="112" y="148"/>
                    <a:pt x="110" y="145"/>
                  </a:cubicBezTo>
                  <a:cubicBezTo>
                    <a:pt x="109" y="142"/>
                    <a:pt x="107" y="138"/>
                    <a:pt x="107" y="135"/>
                  </a:cubicBezTo>
                  <a:cubicBezTo>
                    <a:pt x="107" y="131"/>
                    <a:pt x="107" y="127"/>
                    <a:pt x="109" y="123"/>
                  </a:cubicBezTo>
                  <a:cubicBezTo>
                    <a:pt x="110" y="120"/>
                    <a:pt x="112" y="117"/>
                    <a:pt x="114" y="114"/>
                  </a:cubicBezTo>
                  <a:cubicBezTo>
                    <a:pt x="117" y="112"/>
                    <a:pt x="119" y="109"/>
                    <a:pt x="122" y="108"/>
                  </a:cubicBezTo>
                  <a:cubicBezTo>
                    <a:pt x="125" y="106"/>
                    <a:pt x="128" y="105"/>
                    <a:pt x="132" y="104"/>
                  </a:cubicBezTo>
                  <a:cubicBezTo>
                    <a:pt x="136" y="103"/>
                    <a:pt x="140" y="103"/>
                    <a:pt x="144" y="104"/>
                  </a:cubicBezTo>
                  <a:cubicBezTo>
                    <a:pt x="148" y="105"/>
                    <a:pt x="151" y="107"/>
                    <a:pt x="154" y="109"/>
                  </a:cubicBezTo>
                  <a:cubicBezTo>
                    <a:pt x="155" y="111"/>
                    <a:pt x="156" y="112"/>
                    <a:pt x="157" y="113"/>
                  </a:cubicBezTo>
                  <a:cubicBezTo>
                    <a:pt x="158" y="114"/>
                    <a:pt x="159" y="114"/>
                    <a:pt x="159" y="115"/>
                  </a:cubicBezTo>
                  <a:cubicBezTo>
                    <a:pt x="159" y="115"/>
                    <a:pt x="160" y="116"/>
                    <a:pt x="160" y="116"/>
                  </a:cubicBezTo>
                  <a:cubicBezTo>
                    <a:pt x="160" y="116"/>
                    <a:pt x="160" y="116"/>
                    <a:pt x="160" y="116"/>
                  </a:cubicBezTo>
                  <a:cubicBezTo>
                    <a:pt x="160" y="117"/>
                    <a:pt x="160" y="117"/>
                    <a:pt x="160" y="117"/>
                  </a:cubicBezTo>
                  <a:cubicBezTo>
                    <a:pt x="161" y="117"/>
                    <a:pt x="161" y="117"/>
                    <a:pt x="161" y="117"/>
                  </a:cubicBezTo>
                  <a:cubicBezTo>
                    <a:pt x="164" y="123"/>
                    <a:pt x="164" y="133"/>
                    <a:pt x="157" y="135"/>
                  </a:cubicBezTo>
                  <a:cubicBezTo>
                    <a:pt x="151" y="136"/>
                    <a:pt x="144" y="135"/>
                    <a:pt x="141" y="130"/>
                  </a:cubicBezTo>
                  <a:cubicBezTo>
                    <a:pt x="141" y="130"/>
                    <a:pt x="141" y="130"/>
                    <a:pt x="141" y="130"/>
                  </a:cubicBezTo>
                  <a:cubicBezTo>
                    <a:pt x="141" y="130"/>
                    <a:pt x="141" y="130"/>
                    <a:pt x="141" y="130"/>
                  </a:cubicBezTo>
                  <a:cubicBezTo>
                    <a:pt x="141" y="130"/>
                    <a:pt x="141" y="130"/>
                    <a:pt x="141" y="130"/>
                  </a:cubicBezTo>
                  <a:cubicBezTo>
                    <a:pt x="140" y="130"/>
                    <a:pt x="140" y="130"/>
                    <a:pt x="140" y="130"/>
                  </a:cubicBezTo>
                  <a:cubicBezTo>
                    <a:pt x="140" y="130"/>
                    <a:pt x="140" y="129"/>
                    <a:pt x="140" y="129"/>
                  </a:cubicBezTo>
                  <a:cubicBezTo>
                    <a:pt x="140" y="129"/>
                    <a:pt x="139" y="128"/>
                    <a:pt x="139" y="128"/>
                  </a:cubicBezTo>
                  <a:cubicBezTo>
                    <a:pt x="138" y="128"/>
                    <a:pt x="138" y="127"/>
                    <a:pt x="137" y="127"/>
                  </a:cubicBezTo>
                  <a:cubicBezTo>
                    <a:pt x="137" y="127"/>
                    <a:pt x="137" y="127"/>
                    <a:pt x="136" y="127"/>
                  </a:cubicBezTo>
                  <a:cubicBezTo>
                    <a:pt x="136" y="127"/>
                    <a:pt x="135" y="127"/>
                    <a:pt x="134" y="128"/>
                  </a:cubicBezTo>
                  <a:cubicBezTo>
                    <a:pt x="132" y="129"/>
                    <a:pt x="131" y="130"/>
                    <a:pt x="130" y="132"/>
                  </a:cubicBezTo>
                  <a:cubicBezTo>
                    <a:pt x="130" y="132"/>
                    <a:pt x="130" y="133"/>
                    <a:pt x="130" y="133"/>
                  </a:cubicBezTo>
                  <a:cubicBezTo>
                    <a:pt x="130" y="134"/>
                    <a:pt x="130" y="134"/>
                    <a:pt x="130" y="135"/>
                  </a:cubicBezTo>
                  <a:cubicBezTo>
                    <a:pt x="131" y="136"/>
                    <a:pt x="133" y="138"/>
                    <a:pt x="135" y="140"/>
                  </a:cubicBezTo>
                  <a:cubicBezTo>
                    <a:pt x="138" y="142"/>
                    <a:pt x="141" y="143"/>
                    <a:pt x="144" y="144"/>
                  </a:cubicBezTo>
                  <a:cubicBezTo>
                    <a:pt x="148" y="145"/>
                    <a:pt x="152" y="146"/>
                    <a:pt x="156" y="147"/>
                  </a:cubicBezTo>
                  <a:cubicBezTo>
                    <a:pt x="160" y="147"/>
                    <a:pt x="164" y="148"/>
                    <a:pt x="168" y="148"/>
                  </a:cubicBezTo>
                  <a:cubicBezTo>
                    <a:pt x="181" y="150"/>
                    <a:pt x="181" y="150"/>
                    <a:pt x="181" y="150"/>
                  </a:cubicBezTo>
                  <a:cubicBezTo>
                    <a:pt x="185" y="150"/>
                    <a:pt x="190" y="150"/>
                    <a:pt x="195" y="151"/>
                  </a:cubicBezTo>
                  <a:cubicBezTo>
                    <a:pt x="197" y="152"/>
                    <a:pt x="200" y="152"/>
                    <a:pt x="203" y="153"/>
                  </a:cubicBezTo>
                  <a:cubicBezTo>
                    <a:pt x="204" y="154"/>
                    <a:pt x="204" y="154"/>
                    <a:pt x="204" y="154"/>
                  </a:cubicBezTo>
                  <a:cubicBezTo>
                    <a:pt x="204" y="154"/>
                    <a:pt x="204" y="154"/>
                    <a:pt x="204" y="154"/>
                  </a:cubicBezTo>
                  <a:cubicBezTo>
                    <a:pt x="205" y="154"/>
                    <a:pt x="205" y="154"/>
                    <a:pt x="205" y="154"/>
                  </a:cubicBezTo>
                  <a:cubicBezTo>
                    <a:pt x="205" y="154"/>
                    <a:pt x="205" y="154"/>
                    <a:pt x="206" y="154"/>
                  </a:cubicBezTo>
                  <a:cubicBezTo>
                    <a:pt x="206" y="155"/>
                    <a:pt x="207" y="155"/>
                    <a:pt x="207" y="155"/>
                  </a:cubicBezTo>
                  <a:cubicBezTo>
                    <a:pt x="208" y="156"/>
                    <a:pt x="210" y="156"/>
                    <a:pt x="211" y="157"/>
                  </a:cubicBezTo>
                  <a:cubicBezTo>
                    <a:pt x="216" y="161"/>
                    <a:pt x="220" y="166"/>
                    <a:pt x="222" y="172"/>
                  </a:cubicBezTo>
                  <a:cubicBezTo>
                    <a:pt x="223" y="175"/>
                    <a:pt x="224" y="178"/>
                    <a:pt x="224" y="182"/>
                  </a:cubicBezTo>
                  <a:cubicBezTo>
                    <a:pt x="224" y="185"/>
                    <a:pt x="223" y="188"/>
                    <a:pt x="22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sp>
          <p:nvSpPr>
            <p:cNvPr id="63" name="Freeform 36">
              <a:extLst>
                <a:ext uri="{FF2B5EF4-FFF2-40B4-BE49-F238E27FC236}">
                  <a16:creationId xmlns:a16="http://schemas.microsoft.com/office/drawing/2014/main" id="{55E2B53E-4535-4138-B96D-5BF17D1D7C88}"/>
                </a:ext>
              </a:extLst>
            </p:cNvPr>
            <p:cNvSpPr>
              <a:spLocks/>
            </p:cNvSpPr>
            <p:nvPr/>
          </p:nvSpPr>
          <p:spPr bwMode="auto">
            <a:xfrm>
              <a:off x="8112125" y="1030288"/>
              <a:ext cx="17463" cy="20637"/>
            </a:xfrm>
            <a:custGeom>
              <a:avLst/>
              <a:gdLst>
                <a:gd name="T0" fmla="*/ 6 w 6"/>
                <a:gd name="T1" fmla="*/ 6 h 7"/>
                <a:gd name="T2" fmla="*/ 6 w 6"/>
                <a:gd name="T3" fmla="*/ 4 h 7"/>
                <a:gd name="T4" fmla="*/ 0 w 6"/>
                <a:gd name="T5" fmla="*/ 1 h 7"/>
                <a:gd name="T6" fmla="*/ 3 w 6"/>
                <a:gd name="T7" fmla="*/ 6 h 7"/>
                <a:gd name="T8" fmla="*/ 6 w 6"/>
                <a:gd name="T9" fmla="*/ 6 h 7"/>
              </a:gdLst>
              <a:ahLst/>
              <a:cxnLst>
                <a:cxn ang="0">
                  <a:pos x="T0" y="T1"/>
                </a:cxn>
                <a:cxn ang="0">
                  <a:pos x="T2" y="T3"/>
                </a:cxn>
                <a:cxn ang="0">
                  <a:pos x="T4" y="T5"/>
                </a:cxn>
                <a:cxn ang="0">
                  <a:pos x="T6" y="T7"/>
                </a:cxn>
                <a:cxn ang="0">
                  <a:pos x="T8" y="T9"/>
                </a:cxn>
              </a:cxnLst>
              <a:rect l="0" t="0" r="r" b="b"/>
              <a:pathLst>
                <a:path w="6" h="7">
                  <a:moveTo>
                    <a:pt x="6" y="6"/>
                  </a:moveTo>
                  <a:cubicBezTo>
                    <a:pt x="6" y="5"/>
                    <a:pt x="6" y="4"/>
                    <a:pt x="6" y="4"/>
                  </a:cubicBezTo>
                  <a:cubicBezTo>
                    <a:pt x="5" y="3"/>
                    <a:pt x="1" y="0"/>
                    <a:pt x="0" y="1"/>
                  </a:cubicBezTo>
                  <a:cubicBezTo>
                    <a:pt x="0" y="2"/>
                    <a:pt x="2" y="5"/>
                    <a:pt x="3" y="6"/>
                  </a:cubicBezTo>
                  <a:cubicBezTo>
                    <a:pt x="4" y="7"/>
                    <a:pt x="5" y="7"/>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grpSp>
      <p:grpSp>
        <p:nvGrpSpPr>
          <p:cNvPr id="64" name="Group 63">
            <a:extLst>
              <a:ext uri="{FF2B5EF4-FFF2-40B4-BE49-F238E27FC236}">
                <a16:creationId xmlns:a16="http://schemas.microsoft.com/office/drawing/2014/main" id="{52EA362B-F3DD-45B9-ADF9-D7500E34ACDD}"/>
              </a:ext>
            </a:extLst>
          </p:cNvPr>
          <p:cNvGrpSpPr/>
          <p:nvPr/>
        </p:nvGrpSpPr>
        <p:grpSpPr>
          <a:xfrm>
            <a:off x="220212" y="4621436"/>
            <a:ext cx="2654328" cy="1020888"/>
            <a:chOff x="220212" y="4535866"/>
            <a:chExt cx="2654328" cy="1020888"/>
          </a:xfrm>
        </p:grpSpPr>
        <p:sp>
          <p:nvSpPr>
            <p:cNvPr id="65" name="Rectangle 64">
              <a:extLst>
                <a:ext uri="{FF2B5EF4-FFF2-40B4-BE49-F238E27FC236}">
                  <a16:creationId xmlns:a16="http://schemas.microsoft.com/office/drawing/2014/main" id="{ED9FFEEA-A129-452D-8A6E-2BA7CB925B55}"/>
                </a:ext>
                <a:ext uri="{C183D7F6-B498-43B3-948B-1728B52AA6E4}">
                  <adec:decorative xmlns:adec="http://schemas.microsoft.com/office/drawing/2017/decorative" val="1"/>
                </a:ext>
              </a:extLst>
            </p:cNvPr>
            <p:cNvSpPr/>
            <p:nvPr/>
          </p:nvSpPr>
          <p:spPr bwMode="gray">
            <a:xfrm>
              <a:off x="220212" y="4535866"/>
              <a:ext cx="2654328" cy="1020888"/>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628650" marR="0" lvl="3" indent="0" algn="l" defTabSz="914400" rtl="0" eaLnBrk="0" fontAlgn="base" latinLnBrk="0" hangingPunct="0">
                <a:lnSpc>
                  <a:spcPct val="100000"/>
                </a:lnSpc>
                <a:spcBef>
                  <a:spcPts val="1200"/>
                </a:spcBef>
                <a:spcAft>
                  <a:spcPct val="0"/>
                </a:spcAft>
                <a:buClrTx/>
                <a:buSzPct val="100000"/>
                <a:buFontTx/>
                <a:buNone/>
                <a:tabLst/>
                <a:defRPr/>
              </a:pPr>
              <a:r>
                <a:rPr kumimoji="0" lang="en-US" sz="1400" b="0" i="0" u="none" strike="noStrike" kern="1200" cap="none" spc="0" normalizeH="0" baseline="0" noProof="0" dirty="0">
                  <a:ln>
                    <a:noFill/>
                  </a:ln>
                  <a:solidFill>
                    <a:schemeClr val="tx1"/>
                  </a:solidFill>
                  <a:effectLst/>
                  <a:uLnTx/>
                  <a:uFillTx/>
                  <a:latin typeface="Calibri"/>
                  <a:ea typeface="+mn-ea"/>
                  <a:cs typeface="+mn-cs"/>
                </a:rPr>
                <a:t>$36 per calendar year on non-behavioral health acute inpatient hospital stays.</a:t>
              </a:r>
              <a:endParaRPr kumimoji="0" lang="en-US" sz="1400" b="0" i="0" u="none" strike="sngStrike" kern="1200" cap="none" spc="0" normalizeH="0" baseline="0" noProof="0" dirty="0">
                <a:ln>
                  <a:noFill/>
                </a:ln>
                <a:solidFill>
                  <a:schemeClr val="tx1"/>
                </a:solidFill>
                <a:effectLst/>
                <a:uLnTx/>
                <a:uFillTx/>
                <a:latin typeface="Calibri"/>
                <a:ea typeface="+mn-ea"/>
                <a:cs typeface="+mn-cs"/>
              </a:endParaRPr>
            </a:p>
          </p:txBody>
        </p:sp>
        <p:sp>
          <p:nvSpPr>
            <p:cNvPr id="66" name="Freeform 33">
              <a:extLst>
                <a:ext uri="{FF2B5EF4-FFF2-40B4-BE49-F238E27FC236}">
                  <a16:creationId xmlns:a16="http://schemas.microsoft.com/office/drawing/2014/main" id="{08C57E43-8CF5-4833-928E-FAC6BB8CBCD6}"/>
                </a:ext>
                <a:ext uri="{C183D7F6-B498-43B3-948B-1728B52AA6E4}">
                  <adec:decorative xmlns:adec="http://schemas.microsoft.com/office/drawing/2017/decorative" val="1"/>
                </a:ext>
              </a:extLst>
            </p:cNvPr>
            <p:cNvSpPr>
              <a:spLocks noChangeAspect="1" noEditPoints="1"/>
            </p:cNvSpPr>
            <p:nvPr/>
          </p:nvSpPr>
          <p:spPr bwMode="auto">
            <a:xfrm>
              <a:off x="319325" y="4861207"/>
              <a:ext cx="290500" cy="375230"/>
            </a:xfrm>
            <a:custGeom>
              <a:avLst/>
              <a:gdLst>
                <a:gd name="T0" fmla="*/ 255 w 348"/>
                <a:gd name="T1" fmla="*/ 269 h 494"/>
                <a:gd name="T2" fmla="*/ 263 w 348"/>
                <a:gd name="T3" fmla="*/ 372 h 494"/>
                <a:gd name="T4" fmla="*/ 235 w 348"/>
                <a:gd name="T5" fmla="*/ 381 h 494"/>
                <a:gd name="T6" fmla="*/ 235 w 348"/>
                <a:gd name="T7" fmla="*/ 381 h 494"/>
                <a:gd name="T8" fmla="*/ 235 w 348"/>
                <a:gd name="T9" fmla="*/ 427 h 494"/>
                <a:gd name="T10" fmla="*/ 258 w 348"/>
                <a:gd name="T11" fmla="*/ 436 h 494"/>
                <a:gd name="T12" fmla="*/ 291 w 348"/>
                <a:gd name="T13" fmla="*/ 404 h 494"/>
                <a:gd name="T14" fmla="*/ 281 w 348"/>
                <a:gd name="T15" fmla="*/ 381 h 494"/>
                <a:gd name="T16" fmla="*/ 287 w 348"/>
                <a:gd name="T17" fmla="*/ 339 h 494"/>
                <a:gd name="T18" fmla="*/ 315 w 348"/>
                <a:gd name="T19" fmla="*/ 281 h 494"/>
                <a:gd name="T20" fmla="*/ 0 w 348"/>
                <a:gd name="T21" fmla="*/ 444 h 494"/>
                <a:gd name="T22" fmla="*/ 70 w 348"/>
                <a:gd name="T23" fmla="*/ 273 h 494"/>
                <a:gd name="T24" fmla="*/ 25 w 348"/>
                <a:gd name="T25" fmla="*/ 376 h 494"/>
                <a:gd name="T26" fmla="*/ 25 w 348"/>
                <a:gd name="T27" fmla="*/ 417 h 494"/>
                <a:gd name="T28" fmla="*/ 42 w 348"/>
                <a:gd name="T29" fmla="*/ 437 h 494"/>
                <a:gd name="T30" fmla="*/ 80 w 348"/>
                <a:gd name="T31" fmla="*/ 424 h 494"/>
                <a:gd name="T32" fmla="*/ 49 w 348"/>
                <a:gd name="T33" fmla="*/ 421 h 494"/>
                <a:gd name="T34" fmla="*/ 34 w 348"/>
                <a:gd name="T35" fmla="*/ 397 h 494"/>
                <a:gd name="T36" fmla="*/ 79 w 348"/>
                <a:gd name="T37" fmla="*/ 331 h 494"/>
                <a:gd name="T38" fmla="*/ 131 w 348"/>
                <a:gd name="T39" fmla="*/ 369 h 494"/>
                <a:gd name="T40" fmla="*/ 138 w 348"/>
                <a:gd name="T41" fmla="*/ 398 h 494"/>
                <a:gd name="T42" fmla="*/ 127 w 348"/>
                <a:gd name="T43" fmla="*/ 408 h 494"/>
                <a:gd name="T44" fmla="*/ 114 w 348"/>
                <a:gd name="T45" fmla="*/ 444 h 494"/>
                <a:gd name="T46" fmla="*/ 136 w 348"/>
                <a:gd name="T47" fmla="*/ 421 h 494"/>
                <a:gd name="T48" fmla="*/ 151 w 348"/>
                <a:gd name="T49" fmla="*/ 381 h 494"/>
                <a:gd name="T50" fmla="*/ 87 w 348"/>
                <a:gd name="T51" fmla="*/ 319 h 494"/>
                <a:gd name="T52" fmla="*/ 114 w 348"/>
                <a:gd name="T53" fmla="*/ 267 h 494"/>
                <a:gd name="T54" fmla="*/ 234 w 348"/>
                <a:gd name="T55" fmla="*/ 267 h 494"/>
                <a:gd name="T56" fmla="*/ 278 w 348"/>
                <a:gd name="T57" fmla="*/ 122 h 494"/>
                <a:gd name="T58" fmla="*/ 263 w 348"/>
                <a:gd name="T59" fmla="*/ 176 h 494"/>
                <a:gd name="T60" fmla="*/ 177 w 348"/>
                <a:gd name="T61" fmla="*/ 254 h 494"/>
                <a:gd name="T62" fmla="*/ 89 w 348"/>
                <a:gd name="T63" fmla="*/ 186 h 494"/>
                <a:gd name="T64" fmla="*/ 72 w 348"/>
                <a:gd name="T65" fmla="*/ 155 h 494"/>
                <a:gd name="T66" fmla="*/ 73 w 348"/>
                <a:gd name="T67" fmla="*/ 121 h 494"/>
                <a:gd name="T68" fmla="*/ 219 w 348"/>
                <a:gd name="T69" fmla="*/ 19 h 494"/>
                <a:gd name="T70" fmla="*/ 99 w 348"/>
                <a:gd name="T71" fmla="*/ 116 h 494"/>
                <a:gd name="T72" fmla="*/ 141 w 348"/>
                <a:gd name="T73" fmla="*/ 222 h 494"/>
                <a:gd name="T74" fmla="*/ 211 w 348"/>
                <a:gd name="T75" fmla="*/ 219 h 494"/>
                <a:gd name="T76" fmla="*/ 250 w 348"/>
                <a:gd name="T77" fmla="*/ 114 h 494"/>
                <a:gd name="T78" fmla="*/ 215 w 348"/>
                <a:gd name="T79" fmla="*/ 122 h 494"/>
                <a:gd name="T80" fmla="*/ 211 w 348"/>
                <a:gd name="T81" fmla="*/ 107 h 494"/>
                <a:gd name="T82" fmla="*/ 179 w 348"/>
                <a:gd name="T83" fmla="*/ 120 h 494"/>
                <a:gd name="T84" fmla="*/ 99 w 348"/>
                <a:gd name="T85" fmla="*/ 116 h 494"/>
                <a:gd name="T86" fmla="*/ 258 w 348"/>
                <a:gd name="T87" fmla="*/ 389 h 494"/>
                <a:gd name="T88" fmla="*/ 248 w 348"/>
                <a:gd name="T89" fmla="*/ 393 h 494"/>
                <a:gd name="T90" fmla="*/ 248 w 348"/>
                <a:gd name="T91" fmla="*/ 414 h 494"/>
                <a:gd name="T92" fmla="*/ 258 w 348"/>
                <a:gd name="T93" fmla="*/ 418 h 494"/>
                <a:gd name="T94" fmla="*/ 273 w 348"/>
                <a:gd name="T95" fmla="*/ 40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8" h="494">
                  <a:moveTo>
                    <a:pt x="234" y="267"/>
                  </a:moveTo>
                  <a:cubicBezTo>
                    <a:pt x="240" y="267"/>
                    <a:pt x="247" y="268"/>
                    <a:pt x="255" y="269"/>
                  </a:cubicBezTo>
                  <a:cubicBezTo>
                    <a:pt x="261" y="285"/>
                    <a:pt x="271" y="315"/>
                    <a:pt x="269" y="338"/>
                  </a:cubicBezTo>
                  <a:cubicBezTo>
                    <a:pt x="268" y="354"/>
                    <a:pt x="266" y="365"/>
                    <a:pt x="263" y="372"/>
                  </a:cubicBezTo>
                  <a:cubicBezTo>
                    <a:pt x="262" y="371"/>
                    <a:pt x="260" y="371"/>
                    <a:pt x="258" y="371"/>
                  </a:cubicBezTo>
                  <a:cubicBezTo>
                    <a:pt x="249" y="371"/>
                    <a:pt x="241" y="375"/>
                    <a:pt x="235" y="381"/>
                  </a:cubicBezTo>
                  <a:cubicBezTo>
                    <a:pt x="235" y="381"/>
                    <a:pt x="235" y="381"/>
                    <a:pt x="235" y="381"/>
                  </a:cubicBezTo>
                  <a:cubicBezTo>
                    <a:pt x="235" y="381"/>
                    <a:pt x="235" y="381"/>
                    <a:pt x="235" y="381"/>
                  </a:cubicBezTo>
                  <a:cubicBezTo>
                    <a:pt x="230" y="387"/>
                    <a:pt x="226" y="395"/>
                    <a:pt x="226" y="404"/>
                  </a:cubicBezTo>
                  <a:cubicBezTo>
                    <a:pt x="226" y="413"/>
                    <a:pt x="230" y="421"/>
                    <a:pt x="235" y="427"/>
                  </a:cubicBezTo>
                  <a:cubicBezTo>
                    <a:pt x="235" y="427"/>
                    <a:pt x="235" y="427"/>
                    <a:pt x="235" y="427"/>
                  </a:cubicBezTo>
                  <a:cubicBezTo>
                    <a:pt x="241" y="433"/>
                    <a:pt x="249" y="436"/>
                    <a:pt x="258" y="436"/>
                  </a:cubicBezTo>
                  <a:cubicBezTo>
                    <a:pt x="267" y="436"/>
                    <a:pt x="275" y="433"/>
                    <a:pt x="281" y="427"/>
                  </a:cubicBezTo>
                  <a:cubicBezTo>
                    <a:pt x="287" y="421"/>
                    <a:pt x="291" y="413"/>
                    <a:pt x="291" y="404"/>
                  </a:cubicBezTo>
                  <a:cubicBezTo>
                    <a:pt x="291" y="395"/>
                    <a:pt x="287" y="387"/>
                    <a:pt x="281" y="381"/>
                  </a:cubicBezTo>
                  <a:cubicBezTo>
                    <a:pt x="281" y="381"/>
                    <a:pt x="281" y="381"/>
                    <a:pt x="281" y="381"/>
                  </a:cubicBezTo>
                  <a:cubicBezTo>
                    <a:pt x="281" y="380"/>
                    <a:pt x="280" y="380"/>
                    <a:pt x="279" y="379"/>
                  </a:cubicBezTo>
                  <a:cubicBezTo>
                    <a:pt x="282" y="371"/>
                    <a:pt x="286" y="358"/>
                    <a:pt x="287" y="339"/>
                  </a:cubicBezTo>
                  <a:cubicBezTo>
                    <a:pt x="289" y="318"/>
                    <a:pt x="281" y="290"/>
                    <a:pt x="275" y="272"/>
                  </a:cubicBezTo>
                  <a:cubicBezTo>
                    <a:pt x="294" y="276"/>
                    <a:pt x="311" y="280"/>
                    <a:pt x="315" y="281"/>
                  </a:cubicBezTo>
                  <a:cubicBezTo>
                    <a:pt x="336" y="329"/>
                    <a:pt x="347" y="383"/>
                    <a:pt x="348" y="444"/>
                  </a:cubicBezTo>
                  <a:cubicBezTo>
                    <a:pt x="325" y="491"/>
                    <a:pt x="27" y="494"/>
                    <a:pt x="0" y="444"/>
                  </a:cubicBezTo>
                  <a:cubicBezTo>
                    <a:pt x="1" y="383"/>
                    <a:pt x="12" y="329"/>
                    <a:pt x="33" y="281"/>
                  </a:cubicBezTo>
                  <a:cubicBezTo>
                    <a:pt x="39" y="279"/>
                    <a:pt x="55" y="276"/>
                    <a:pt x="70" y="273"/>
                  </a:cubicBezTo>
                  <a:cubicBezTo>
                    <a:pt x="69" y="289"/>
                    <a:pt x="70" y="305"/>
                    <a:pt x="70" y="321"/>
                  </a:cubicBezTo>
                  <a:cubicBezTo>
                    <a:pt x="51" y="333"/>
                    <a:pt x="33" y="355"/>
                    <a:pt x="25" y="376"/>
                  </a:cubicBezTo>
                  <a:cubicBezTo>
                    <a:pt x="22" y="383"/>
                    <a:pt x="20" y="390"/>
                    <a:pt x="20" y="397"/>
                  </a:cubicBezTo>
                  <a:cubicBezTo>
                    <a:pt x="20" y="404"/>
                    <a:pt x="22" y="411"/>
                    <a:pt x="25" y="417"/>
                  </a:cubicBezTo>
                  <a:cubicBezTo>
                    <a:pt x="29" y="423"/>
                    <a:pt x="35" y="429"/>
                    <a:pt x="44" y="433"/>
                  </a:cubicBezTo>
                  <a:cubicBezTo>
                    <a:pt x="42" y="437"/>
                    <a:pt x="42" y="437"/>
                    <a:pt x="42" y="437"/>
                  </a:cubicBezTo>
                  <a:cubicBezTo>
                    <a:pt x="42" y="437"/>
                    <a:pt x="65" y="452"/>
                    <a:pt x="70" y="450"/>
                  </a:cubicBezTo>
                  <a:cubicBezTo>
                    <a:pt x="75" y="449"/>
                    <a:pt x="82" y="429"/>
                    <a:pt x="80" y="424"/>
                  </a:cubicBezTo>
                  <a:cubicBezTo>
                    <a:pt x="77" y="419"/>
                    <a:pt x="49" y="418"/>
                    <a:pt x="49" y="418"/>
                  </a:cubicBezTo>
                  <a:cubicBezTo>
                    <a:pt x="49" y="421"/>
                    <a:pt x="49" y="421"/>
                    <a:pt x="49" y="421"/>
                  </a:cubicBezTo>
                  <a:cubicBezTo>
                    <a:pt x="43" y="418"/>
                    <a:pt x="39" y="414"/>
                    <a:pt x="37" y="410"/>
                  </a:cubicBezTo>
                  <a:cubicBezTo>
                    <a:pt x="34" y="406"/>
                    <a:pt x="33" y="402"/>
                    <a:pt x="34" y="397"/>
                  </a:cubicBezTo>
                  <a:cubicBezTo>
                    <a:pt x="34" y="392"/>
                    <a:pt x="35" y="387"/>
                    <a:pt x="37" y="381"/>
                  </a:cubicBezTo>
                  <a:cubicBezTo>
                    <a:pt x="45" y="362"/>
                    <a:pt x="62" y="342"/>
                    <a:pt x="79" y="331"/>
                  </a:cubicBezTo>
                  <a:cubicBezTo>
                    <a:pt x="81" y="331"/>
                    <a:pt x="81" y="331"/>
                    <a:pt x="81" y="331"/>
                  </a:cubicBezTo>
                  <a:cubicBezTo>
                    <a:pt x="100" y="338"/>
                    <a:pt x="120" y="353"/>
                    <a:pt x="131" y="369"/>
                  </a:cubicBezTo>
                  <a:cubicBezTo>
                    <a:pt x="134" y="374"/>
                    <a:pt x="137" y="379"/>
                    <a:pt x="138" y="384"/>
                  </a:cubicBezTo>
                  <a:cubicBezTo>
                    <a:pt x="139" y="389"/>
                    <a:pt x="139" y="393"/>
                    <a:pt x="138" y="398"/>
                  </a:cubicBezTo>
                  <a:cubicBezTo>
                    <a:pt x="137" y="402"/>
                    <a:pt x="134" y="406"/>
                    <a:pt x="129" y="410"/>
                  </a:cubicBezTo>
                  <a:cubicBezTo>
                    <a:pt x="127" y="408"/>
                    <a:pt x="127" y="408"/>
                    <a:pt x="127" y="408"/>
                  </a:cubicBezTo>
                  <a:cubicBezTo>
                    <a:pt x="127" y="408"/>
                    <a:pt x="101" y="416"/>
                    <a:pt x="99" y="421"/>
                  </a:cubicBezTo>
                  <a:cubicBezTo>
                    <a:pt x="98" y="426"/>
                    <a:pt x="109" y="444"/>
                    <a:pt x="114" y="444"/>
                  </a:cubicBezTo>
                  <a:cubicBezTo>
                    <a:pt x="120" y="444"/>
                    <a:pt x="139" y="425"/>
                    <a:pt x="139" y="425"/>
                  </a:cubicBezTo>
                  <a:cubicBezTo>
                    <a:pt x="136" y="421"/>
                    <a:pt x="136" y="421"/>
                    <a:pt x="136" y="421"/>
                  </a:cubicBezTo>
                  <a:cubicBezTo>
                    <a:pt x="144" y="416"/>
                    <a:pt x="149" y="409"/>
                    <a:pt x="151" y="401"/>
                  </a:cubicBezTo>
                  <a:cubicBezTo>
                    <a:pt x="153" y="395"/>
                    <a:pt x="153" y="388"/>
                    <a:pt x="151" y="381"/>
                  </a:cubicBezTo>
                  <a:cubicBezTo>
                    <a:pt x="149" y="374"/>
                    <a:pt x="146" y="368"/>
                    <a:pt x="142" y="362"/>
                  </a:cubicBezTo>
                  <a:cubicBezTo>
                    <a:pt x="129" y="343"/>
                    <a:pt x="108" y="327"/>
                    <a:pt x="87" y="319"/>
                  </a:cubicBezTo>
                  <a:cubicBezTo>
                    <a:pt x="86" y="302"/>
                    <a:pt x="86" y="286"/>
                    <a:pt x="87" y="270"/>
                  </a:cubicBezTo>
                  <a:cubicBezTo>
                    <a:pt x="99" y="269"/>
                    <a:pt x="109" y="267"/>
                    <a:pt x="114" y="267"/>
                  </a:cubicBezTo>
                  <a:cubicBezTo>
                    <a:pt x="116" y="308"/>
                    <a:pt x="146" y="356"/>
                    <a:pt x="176" y="385"/>
                  </a:cubicBezTo>
                  <a:cubicBezTo>
                    <a:pt x="205" y="365"/>
                    <a:pt x="233" y="302"/>
                    <a:pt x="234" y="267"/>
                  </a:cubicBezTo>
                  <a:close/>
                  <a:moveTo>
                    <a:pt x="275" y="121"/>
                  </a:moveTo>
                  <a:cubicBezTo>
                    <a:pt x="278" y="122"/>
                    <a:pt x="278" y="122"/>
                    <a:pt x="278" y="122"/>
                  </a:cubicBezTo>
                  <a:cubicBezTo>
                    <a:pt x="280" y="137"/>
                    <a:pt x="280" y="157"/>
                    <a:pt x="266" y="167"/>
                  </a:cubicBezTo>
                  <a:cubicBezTo>
                    <a:pt x="265" y="170"/>
                    <a:pt x="264" y="173"/>
                    <a:pt x="263" y="176"/>
                  </a:cubicBezTo>
                  <a:cubicBezTo>
                    <a:pt x="254" y="202"/>
                    <a:pt x="240" y="222"/>
                    <a:pt x="223" y="235"/>
                  </a:cubicBezTo>
                  <a:cubicBezTo>
                    <a:pt x="209" y="247"/>
                    <a:pt x="193" y="253"/>
                    <a:pt x="177" y="254"/>
                  </a:cubicBezTo>
                  <a:cubicBezTo>
                    <a:pt x="160" y="255"/>
                    <a:pt x="144" y="250"/>
                    <a:pt x="129" y="239"/>
                  </a:cubicBezTo>
                  <a:cubicBezTo>
                    <a:pt x="113" y="228"/>
                    <a:pt x="99" y="211"/>
                    <a:pt x="89" y="186"/>
                  </a:cubicBezTo>
                  <a:cubicBezTo>
                    <a:pt x="86" y="180"/>
                    <a:pt x="84" y="174"/>
                    <a:pt x="82" y="167"/>
                  </a:cubicBezTo>
                  <a:cubicBezTo>
                    <a:pt x="79" y="165"/>
                    <a:pt x="75" y="161"/>
                    <a:pt x="72" y="155"/>
                  </a:cubicBezTo>
                  <a:cubicBezTo>
                    <a:pt x="67" y="144"/>
                    <a:pt x="70" y="122"/>
                    <a:pt x="70" y="122"/>
                  </a:cubicBezTo>
                  <a:cubicBezTo>
                    <a:pt x="73" y="121"/>
                    <a:pt x="73" y="121"/>
                    <a:pt x="73" y="121"/>
                  </a:cubicBezTo>
                  <a:cubicBezTo>
                    <a:pt x="64" y="59"/>
                    <a:pt x="92" y="7"/>
                    <a:pt x="150" y="4"/>
                  </a:cubicBezTo>
                  <a:cubicBezTo>
                    <a:pt x="173" y="2"/>
                    <a:pt x="198" y="0"/>
                    <a:pt x="219" y="19"/>
                  </a:cubicBezTo>
                  <a:cubicBezTo>
                    <a:pt x="266" y="1"/>
                    <a:pt x="287" y="83"/>
                    <a:pt x="275" y="121"/>
                  </a:cubicBezTo>
                  <a:close/>
                  <a:moveTo>
                    <a:pt x="99" y="116"/>
                  </a:moveTo>
                  <a:cubicBezTo>
                    <a:pt x="97" y="138"/>
                    <a:pt x="100" y="160"/>
                    <a:pt x="108" y="178"/>
                  </a:cubicBezTo>
                  <a:cubicBezTo>
                    <a:pt x="117" y="199"/>
                    <a:pt x="128" y="213"/>
                    <a:pt x="141" y="222"/>
                  </a:cubicBezTo>
                  <a:cubicBezTo>
                    <a:pt x="152" y="230"/>
                    <a:pt x="164" y="234"/>
                    <a:pt x="176" y="233"/>
                  </a:cubicBezTo>
                  <a:cubicBezTo>
                    <a:pt x="188" y="232"/>
                    <a:pt x="200" y="228"/>
                    <a:pt x="211" y="219"/>
                  </a:cubicBezTo>
                  <a:cubicBezTo>
                    <a:pt x="224" y="208"/>
                    <a:pt x="236" y="191"/>
                    <a:pt x="244" y="169"/>
                  </a:cubicBezTo>
                  <a:cubicBezTo>
                    <a:pt x="250" y="152"/>
                    <a:pt x="252" y="133"/>
                    <a:pt x="250" y="114"/>
                  </a:cubicBezTo>
                  <a:cubicBezTo>
                    <a:pt x="239" y="112"/>
                    <a:pt x="229" y="107"/>
                    <a:pt x="222" y="102"/>
                  </a:cubicBezTo>
                  <a:cubicBezTo>
                    <a:pt x="215" y="122"/>
                    <a:pt x="215" y="122"/>
                    <a:pt x="215" y="122"/>
                  </a:cubicBezTo>
                  <a:cubicBezTo>
                    <a:pt x="205" y="121"/>
                    <a:pt x="205" y="121"/>
                    <a:pt x="205" y="121"/>
                  </a:cubicBezTo>
                  <a:cubicBezTo>
                    <a:pt x="211" y="107"/>
                    <a:pt x="211" y="107"/>
                    <a:pt x="211" y="107"/>
                  </a:cubicBezTo>
                  <a:cubicBezTo>
                    <a:pt x="187" y="125"/>
                    <a:pt x="187" y="125"/>
                    <a:pt x="187" y="125"/>
                  </a:cubicBezTo>
                  <a:cubicBezTo>
                    <a:pt x="179" y="120"/>
                    <a:pt x="179" y="120"/>
                    <a:pt x="179" y="120"/>
                  </a:cubicBezTo>
                  <a:cubicBezTo>
                    <a:pt x="191" y="106"/>
                    <a:pt x="191" y="106"/>
                    <a:pt x="191" y="106"/>
                  </a:cubicBezTo>
                  <a:cubicBezTo>
                    <a:pt x="171" y="114"/>
                    <a:pt x="139" y="121"/>
                    <a:pt x="99" y="116"/>
                  </a:cubicBezTo>
                  <a:close/>
                  <a:moveTo>
                    <a:pt x="269" y="393"/>
                  </a:moveTo>
                  <a:cubicBezTo>
                    <a:pt x="266" y="391"/>
                    <a:pt x="262" y="389"/>
                    <a:pt x="258" y="389"/>
                  </a:cubicBezTo>
                  <a:cubicBezTo>
                    <a:pt x="254" y="389"/>
                    <a:pt x="251" y="391"/>
                    <a:pt x="248" y="393"/>
                  </a:cubicBezTo>
                  <a:cubicBezTo>
                    <a:pt x="248" y="393"/>
                    <a:pt x="248" y="393"/>
                    <a:pt x="248" y="393"/>
                  </a:cubicBezTo>
                  <a:cubicBezTo>
                    <a:pt x="245" y="396"/>
                    <a:pt x="244" y="400"/>
                    <a:pt x="244" y="404"/>
                  </a:cubicBezTo>
                  <a:cubicBezTo>
                    <a:pt x="244" y="408"/>
                    <a:pt x="245" y="411"/>
                    <a:pt x="248" y="414"/>
                  </a:cubicBezTo>
                  <a:cubicBezTo>
                    <a:pt x="248" y="414"/>
                    <a:pt x="248" y="414"/>
                    <a:pt x="248" y="414"/>
                  </a:cubicBezTo>
                  <a:cubicBezTo>
                    <a:pt x="251" y="417"/>
                    <a:pt x="254" y="418"/>
                    <a:pt x="258" y="418"/>
                  </a:cubicBezTo>
                  <a:cubicBezTo>
                    <a:pt x="262" y="418"/>
                    <a:pt x="266" y="417"/>
                    <a:pt x="269" y="414"/>
                  </a:cubicBezTo>
                  <a:cubicBezTo>
                    <a:pt x="271" y="411"/>
                    <a:pt x="273" y="408"/>
                    <a:pt x="273" y="404"/>
                  </a:cubicBezTo>
                  <a:cubicBezTo>
                    <a:pt x="273" y="400"/>
                    <a:pt x="271" y="396"/>
                    <a:pt x="269" y="393"/>
                  </a:cubicBezTo>
                  <a:close/>
                </a:path>
              </a:pathLst>
            </a:custGeom>
            <a:solidFill>
              <a:srgbClr val="02346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grpSp>
      <p:grpSp>
        <p:nvGrpSpPr>
          <p:cNvPr id="70" name="Group 69">
            <a:extLst>
              <a:ext uri="{FF2B5EF4-FFF2-40B4-BE49-F238E27FC236}">
                <a16:creationId xmlns:a16="http://schemas.microsoft.com/office/drawing/2014/main" id="{77ABD8CA-9F63-4079-9AFE-5E9BC567A983}"/>
              </a:ext>
            </a:extLst>
          </p:cNvPr>
          <p:cNvGrpSpPr/>
          <p:nvPr/>
        </p:nvGrpSpPr>
        <p:grpSpPr>
          <a:xfrm>
            <a:off x="3187712" y="2095298"/>
            <a:ext cx="2654328" cy="507374"/>
            <a:chOff x="679172" y="1133761"/>
            <a:chExt cx="3886202" cy="613922"/>
          </a:xfrm>
          <a:solidFill>
            <a:srgbClr val="33339D"/>
          </a:solidFill>
        </p:grpSpPr>
        <p:sp>
          <p:nvSpPr>
            <p:cNvPr id="71" name="Rectangle 3">
              <a:extLst>
                <a:ext uri="{FF2B5EF4-FFF2-40B4-BE49-F238E27FC236}">
                  <a16:creationId xmlns:a16="http://schemas.microsoft.com/office/drawing/2014/main" id="{980F45A5-4AFF-4207-B6D3-0CF014FA2CDD}"/>
                </a:ext>
                <a:ext uri="{C183D7F6-B498-43B3-948B-1728B52AA6E4}">
                  <adec:decorative xmlns:adec="http://schemas.microsoft.com/office/drawing/2017/decorative" val="1"/>
                </a:ext>
              </a:extLst>
            </p:cNvPr>
            <p:cNvSpPr>
              <a:spLocks noChangeArrowheads="1"/>
            </p:cNvSpPr>
            <p:nvPr/>
          </p:nvSpPr>
          <p:spPr bwMode="gray">
            <a:xfrm>
              <a:off x="679172" y="1133761"/>
              <a:ext cx="3886202" cy="613922"/>
            </a:xfrm>
            <a:prstGeom prst="rect">
              <a:avLst/>
            </a:prstGeom>
            <a:grpFill/>
            <a:ln w="9525">
              <a:solidFill>
                <a:srgbClr val="023467"/>
              </a:solidFill>
              <a:miter lim="800000"/>
              <a:headEnd/>
              <a:tailEnd/>
            </a:ln>
          </p:spPr>
          <p:txBody>
            <a:bodyPr lIns="88900" tIns="88900" rIns="88900" bIns="889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6000"/>
                </a:lnSpc>
                <a:spcBef>
                  <a:spcPct val="0"/>
                </a:spcBef>
                <a:spcAft>
                  <a:spcPct val="0"/>
                </a:spcAft>
                <a:buClrTx/>
                <a:buSzTx/>
                <a:buFont typeface="Wingdings 2" panose="05020102010507070707" pitchFamily="18" charset="2"/>
                <a:buNone/>
                <a:tabLst/>
                <a:defRPr/>
              </a:pPr>
              <a:endPar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72" name="TextBox 71">
              <a:extLst>
                <a:ext uri="{FF2B5EF4-FFF2-40B4-BE49-F238E27FC236}">
                  <a16:creationId xmlns:a16="http://schemas.microsoft.com/office/drawing/2014/main" id="{CE44B37D-FE90-4C8E-B96A-052C216862E4}"/>
                </a:ext>
              </a:extLst>
            </p:cNvPr>
            <p:cNvSpPr txBox="1"/>
            <p:nvPr/>
          </p:nvSpPr>
          <p:spPr>
            <a:xfrm>
              <a:off x="835703" y="1248243"/>
              <a:ext cx="3573139" cy="428271"/>
            </a:xfrm>
            <a:prstGeom prst="rect">
              <a:avLst/>
            </a:prstGeom>
            <a:grp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PHASE 1 (07/01/20)</a:t>
              </a:r>
            </a:p>
          </p:txBody>
        </p:sp>
      </p:grpSp>
      <p:sp>
        <p:nvSpPr>
          <p:cNvPr id="76" name="Rectangle 75">
            <a:extLst>
              <a:ext uri="{FF2B5EF4-FFF2-40B4-BE49-F238E27FC236}">
                <a16:creationId xmlns:a16="http://schemas.microsoft.com/office/drawing/2014/main" id="{7A618E13-1308-43CA-88F8-DB665312B70C}"/>
              </a:ext>
            </a:extLst>
          </p:cNvPr>
          <p:cNvSpPr/>
          <p:nvPr/>
        </p:nvSpPr>
        <p:spPr bwMode="gray">
          <a:xfrm>
            <a:off x="3187164" y="2701770"/>
            <a:ext cx="2654327" cy="584200"/>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0" marR="0" lvl="1" indent="0" algn="l" defTabSz="914400" rtl="0" eaLnBrk="0" fontAlgn="base" latinLnBrk="0" hangingPunct="0">
              <a:lnSpc>
                <a:spcPct val="100000"/>
              </a:lnSpc>
              <a:spcBef>
                <a:spcPts val="1200"/>
              </a:spcBef>
              <a:spcAft>
                <a:spcPct val="0"/>
              </a:spcAft>
              <a:buClrTx/>
              <a:buSzPct val="100000"/>
              <a:buFontTx/>
              <a:buNone/>
              <a:tabLst/>
              <a:defRPr/>
            </a:pPr>
            <a:r>
              <a:rPr kumimoji="0" lang="en-US" sz="1400" b="1" i="0" u="none" strike="noStrike" kern="1200" cap="none" spc="0" normalizeH="0" baseline="0" noProof="0" dirty="0">
                <a:ln>
                  <a:noFill/>
                </a:ln>
                <a:solidFill>
                  <a:srgbClr val="000066"/>
                </a:solidFill>
                <a:effectLst/>
                <a:uLnTx/>
                <a:uFillTx/>
                <a:latin typeface="Calibri"/>
                <a:ea typeface="+mn-ea"/>
                <a:cs typeface="+mn-cs"/>
              </a:rPr>
              <a:t>Annual</a:t>
            </a:r>
            <a:r>
              <a:rPr kumimoji="0" lang="en-US" sz="1400" b="0" i="0" u="none" strike="noStrike" kern="1200" cap="none" spc="0" normalizeH="0" baseline="0" noProof="0" dirty="0">
                <a:ln>
                  <a:noFill/>
                </a:ln>
                <a:solidFill>
                  <a:srgbClr val="000066"/>
                </a:solidFill>
                <a:effectLst/>
                <a:uLnTx/>
                <a:uFillTx/>
                <a:latin typeface="Calibri"/>
                <a:ea typeface="+mn-ea"/>
                <a:cs typeface="+mn-cs"/>
              </a:rPr>
              <a:t> copay caps on drugs dispensed by the pharmacy.</a:t>
            </a:r>
            <a:endParaRPr kumimoji="0" lang="en-US" sz="1400" b="0" i="0" u="none" strike="sngStrike" kern="1200" cap="none" spc="0" normalizeH="0" baseline="0" noProof="0" dirty="0">
              <a:ln>
                <a:noFill/>
              </a:ln>
              <a:solidFill>
                <a:srgbClr val="000066"/>
              </a:solidFill>
              <a:effectLst/>
              <a:uLnTx/>
              <a:uFillTx/>
              <a:latin typeface="Calibri"/>
              <a:ea typeface="+mn-ea"/>
              <a:cs typeface="+mn-cs"/>
            </a:endParaRPr>
          </a:p>
        </p:txBody>
      </p:sp>
      <p:sp>
        <p:nvSpPr>
          <p:cNvPr id="78" name="Rectangle 77">
            <a:extLst>
              <a:ext uri="{FF2B5EF4-FFF2-40B4-BE49-F238E27FC236}">
                <a16:creationId xmlns:a16="http://schemas.microsoft.com/office/drawing/2014/main" id="{A97B47F9-54EE-4AC7-A1D6-05E95A36B723}"/>
              </a:ext>
              <a:ext uri="{C183D7F6-B498-43B3-948B-1728B52AA6E4}">
                <adec:decorative xmlns:adec="http://schemas.microsoft.com/office/drawing/2017/decorative" val="1"/>
              </a:ext>
            </a:extLst>
          </p:cNvPr>
          <p:cNvSpPr/>
          <p:nvPr/>
        </p:nvSpPr>
        <p:spPr bwMode="gray">
          <a:xfrm>
            <a:off x="3187164" y="3437210"/>
            <a:ext cx="2654327" cy="1032985"/>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517525" marR="0" lvl="3" indent="0" algn="l" defTabSz="914400" rtl="0" eaLnBrk="0" fontAlgn="base" latinLnBrk="0" hangingPunct="0">
              <a:lnSpc>
                <a:spcPct val="100000"/>
              </a:lnSpc>
              <a:spcBef>
                <a:spcPts val="1200"/>
              </a:spcBef>
              <a:spcAft>
                <a:spcPct val="0"/>
              </a:spcAft>
              <a:buClrTx/>
              <a:buSzPct val="100000"/>
              <a:buFontTx/>
              <a:buNone/>
              <a:tabLst/>
              <a:defRPr/>
            </a:pPr>
            <a:r>
              <a:rPr kumimoji="0" lang="en-US" sz="1400" b="0" i="0" u="none" strike="noStrike" kern="1200" cap="none" spc="0" normalizeH="0" baseline="0" noProof="0" dirty="0">
                <a:ln>
                  <a:noFill/>
                </a:ln>
                <a:solidFill>
                  <a:srgbClr val="000066"/>
                </a:solidFill>
                <a:effectLst/>
                <a:uLnTx/>
                <a:uFillTx/>
                <a:latin typeface="Calibri"/>
                <a:ea typeface="+mn-ea"/>
                <a:cs typeface="+mn-cs"/>
              </a:rPr>
              <a:t>$250 per calendar year on drugs dispensed by pharmacies. New member exclusions will apply. </a:t>
            </a:r>
          </a:p>
        </p:txBody>
      </p:sp>
      <p:grpSp>
        <p:nvGrpSpPr>
          <p:cNvPr id="79" name="Group 78">
            <a:extLst>
              <a:ext uri="{FF2B5EF4-FFF2-40B4-BE49-F238E27FC236}">
                <a16:creationId xmlns:a16="http://schemas.microsoft.com/office/drawing/2014/main" id="{9DD54E61-4B3B-439D-AE2A-E1D8914FA84D}"/>
              </a:ext>
            </a:extLst>
          </p:cNvPr>
          <p:cNvGrpSpPr>
            <a:grpSpLocks noChangeAspect="1"/>
          </p:cNvGrpSpPr>
          <p:nvPr/>
        </p:nvGrpSpPr>
        <p:grpSpPr>
          <a:xfrm>
            <a:off x="3262008" y="3780740"/>
            <a:ext cx="382356" cy="345925"/>
            <a:chOff x="7696200" y="1028253"/>
            <a:chExt cx="990600" cy="985837"/>
          </a:xfrm>
          <a:solidFill>
            <a:srgbClr val="023467"/>
          </a:solidFill>
        </p:grpSpPr>
        <p:sp>
          <p:nvSpPr>
            <p:cNvPr id="80" name="Freeform 35">
              <a:extLst>
                <a:ext uri="{FF2B5EF4-FFF2-40B4-BE49-F238E27FC236}">
                  <a16:creationId xmlns:a16="http://schemas.microsoft.com/office/drawing/2014/main" id="{6C590454-AF6E-4F83-AC10-6E917892060E}"/>
                </a:ext>
                <a:ext uri="{C183D7F6-B498-43B3-948B-1728B52AA6E4}">
                  <adec:decorative xmlns:adec="http://schemas.microsoft.com/office/drawing/2017/decorative" val="1"/>
                </a:ext>
              </a:extLst>
            </p:cNvPr>
            <p:cNvSpPr>
              <a:spLocks noEditPoints="1"/>
            </p:cNvSpPr>
            <p:nvPr/>
          </p:nvSpPr>
          <p:spPr bwMode="auto">
            <a:xfrm>
              <a:off x="7696200" y="1028253"/>
              <a:ext cx="990600" cy="985837"/>
            </a:xfrm>
            <a:custGeom>
              <a:avLst/>
              <a:gdLst>
                <a:gd name="T0" fmla="*/ 126 w 352"/>
                <a:gd name="T1" fmla="*/ 0 h 350"/>
                <a:gd name="T2" fmla="*/ 77 w 352"/>
                <a:gd name="T3" fmla="*/ 175 h 350"/>
                <a:gd name="T4" fmla="*/ 225 w 352"/>
                <a:gd name="T5" fmla="*/ 350 h 350"/>
                <a:gd name="T6" fmla="*/ 352 w 352"/>
                <a:gd name="T7" fmla="*/ 131 h 350"/>
                <a:gd name="T8" fmla="*/ 186 w 352"/>
                <a:gd name="T9" fmla="*/ 83 h 350"/>
                <a:gd name="T10" fmla="*/ 189 w 352"/>
                <a:gd name="T11" fmla="*/ 103 h 350"/>
                <a:gd name="T12" fmla="*/ 185 w 352"/>
                <a:gd name="T13" fmla="*/ 130 h 350"/>
                <a:gd name="T14" fmla="*/ 168 w 352"/>
                <a:gd name="T15" fmla="*/ 146 h 350"/>
                <a:gd name="T16" fmla="*/ 166 w 352"/>
                <a:gd name="T17" fmla="*/ 120 h 350"/>
                <a:gd name="T18" fmla="*/ 169 w 352"/>
                <a:gd name="T19" fmla="*/ 91 h 350"/>
                <a:gd name="T20" fmla="*/ 163 w 352"/>
                <a:gd name="T21" fmla="*/ 80 h 350"/>
                <a:gd name="T22" fmla="*/ 174 w 352"/>
                <a:gd name="T23" fmla="*/ 316 h 350"/>
                <a:gd name="T24" fmla="*/ 199 w 352"/>
                <a:gd name="T25" fmla="*/ 316 h 350"/>
                <a:gd name="T26" fmla="*/ 163 w 352"/>
                <a:gd name="T27" fmla="*/ 301 h 350"/>
                <a:gd name="T28" fmla="*/ 161 w 352"/>
                <a:gd name="T29" fmla="*/ 277 h 350"/>
                <a:gd name="T30" fmla="*/ 170 w 352"/>
                <a:gd name="T31" fmla="*/ 271 h 350"/>
                <a:gd name="T32" fmla="*/ 167 w 352"/>
                <a:gd name="T33" fmla="*/ 284 h 350"/>
                <a:gd name="T34" fmla="*/ 179 w 352"/>
                <a:gd name="T35" fmla="*/ 300 h 350"/>
                <a:gd name="T36" fmla="*/ 171 w 352"/>
                <a:gd name="T37" fmla="*/ 250 h 350"/>
                <a:gd name="T38" fmla="*/ 179 w 352"/>
                <a:gd name="T39" fmla="*/ 298 h 350"/>
                <a:gd name="T40" fmla="*/ 196 w 352"/>
                <a:gd name="T41" fmla="*/ 272 h 350"/>
                <a:gd name="T42" fmla="*/ 182 w 352"/>
                <a:gd name="T43" fmla="*/ 278 h 350"/>
                <a:gd name="T44" fmla="*/ 188 w 352"/>
                <a:gd name="T45" fmla="*/ 264 h 350"/>
                <a:gd name="T46" fmla="*/ 186 w 352"/>
                <a:gd name="T47" fmla="*/ 251 h 350"/>
                <a:gd name="T48" fmla="*/ 154 w 352"/>
                <a:gd name="T49" fmla="*/ 244 h 350"/>
                <a:gd name="T50" fmla="*/ 140 w 352"/>
                <a:gd name="T51" fmla="*/ 222 h 350"/>
                <a:gd name="T52" fmla="*/ 152 w 352"/>
                <a:gd name="T53" fmla="*/ 205 h 350"/>
                <a:gd name="T54" fmla="*/ 166 w 352"/>
                <a:gd name="T55" fmla="*/ 199 h 350"/>
                <a:gd name="T56" fmla="*/ 160 w 352"/>
                <a:gd name="T57" fmla="*/ 218 h 350"/>
                <a:gd name="T58" fmla="*/ 159 w 352"/>
                <a:gd name="T59" fmla="*/ 219 h 350"/>
                <a:gd name="T60" fmla="*/ 160 w 352"/>
                <a:gd name="T61" fmla="*/ 231 h 350"/>
                <a:gd name="T62" fmla="*/ 192 w 352"/>
                <a:gd name="T63" fmla="*/ 240 h 350"/>
                <a:gd name="T64" fmla="*/ 195 w 352"/>
                <a:gd name="T65" fmla="*/ 242 h 350"/>
                <a:gd name="T66" fmla="*/ 185 w 352"/>
                <a:gd name="T67" fmla="*/ 172 h 350"/>
                <a:gd name="T68" fmla="*/ 169 w 352"/>
                <a:gd name="T69" fmla="*/ 207 h 350"/>
                <a:gd name="T70" fmla="*/ 222 w 352"/>
                <a:gd name="T71" fmla="*/ 191 h 350"/>
                <a:gd name="T72" fmla="*/ 203 w 352"/>
                <a:gd name="T73" fmla="*/ 208 h 350"/>
                <a:gd name="T74" fmla="*/ 186 w 352"/>
                <a:gd name="T75" fmla="*/ 194 h 350"/>
                <a:gd name="T76" fmla="*/ 199 w 352"/>
                <a:gd name="T77" fmla="*/ 190 h 350"/>
                <a:gd name="T78" fmla="*/ 200 w 352"/>
                <a:gd name="T79" fmla="*/ 173 h 350"/>
                <a:gd name="T80" fmla="*/ 197 w 352"/>
                <a:gd name="T81" fmla="*/ 172 h 350"/>
                <a:gd name="T82" fmla="*/ 179 w 352"/>
                <a:gd name="T83" fmla="*/ 169 h 350"/>
                <a:gd name="T84" fmla="*/ 116 w 352"/>
                <a:gd name="T85" fmla="*/ 153 h 350"/>
                <a:gd name="T86" fmla="*/ 122 w 352"/>
                <a:gd name="T87" fmla="*/ 108 h 350"/>
                <a:gd name="T88" fmla="*/ 159 w 352"/>
                <a:gd name="T89" fmla="*/ 115 h 350"/>
                <a:gd name="T90" fmla="*/ 157 w 352"/>
                <a:gd name="T91" fmla="*/ 135 h 350"/>
                <a:gd name="T92" fmla="*/ 140 w 352"/>
                <a:gd name="T93" fmla="*/ 130 h 350"/>
                <a:gd name="T94" fmla="*/ 134 w 352"/>
                <a:gd name="T95" fmla="*/ 128 h 350"/>
                <a:gd name="T96" fmla="*/ 144 w 352"/>
                <a:gd name="T97" fmla="*/ 144 h 350"/>
                <a:gd name="T98" fmla="*/ 203 w 352"/>
                <a:gd name="T99" fmla="*/ 153 h 350"/>
                <a:gd name="T100" fmla="*/ 207 w 352"/>
                <a:gd name="T101" fmla="*/ 155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2" h="350">
                  <a:moveTo>
                    <a:pt x="352" y="131"/>
                  </a:moveTo>
                  <a:cubicBezTo>
                    <a:pt x="302" y="45"/>
                    <a:pt x="302" y="45"/>
                    <a:pt x="302" y="45"/>
                  </a:cubicBezTo>
                  <a:cubicBezTo>
                    <a:pt x="225" y="89"/>
                    <a:pt x="225" y="89"/>
                    <a:pt x="225" y="89"/>
                  </a:cubicBezTo>
                  <a:cubicBezTo>
                    <a:pt x="225" y="0"/>
                    <a:pt x="225" y="0"/>
                    <a:pt x="225" y="0"/>
                  </a:cubicBezTo>
                  <a:cubicBezTo>
                    <a:pt x="126" y="0"/>
                    <a:pt x="126" y="0"/>
                    <a:pt x="126" y="0"/>
                  </a:cubicBezTo>
                  <a:cubicBezTo>
                    <a:pt x="126" y="0"/>
                    <a:pt x="126" y="0"/>
                    <a:pt x="126" y="0"/>
                  </a:cubicBezTo>
                  <a:cubicBezTo>
                    <a:pt x="126" y="89"/>
                    <a:pt x="126" y="89"/>
                    <a:pt x="126" y="89"/>
                  </a:cubicBezTo>
                  <a:cubicBezTo>
                    <a:pt x="49" y="45"/>
                    <a:pt x="49" y="45"/>
                    <a:pt x="49" y="45"/>
                  </a:cubicBezTo>
                  <a:cubicBezTo>
                    <a:pt x="0" y="131"/>
                    <a:pt x="0" y="131"/>
                    <a:pt x="0" y="131"/>
                  </a:cubicBezTo>
                  <a:cubicBezTo>
                    <a:pt x="77" y="175"/>
                    <a:pt x="77" y="175"/>
                    <a:pt x="77" y="175"/>
                  </a:cubicBezTo>
                  <a:cubicBezTo>
                    <a:pt x="0" y="220"/>
                    <a:pt x="0" y="220"/>
                    <a:pt x="0" y="220"/>
                  </a:cubicBezTo>
                  <a:cubicBezTo>
                    <a:pt x="49" y="305"/>
                    <a:pt x="49" y="305"/>
                    <a:pt x="49" y="305"/>
                  </a:cubicBezTo>
                  <a:cubicBezTo>
                    <a:pt x="126" y="261"/>
                    <a:pt x="126" y="261"/>
                    <a:pt x="126" y="261"/>
                  </a:cubicBezTo>
                  <a:cubicBezTo>
                    <a:pt x="126" y="350"/>
                    <a:pt x="126" y="350"/>
                    <a:pt x="126" y="350"/>
                  </a:cubicBezTo>
                  <a:cubicBezTo>
                    <a:pt x="225" y="350"/>
                    <a:pt x="225" y="350"/>
                    <a:pt x="225" y="350"/>
                  </a:cubicBezTo>
                  <a:cubicBezTo>
                    <a:pt x="225" y="261"/>
                    <a:pt x="225" y="261"/>
                    <a:pt x="225" y="261"/>
                  </a:cubicBezTo>
                  <a:cubicBezTo>
                    <a:pt x="302" y="305"/>
                    <a:pt x="302" y="305"/>
                    <a:pt x="302" y="305"/>
                  </a:cubicBezTo>
                  <a:cubicBezTo>
                    <a:pt x="352" y="220"/>
                    <a:pt x="352" y="220"/>
                    <a:pt x="352" y="220"/>
                  </a:cubicBezTo>
                  <a:cubicBezTo>
                    <a:pt x="275" y="175"/>
                    <a:pt x="275" y="175"/>
                    <a:pt x="275" y="175"/>
                  </a:cubicBezTo>
                  <a:lnTo>
                    <a:pt x="352" y="131"/>
                  </a:lnTo>
                  <a:close/>
                  <a:moveTo>
                    <a:pt x="176" y="41"/>
                  </a:moveTo>
                  <a:cubicBezTo>
                    <a:pt x="188" y="41"/>
                    <a:pt x="198" y="51"/>
                    <a:pt x="198" y="63"/>
                  </a:cubicBezTo>
                  <a:cubicBezTo>
                    <a:pt x="198" y="70"/>
                    <a:pt x="194" y="76"/>
                    <a:pt x="189" y="80"/>
                  </a:cubicBezTo>
                  <a:cubicBezTo>
                    <a:pt x="189" y="80"/>
                    <a:pt x="188" y="81"/>
                    <a:pt x="187" y="82"/>
                  </a:cubicBezTo>
                  <a:cubicBezTo>
                    <a:pt x="187" y="82"/>
                    <a:pt x="187" y="82"/>
                    <a:pt x="186" y="83"/>
                  </a:cubicBezTo>
                  <a:cubicBezTo>
                    <a:pt x="186" y="83"/>
                    <a:pt x="186" y="84"/>
                    <a:pt x="185" y="84"/>
                  </a:cubicBezTo>
                  <a:cubicBezTo>
                    <a:pt x="185" y="85"/>
                    <a:pt x="184" y="86"/>
                    <a:pt x="184" y="86"/>
                  </a:cubicBezTo>
                  <a:cubicBezTo>
                    <a:pt x="183" y="88"/>
                    <a:pt x="183" y="90"/>
                    <a:pt x="183" y="91"/>
                  </a:cubicBezTo>
                  <a:cubicBezTo>
                    <a:pt x="184" y="94"/>
                    <a:pt x="187" y="98"/>
                    <a:pt x="188" y="101"/>
                  </a:cubicBezTo>
                  <a:cubicBezTo>
                    <a:pt x="188" y="102"/>
                    <a:pt x="188" y="102"/>
                    <a:pt x="189" y="103"/>
                  </a:cubicBezTo>
                  <a:cubicBezTo>
                    <a:pt x="189" y="104"/>
                    <a:pt x="189" y="105"/>
                    <a:pt x="189" y="106"/>
                  </a:cubicBezTo>
                  <a:cubicBezTo>
                    <a:pt x="189" y="107"/>
                    <a:pt x="188" y="109"/>
                    <a:pt x="188" y="110"/>
                  </a:cubicBezTo>
                  <a:cubicBezTo>
                    <a:pt x="188" y="114"/>
                    <a:pt x="187" y="117"/>
                    <a:pt x="186" y="120"/>
                  </a:cubicBezTo>
                  <a:cubicBezTo>
                    <a:pt x="185" y="122"/>
                    <a:pt x="185" y="123"/>
                    <a:pt x="185" y="125"/>
                  </a:cubicBezTo>
                  <a:cubicBezTo>
                    <a:pt x="185" y="126"/>
                    <a:pt x="185" y="128"/>
                    <a:pt x="185" y="130"/>
                  </a:cubicBezTo>
                  <a:cubicBezTo>
                    <a:pt x="185" y="133"/>
                    <a:pt x="185" y="136"/>
                    <a:pt x="185" y="139"/>
                  </a:cubicBezTo>
                  <a:cubicBezTo>
                    <a:pt x="185" y="148"/>
                    <a:pt x="185" y="148"/>
                    <a:pt x="185" y="148"/>
                  </a:cubicBezTo>
                  <a:cubicBezTo>
                    <a:pt x="184" y="148"/>
                    <a:pt x="183" y="148"/>
                    <a:pt x="181" y="148"/>
                  </a:cubicBezTo>
                  <a:cubicBezTo>
                    <a:pt x="168" y="146"/>
                    <a:pt x="168" y="146"/>
                    <a:pt x="168" y="146"/>
                  </a:cubicBezTo>
                  <a:cubicBezTo>
                    <a:pt x="168" y="146"/>
                    <a:pt x="168" y="146"/>
                    <a:pt x="168" y="146"/>
                  </a:cubicBezTo>
                  <a:cubicBezTo>
                    <a:pt x="168" y="146"/>
                    <a:pt x="167" y="146"/>
                    <a:pt x="167" y="146"/>
                  </a:cubicBezTo>
                  <a:cubicBezTo>
                    <a:pt x="167" y="139"/>
                    <a:pt x="167" y="139"/>
                    <a:pt x="167" y="139"/>
                  </a:cubicBezTo>
                  <a:cubicBezTo>
                    <a:pt x="168" y="136"/>
                    <a:pt x="168" y="133"/>
                    <a:pt x="167" y="130"/>
                  </a:cubicBezTo>
                  <a:cubicBezTo>
                    <a:pt x="167" y="128"/>
                    <a:pt x="167" y="126"/>
                    <a:pt x="167" y="125"/>
                  </a:cubicBezTo>
                  <a:cubicBezTo>
                    <a:pt x="167" y="123"/>
                    <a:pt x="167" y="122"/>
                    <a:pt x="166" y="120"/>
                  </a:cubicBezTo>
                  <a:cubicBezTo>
                    <a:pt x="166" y="117"/>
                    <a:pt x="165" y="114"/>
                    <a:pt x="164" y="110"/>
                  </a:cubicBezTo>
                  <a:cubicBezTo>
                    <a:pt x="164" y="109"/>
                    <a:pt x="164" y="107"/>
                    <a:pt x="164" y="106"/>
                  </a:cubicBezTo>
                  <a:cubicBezTo>
                    <a:pt x="164" y="105"/>
                    <a:pt x="164" y="104"/>
                    <a:pt x="164" y="103"/>
                  </a:cubicBezTo>
                  <a:cubicBezTo>
                    <a:pt x="164" y="102"/>
                    <a:pt x="164" y="102"/>
                    <a:pt x="164" y="101"/>
                  </a:cubicBezTo>
                  <a:cubicBezTo>
                    <a:pt x="165" y="98"/>
                    <a:pt x="168" y="94"/>
                    <a:pt x="169" y="91"/>
                  </a:cubicBezTo>
                  <a:cubicBezTo>
                    <a:pt x="169" y="90"/>
                    <a:pt x="169" y="88"/>
                    <a:pt x="168" y="86"/>
                  </a:cubicBezTo>
                  <a:cubicBezTo>
                    <a:pt x="168" y="86"/>
                    <a:pt x="167" y="85"/>
                    <a:pt x="167" y="84"/>
                  </a:cubicBezTo>
                  <a:cubicBezTo>
                    <a:pt x="167" y="84"/>
                    <a:pt x="166" y="83"/>
                    <a:pt x="166" y="83"/>
                  </a:cubicBezTo>
                  <a:cubicBezTo>
                    <a:pt x="166" y="82"/>
                    <a:pt x="165" y="82"/>
                    <a:pt x="165" y="82"/>
                  </a:cubicBezTo>
                  <a:cubicBezTo>
                    <a:pt x="164" y="81"/>
                    <a:pt x="164" y="80"/>
                    <a:pt x="163" y="80"/>
                  </a:cubicBezTo>
                  <a:cubicBezTo>
                    <a:pt x="158" y="76"/>
                    <a:pt x="155" y="70"/>
                    <a:pt x="155" y="63"/>
                  </a:cubicBezTo>
                  <a:cubicBezTo>
                    <a:pt x="155" y="51"/>
                    <a:pt x="164" y="41"/>
                    <a:pt x="176" y="41"/>
                  </a:cubicBezTo>
                  <a:close/>
                  <a:moveTo>
                    <a:pt x="178" y="316"/>
                  </a:moveTo>
                  <a:cubicBezTo>
                    <a:pt x="176" y="341"/>
                    <a:pt x="176" y="341"/>
                    <a:pt x="176" y="341"/>
                  </a:cubicBezTo>
                  <a:cubicBezTo>
                    <a:pt x="174" y="316"/>
                    <a:pt x="174" y="316"/>
                    <a:pt x="174" y="316"/>
                  </a:cubicBezTo>
                  <a:cubicBezTo>
                    <a:pt x="174" y="308"/>
                    <a:pt x="174" y="308"/>
                    <a:pt x="174" y="308"/>
                  </a:cubicBezTo>
                  <a:cubicBezTo>
                    <a:pt x="174" y="308"/>
                    <a:pt x="175" y="308"/>
                    <a:pt x="175" y="308"/>
                  </a:cubicBezTo>
                  <a:cubicBezTo>
                    <a:pt x="176" y="309"/>
                    <a:pt x="177" y="309"/>
                    <a:pt x="178" y="309"/>
                  </a:cubicBezTo>
                  <a:lnTo>
                    <a:pt x="178" y="316"/>
                  </a:lnTo>
                  <a:close/>
                  <a:moveTo>
                    <a:pt x="199" y="316"/>
                  </a:moveTo>
                  <a:cubicBezTo>
                    <a:pt x="198" y="315"/>
                    <a:pt x="198" y="314"/>
                    <a:pt x="197" y="314"/>
                  </a:cubicBezTo>
                  <a:cubicBezTo>
                    <a:pt x="196" y="313"/>
                    <a:pt x="196" y="312"/>
                    <a:pt x="195" y="312"/>
                  </a:cubicBezTo>
                  <a:cubicBezTo>
                    <a:pt x="193" y="311"/>
                    <a:pt x="191" y="310"/>
                    <a:pt x="189" y="310"/>
                  </a:cubicBezTo>
                  <a:cubicBezTo>
                    <a:pt x="185" y="309"/>
                    <a:pt x="180" y="308"/>
                    <a:pt x="176" y="307"/>
                  </a:cubicBezTo>
                  <a:cubicBezTo>
                    <a:pt x="172" y="305"/>
                    <a:pt x="167" y="304"/>
                    <a:pt x="163" y="301"/>
                  </a:cubicBezTo>
                  <a:cubicBezTo>
                    <a:pt x="161" y="300"/>
                    <a:pt x="159" y="298"/>
                    <a:pt x="157" y="295"/>
                  </a:cubicBezTo>
                  <a:cubicBezTo>
                    <a:pt x="156" y="294"/>
                    <a:pt x="156" y="292"/>
                    <a:pt x="156" y="290"/>
                  </a:cubicBezTo>
                  <a:cubicBezTo>
                    <a:pt x="156" y="289"/>
                    <a:pt x="156" y="287"/>
                    <a:pt x="156" y="286"/>
                  </a:cubicBezTo>
                  <a:cubicBezTo>
                    <a:pt x="157" y="283"/>
                    <a:pt x="158" y="280"/>
                    <a:pt x="160" y="278"/>
                  </a:cubicBezTo>
                  <a:cubicBezTo>
                    <a:pt x="160" y="278"/>
                    <a:pt x="161" y="277"/>
                    <a:pt x="161" y="277"/>
                  </a:cubicBezTo>
                  <a:cubicBezTo>
                    <a:pt x="161" y="277"/>
                    <a:pt x="161" y="277"/>
                    <a:pt x="161" y="277"/>
                  </a:cubicBezTo>
                  <a:cubicBezTo>
                    <a:pt x="162" y="276"/>
                    <a:pt x="162" y="276"/>
                    <a:pt x="162" y="276"/>
                  </a:cubicBezTo>
                  <a:cubicBezTo>
                    <a:pt x="162" y="276"/>
                    <a:pt x="162" y="276"/>
                    <a:pt x="163" y="275"/>
                  </a:cubicBezTo>
                  <a:cubicBezTo>
                    <a:pt x="164" y="274"/>
                    <a:pt x="165" y="274"/>
                    <a:pt x="166" y="273"/>
                  </a:cubicBezTo>
                  <a:cubicBezTo>
                    <a:pt x="167" y="272"/>
                    <a:pt x="169" y="271"/>
                    <a:pt x="170" y="271"/>
                  </a:cubicBezTo>
                  <a:cubicBezTo>
                    <a:pt x="171" y="281"/>
                    <a:pt x="171" y="281"/>
                    <a:pt x="171" y="281"/>
                  </a:cubicBezTo>
                  <a:cubicBezTo>
                    <a:pt x="170" y="282"/>
                    <a:pt x="169" y="282"/>
                    <a:pt x="169" y="283"/>
                  </a:cubicBezTo>
                  <a:cubicBezTo>
                    <a:pt x="169" y="283"/>
                    <a:pt x="168" y="283"/>
                    <a:pt x="168" y="283"/>
                  </a:cubicBezTo>
                  <a:cubicBezTo>
                    <a:pt x="168" y="284"/>
                    <a:pt x="168" y="284"/>
                    <a:pt x="168" y="284"/>
                  </a:cubicBezTo>
                  <a:cubicBezTo>
                    <a:pt x="167" y="284"/>
                    <a:pt x="167" y="284"/>
                    <a:pt x="167" y="284"/>
                  </a:cubicBezTo>
                  <a:cubicBezTo>
                    <a:pt x="167" y="284"/>
                    <a:pt x="167" y="284"/>
                    <a:pt x="167" y="284"/>
                  </a:cubicBezTo>
                  <a:cubicBezTo>
                    <a:pt x="166" y="285"/>
                    <a:pt x="165" y="287"/>
                    <a:pt x="165" y="288"/>
                  </a:cubicBezTo>
                  <a:cubicBezTo>
                    <a:pt x="164" y="289"/>
                    <a:pt x="164" y="290"/>
                    <a:pt x="165" y="291"/>
                  </a:cubicBezTo>
                  <a:cubicBezTo>
                    <a:pt x="165" y="292"/>
                    <a:pt x="166" y="293"/>
                    <a:pt x="168" y="294"/>
                  </a:cubicBezTo>
                  <a:cubicBezTo>
                    <a:pt x="171" y="296"/>
                    <a:pt x="175" y="298"/>
                    <a:pt x="179" y="300"/>
                  </a:cubicBezTo>
                  <a:cubicBezTo>
                    <a:pt x="182" y="302"/>
                    <a:pt x="186" y="304"/>
                    <a:pt x="190" y="306"/>
                  </a:cubicBezTo>
                  <a:cubicBezTo>
                    <a:pt x="192" y="307"/>
                    <a:pt x="194" y="308"/>
                    <a:pt x="196" y="310"/>
                  </a:cubicBezTo>
                  <a:cubicBezTo>
                    <a:pt x="197" y="311"/>
                    <a:pt x="198" y="312"/>
                    <a:pt x="198" y="313"/>
                  </a:cubicBezTo>
                  <a:cubicBezTo>
                    <a:pt x="199" y="314"/>
                    <a:pt x="199" y="315"/>
                    <a:pt x="199" y="316"/>
                  </a:cubicBezTo>
                  <a:close/>
                  <a:moveTo>
                    <a:pt x="171" y="250"/>
                  </a:moveTo>
                  <a:cubicBezTo>
                    <a:pt x="172" y="250"/>
                    <a:pt x="174" y="250"/>
                    <a:pt x="175" y="250"/>
                  </a:cubicBezTo>
                  <a:cubicBezTo>
                    <a:pt x="177" y="251"/>
                    <a:pt x="179" y="251"/>
                    <a:pt x="181" y="252"/>
                  </a:cubicBezTo>
                  <a:cubicBezTo>
                    <a:pt x="181" y="252"/>
                    <a:pt x="181" y="252"/>
                    <a:pt x="181" y="252"/>
                  </a:cubicBezTo>
                  <a:cubicBezTo>
                    <a:pt x="179" y="283"/>
                    <a:pt x="179" y="283"/>
                    <a:pt x="179" y="283"/>
                  </a:cubicBezTo>
                  <a:cubicBezTo>
                    <a:pt x="179" y="298"/>
                    <a:pt x="179" y="298"/>
                    <a:pt x="179" y="298"/>
                  </a:cubicBezTo>
                  <a:cubicBezTo>
                    <a:pt x="177" y="297"/>
                    <a:pt x="175" y="296"/>
                    <a:pt x="173" y="295"/>
                  </a:cubicBezTo>
                  <a:cubicBezTo>
                    <a:pt x="173" y="283"/>
                    <a:pt x="173" y="283"/>
                    <a:pt x="173" y="283"/>
                  </a:cubicBezTo>
                  <a:lnTo>
                    <a:pt x="171" y="250"/>
                  </a:lnTo>
                  <a:close/>
                  <a:moveTo>
                    <a:pt x="202" y="264"/>
                  </a:moveTo>
                  <a:cubicBezTo>
                    <a:pt x="201" y="267"/>
                    <a:pt x="199" y="270"/>
                    <a:pt x="196" y="272"/>
                  </a:cubicBezTo>
                  <a:cubicBezTo>
                    <a:pt x="196" y="272"/>
                    <a:pt x="195" y="273"/>
                    <a:pt x="195" y="273"/>
                  </a:cubicBezTo>
                  <a:cubicBezTo>
                    <a:pt x="194" y="274"/>
                    <a:pt x="194" y="274"/>
                    <a:pt x="194" y="274"/>
                  </a:cubicBezTo>
                  <a:cubicBezTo>
                    <a:pt x="194" y="274"/>
                    <a:pt x="193" y="274"/>
                    <a:pt x="193" y="274"/>
                  </a:cubicBezTo>
                  <a:cubicBezTo>
                    <a:pt x="192" y="275"/>
                    <a:pt x="191" y="275"/>
                    <a:pt x="189" y="276"/>
                  </a:cubicBezTo>
                  <a:cubicBezTo>
                    <a:pt x="187" y="277"/>
                    <a:pt x="184" y="277"/>
                    <a:pt x="182" y="278"/>
                  </a:cubicBezTo>
                  <a:cubicBezTo>
                    <a:pt x="182" y="278"/>
                    <a:pt x="182" y="278"/>
                    <a:pt x="182" y="278"/>
                  </a:cubicBezTo>
                  <a:cubicBezTo>
                    <a:pt x="182" y="267"/>
                    <a:pt x="182" y="267"/>
                    <a:pt x="182" y="267"/>
                  </a:cubicBezTo>
                  <a:cubicBezTo>
                    <a:pt x="183" y="267"/>
                    <a:pt x="184" y="266"/>
                    <a:pt x="185" y="266"/>
                  </a:cubicBezTo>
                  <a:cubicBezTo>
                    <a:pt x="186" y="265"/>
                    <a:pt x="187" y="265"/>
                    <a:pt x="187" y="265"/>
                  </a:cubicBezTo>
                  <a:cubicBezTo>
                    <a:pt x="188" y="264"/>
                    <a:pt x="188" y="264"/>
                    <a:pt x="188" y="264"/>
                  </a:cubicBezTo>
                  <a:cubicBezTo>
                    <a:pt x="188" y="264"/>
                    <a:pt x="188" y="264"/>
                    <a:pt x="188" y="264"/>
                  </a:cubicBezTo>
                  <a:cubicBezTo>
                    <a:pt x="189" y="264"/>
                    <a:pt x="189" y="263"/>
                    <a:pt x="189" y="263"/>
                  </a:cubicBezTo>
                  <a:cubicBezTo>
                    <a:pt x="190" y="262"/>
                    <a:pt x="191" y="261"/>
                    <a:pt x="191" y="260"/>
                  </a:cubicBezTo>
                  <a:cubicBezTo>
                    <a:pt x="192" y="259"/>
                    <a:pt x="192" y="258"/>
                    <a:pt x="191" y="257"/>
                  </a:cubicBezTo>
                  <a:cubicBezTo>
                    <a:pt x="191" y="255"/>
                    <a:pt x="189" y="253"/>
                    <a:pt x="186" y="251"/>
                  </a:cubicBezTo>
                  <a:cubicBezTo>
                    <a:pt x="185" y="251"/>
                    <a:pt x="183" y="250"/>
                    <a:pt x="181" y="250"/>
                  </a:cubicBezTo>
                  <a:cubicBezTo>
                    <a:pt x="179" y="249"/>
                    <a:pt x="177" y="249"/>
                    <a:pt x="175" y="248"/>
                  </a:cubicBezTo>
                  <a:cubicBezTo>
                    <a:pt x="171" y="248"/>
                    <a:pt x="167" y="247"/>
                    <a:pt x="162" y="246"/>
                  </a:cubicBezTo>
                  <a:cubicBezTo>
                    <a:pt x="160" y="246"/>
                    <a:pt x="158" y="245"/>
                    <a:pt x="155" y="244"/>
                  </a:cubicBezTo>
                  <a:cubicBezTo>
                    <a:pt x="154" y="244"/>
                    <a:pt x="154" y="244"/>
                    <a:pt x="154" y="244"/>
                  </a:cubicBezTo>
                  <a:cubicBezTo>
                    <a:pt x="154" y="244"/>
                    <a:pt x="154" y="243"/>
                    <a:pt x="153" y="243"/>
                  </a:cubicBezTo>
                  <a:cubicBezTo>
                    <a:pt x="153" y="243"/>
                    <a:pt x="152" y="243"/>
                    <a:pt x="151" y="242"/>
                  </a:cubicBezTo>
                  <a:cubicBezTo>
                    <a:pt x="150" y="242"/>
                    <a:pt x="149" y="241"/>
                    <a:pt x="147" y="240"/>
                  </a:cubicBezTo>
                  <a:cubicBezTo>
                    <a:pt x="145" y="238"/>
                    <a:pt x="143" y="235"/>
                    <a:pt x="141" y="232"/>
                  </a:cubicBezTo>
                  <a:cubicBezTo>
                    <a:pt x="140" y="229"/>
                    <a:pt x="139" y="225"/>
                    <a:pt x="140" y="222"/>
                  </a:cubicBezTo>
                  <a:cubicBezTo>
                    <a:pt x="140" y="218"/>
                    <a:pt x="142" y="215"/>
                    <a:pt x="144" y="212"/>
                  </a:cubicBezTo>
                  <a:cubicBezTo>
                    <a:pt x="146" y="209"/>
                    <a:pt x="148" y="207"/>
                    <a:pt x="151" y="206"/>
                  </a:cubicBezTo>
                  <a:cubicBezTo>
                    <a:pt x="151" y="205"/>
                    <a:pt x="151" y="205"/>
                    <a:pt x="151" y="205"/>
                  </a:cubicBezTo>
                  <a:cubicBezTo>
                    <a:pt x="152" y="205"/>
                    <a:pt x="152" y="205"/>
                    <a:pt x="152" y="205"/>
                  </a:cubicBezTo>
                  <a:cubicBezTo>
                    <a:pt x="152" y="205"/>
                    <a:pt x="152" y="205"/>
                    <a:pt x="152" y="205"/>
                  </a:cubicBezTo>
                  <a:cubicBezTo>
                    <a:pt x="153" y="205"/>
                    <a:pt x="153" y="205"/>
                    <a:pt x="153" y="205"/>
                  </a:cubicBezTo>
                  <a:cubicBezTo>
                    <a:pt x="153" y="204"/>
                    <a:pt x="154" y="204"/>
                    <a:pt x="154" y="204"/>
                  </a:cubicBezTo>
                  <a:cubicBezTo>
                    <a:pt x="156" y="203"/>
                    <a:pt x="157" y="203"/>
                    <a:pt x="158" y="202"/>
                  </a:cubicBezTo>
                  <a:cubicBezTo>
                    <a:pt x="160" y="201"/>
                    <a:pt x="162" y="201"/>
                    <a:pt x="165" y="200"/>
                  </a:cubicBezTo>
                  <a:cubicBezTo>
                    <a:pt x="165" y="200"/>
                    <a:pt x="166" y="199"/>
                    <a:pt x="166" y="199"/>
                  </a:cubicBezTo>
                  <a:cubicBezTo>
                    <a:pt x="167" y="202"/>
                    <a:pt x="167" y="204"/>
                    <a:pt x="167" y="207"/>
                  </a:cubicBezTo>
                  <a:cubicBezTo>
                    <a:pt x="167" y="210"/>
                    <a:pt x="167" y="213"/>
                    <a:pt x="167" y="216"/>
                  </a:cubicBezTo>
                  <a:cubicBezTo>
                    <a:pt x="166" y="216"/>
                    <a:pt x="165" y="217"/>
                    <a:pt x="163" y="217"/>
                  </a:cubicBezTo>
                  <a:cubicBezTo>
                    <a:pt x="163" y="217"/>
                    <a:pt x="162" y="218"/>
                    <a:pt x="161" y="218"/>
                  </a:cubicBezTo>
                  <a:cubicBezTo>
                    <a:pt x="160" y="218"/>
                    <a:pt x="160" y="218"/>
                    <a:pt x="160" y="218"/>
                  </a:cubicBezTo>
                  <a:cubicBezTo>
                    <a:pt x="159" y="219"/>
                    <a:pt x="159" y="219"/>
                    <a:pt x="159" y="219"/>
                  </a:cubicBezTo>
                  <a:cubicBezTo>
                    <a:pt x="159" y="219"/>
                    <a:pt x="159" y="219"/>
                    <a:pt x="159" y="219"/>
                  </a:cubicBezTo>
                  <a:cubicBezTo>
                    <a:pt x="159" y="219"/>
                    <a:pt x="159" y="219"/>
                    <a:pt x="159" y="219"/>
                  </a:cubicBezTo>
                  <a:cubicBezTo>
                    <a:pt x="159" y="219"/>
                    <a:pt x="159" y="219"/>
                    <a:pt x="159" y="219"/>
                  </a:cubicBezTo>
                  <a:cubicBezTo>
                    <a:pt x="159" y="219"/>
                    <a:pt x="159" y="219"/>
                    <a:pt x="159" y="219"/>
                  </a:cubicBezTo>
                  <a:cubicBezTo>
                    <a:pt x="156" y="220"/>
                    <a:pt x="155" y="222"/>
                    <a:pt x="155" y="224"/>
                  </a:cubicBezTo>
                  <a:cubicBezTo>
                    <a:pt x="154" y="225"/>
                    <a:pt x="155" y="227"/>
                    <a:pt x="157" y="229"/>
                  </a:cubicBezTo>
                  <a:cubicBezTo>
                    <a:pt x="157" y="229"/>
                    <a:pt x="158" y="230"/>
                    <a:pt x="158" y="230"/>
                  </a:cubicBezTo>
                  <a:cubicBezTo>
                    <a:pt x="158" y="230"/>
                    <a:pt x="159" y="230"/>
                    <a:pt x="159" y="230"/>
                  </a:cubicBezTo>
                  <a:cubicBezTo>
                    <a:pt x="159" y="231"/>
                    <a:pt x="159" y="231"/>
                    <a:pt x="160" y="231"/>
                  </a:cubicBezTo>
                  <a:cubicBezTo>
                    <a:pt x="160" y="231"/>
                    <a:pt x="160" y="231"/>
                    <a:pt x="160" y="231"/>
                  </a:cubicBezTo>
                  <a:cubicBezTo>
                    <a:pt x="162" y="232"/>
                    <a:pt x="164" y="232"/>
                    <a:pt x="166" y="233"/>
                  </a:cubicBezTo>
                  <a:cubicBezTo>
                    <a:pt x="169" y="234"/>
                    <a:pt x="174" y="235"/>
                    <a:pt x="178" y="236"/>
                  </a:cubicBezTo>
                  <a:cubicBezTo>
                    <a:pt x="180" y="236"/>
                    <a:pt x="183" y="237"/>
                    <a:pt x="185" y="237"/>
                  </a:cubicBezTo>
                  <a:cubicBezTo>
                    <a:pt x="187" y="238"/>
                    <a:pt x="190" y="239"/>
                    <a:pt x="192" y="240"/>
                  </a:cubicBezTo>
                  <a:cubicBezTo>
                    <a:pt x="193" y="241"/>
                    <a:pt x="193" y="241"/>
                    <a:pt x="194" y="242"/>
                  </a:cubicBezTo>
                  <a:cubicBezTo>
                    <a:pt x="194" y="242"/>
                    <a:pt x="194" y="242"/>
                    <a:pt x="194" y="242"/>
                  </a:cubicBezTo>
                  <a:cubicBezTo>
                    <a:pt x="195" y="242"/>
                    <a:pt x="195" y="242"/>
                    <a:pt x="195" y="242"/>
                  </a:cubicBezTo>
                  <a:cubicBezTo>
                    <a:pt x="195" y="242"/>
                    <a:pt x="195" y="242"/>
                    <a:pt x="195" y="242"/>
                  </a:cubicBezTo>
                  <a:cubicBezTo>
                    <a:pt x="195" y="242"/>
                    <a:pt x="195" y="242"/>
                    <a:pt x="195" y="242"/>
                  </a:cubicBezTo>
                  <a:cubicBezTo>
                    <a:pt x="196" y="243"/>
                    <a:pt x="196" y="243"/>
                    <a:pt x="196" y="243"/>
                  </a:cubicBezTo>
                  <a:cubicBezTo>
                    <a:pt x="197" y="244"/>
                    <a:pt x="198" y="245"/>
                    <a:pt x="199" y="246"/>
                  </a:cubicBezTo>
                  <a:cubicBezTo>
                    <a:pt x="201" y="248"/>
                    <a:pt x="202" y="251"/>
                    <a:pt x="203" y="255"/>
                  </a:cubicBezTo>
                  <a:cubicBezTo>
                    <a:pt x="204" y="258"/>
                    <a:pt x="203" y="261"/>
                    <a:pt x="202" y="264"/>
                  </a:cubicBezTo>
                  <a:close/>
                  <a:moveTo>
                    <a:pt x="185" y="172"/>
                  </a:moveTo>
                  <a:cubicBezTo>
                    <a:pt x="185" y="183"/>
                    <a:pt x="184" y="195"/>
                    <a:pt x="183" y="207"/>
                  </a:cubicBezTo>
                  <a:cubicBezTo>
                    <a:pt x="183" y="216"/>
                    <a:pt x="182" y="225"/>
                    <a:pt x="182" y="235"/>
                  </a:cubicBezTo>
                  <a:cubicBezTo>
                    <a:pt x="181" y="234"/>
                    <a:pt x="180" y="234"/>
                    <a:pt x="179" y="234"/>
                  </a:cubicBezTo>
                  <a:cubicBezTo>
                    <a:pt x="176" y="233"/>
                    <a:pt x="173" y="232"/>
                    <a:pt x="170" y="232"/>
                  </a:cubicBezTo>
                  <a:cubicBezTo>
                    <a:pt x="170" y="223"/>
                    <a:pt x="169" y="215"/>
                    <a:pt x="169" y="207"/>
                  </a:cubicBezTo>
                  <a:cubicBezTo>
                    <a:pt x="168" y="195"/>
                    <a:pt x="167" y="183"/>
                    <a:pt x="167" y="171"/>
                  </a:cubicBezTo>
                  <a:cubicBezTo>
                    <a:pt x="179" y="171"/>
                    <a:pt x="179" y="171"/>
                    <a:pt x="179" y="171"/>
                  </a:cubicBezTo>
                  <a:cubicBezTo>
                    <a:pt x="179" y="171"/>
                    <a:pt x="179" y="171"/>
                    <a:pt x="179" y="171"/>
                  </a:cubicBezTo>
                  <a:cubicBezTo>
                    <a:pt x="181" y="171"/>
                    <a:pt x="183" y="172"/>
                    <a:pt x="185" y="172"/>
                  </a:cubicBezTo>
                  <a:close/>
                  <a:moveTo>
                    <a:pt x="222" y="191"/>
                  </a:moveTo>
                  <a:cubicBezTo>
                    <a:pt x="221" y="195"/>
                    <a:pt x="219" y="197"/>
                    <a:pt x="216" y="200"/>
                  </a:cubicBezTo>
                  <a:cubicBezTo>
                    <a:pt x="214" y="202"/>
                    <a:pt x="211" y="204"/>
                    <a:pt x="209" y="205"/>
                  </a:cubicBezTo>
                  <a:cubicBezTo>
                    <a:pt x="207" y="206"/>
                    <a:pt x="206" y="207"/>
                    <a:pt x="205" y="207"/>
                  </a:cubicBezTo>
                  <a:cubicBezTo>
                    <a:pt x="204" y="207"/>
                    <a:pt x="204" y="207"/>
                    <a:pt x="204" y="207"/>
                  </a:cubicBezTo>
                  <a:cubicBezTo>
                    <a:pt x="203" y="208"/>
                    <a:pt x="203" y="208"/>
                    <a:pt x="203" y="208"/>
                  </a:cubicBezTo>
                  <a:cubicBezTo>
                    <a:pt x="201" y="208"/>
                    <a:pt x="201" y="208"/>
                    <a:pt x="201" y="208"/>
                  </a:cubicBezTo>
                  <a:cubicBezTo>
                    <a:pt x="199" y="209"/>
                    <a:pt x="197" y="209"/>
                    <a:pt x="194" y="210"/>
                  </a:cubicBezTo>
                  <a:cubicBezTo>
                    <a:pt x="191" y="210"/>
                    <a:pt x="188" y="211"/>
                    <a:pt x="185" y="212"/>
                  </a:cubicBezTo>
                  <a:cubicBezTo>
                    <a:pt x="185" y="210"/>
                    <a:pt x="185" y="208"/>
                    <a:pt x="185" y="207"/>
                  </a:cubicBezTo>
                  <a:cubicBezTo>
                    <a:pt x="186" y="202"/>
                    <a:pt x="186" y="198"/>
                    <a:pt x="186" y="194"/>
                  </a:cubicBezTo>
                  <a:cubicBezTo>
                    <a:pt x="187" y="194"/>
                    <a:pt x="189" y="193"/>
                    <a:pt x="190" y="193"/>
                  </a:cubicBezTo>
                  <a:cubicBezTo>
                    <a:pt x="192" y="192"/>
                    <a:pt x="194" y="192"/>
                    <a:pt x="196" y="191"/>
                  </a:cubicBezTo>
                  <a:cubicBezTo>
                    <a:pt x="198" y="191"/>
                    <a:pt x="198" y="191"/>
                    <a:pt x="198" y="191"/>
                  </a:cubicBezTo>
                  <a:cubicBezTo>
                    <a:pt x="198" y="191"/>
                    <a:pt x="198" y="191"/>
                    <a:pt x="198" y="191"/>
                  </a:cubicBezTo>
                  <a:cubicBezTo>
                    <a:pt x="199" y="190"/>
                    <a:pt x="199" y="190"/>
                    <a:pt x="199" y="190"/>
                  </a:cubicBezTo>
                  <a:cubicBezTo>
                    <a:pt x="200" y="190"/>
                    <a:pt x="200" y="190"/>
                    <a:pt x="201" y="190"/>
                  </a:cubicBezTo>
                  <a:cubicBezTo>
                    <a:pt x="202" y="189"/>
                    <a:pt x="203" y="188"/>
                    <a:pt x="204" y="187"/>
                  </a:cubicBezTo>
                  <a:cubicBezTo>
                    <a:pt x="204" y="187"/>
                    <a:pt x="205" y="186"/>
                    <a:pt x="205" y="185"/>
                  </a:cubicBezTo>
                  <a:cubicBezTo>
                    <a:pt x="206" y="183"/>
                    <a:pt x="206" y="181"/>
                    <a:pt x="205" y="179"/>
                  </a:cubicBezTo>
                  <a:cubicBezTo>
                    <a:pt x="204" y="176"/>
                    <a:pt x="202" y="174"/>
                    <a:pt x="200" y="173"/>
                  </a:cubicBezTo>
                  <a:cubicBezTo>
                    <a:pt x="200" y="173"/>
                    <a:pt x="199" y="172"/>
                    <a:pt x="198" y="172"/>
                  </a:cubicBezTo>
                  <a:cubicBezTo>
                    <a:pt x="198" y="172"/>
                    <a:pt x="198" y="172"/>
                    <a:pt x="198" y="172"/>
                  </a:cubicBezTo>
                  <a:cubicBezTo>
                    <a:pt x="198" y="172"/>
                    <a:pt x="198" y="172"/>
                    <a:pt x="198" y="172"/>
                  </a:cubicBezTo>
                  <a:cubicBezTo>
                    <a:pt x="197" y="172"/>
                    <a:pt x="197" y="172"/>
                    <a:pt x="197" y="172"/>
                  </a:cubicBezTo>
                  <a:cubicBezTo>
                    <a:pt x="197" y="172"/>
                    <a:pt x="197" y="172"/>
                    <a:pt x="197" y="172"/>
                  </a:cubicBezTo>
                  <a:cubicBezTo>
                    <a:pt x="197" y="172"/>
                    <a:pt x="197" y="172"/>
                    <a:pt x="197" y="172"/>
                  </a:cubicBezTo>
                  <a:cubicBezTo>
                    <a:pt x="197" y="172"/>
                    <a:pt x="197" y="172"/>
                    <a:pt x="197" y="172"/>
                  </a:cubicBezTo>
                  <a:cubicBezTo>
                    <a:pt x="197" y="171"/>
                    <a:pt x="197" y="171"/>
                    <a:pt x="197" y="171"/>
                  </a:cubicBezTo>
                  <a:cubicBezTo>
                    <a:pt x="195" y="171"/>
                    <a:pt x="194" y="171"/>
                    <a:pt x="192" y="170"/>
                  </a:cubicBezTo>
                  <a:cubicBezTo>
                    <a:pt x="188" y="170"/>
                    <a:pt x="184" y="170"/>
                    <a:pt x="179" y="169"/>
                  </a:cubicBezTo>
                  <a:cubicBezTo>
                    <a:pt x="166" y="169"/>
                    <a:pt x="166" y="169"/>
                    <a:pt x="166" y="169"/>
                  </a:cubicBezTo>
                  <a:cubicBezTo>
                    <a:pt x="162" y="168"/>
                    <a:pt x="157" y="168"/>
                    <a:pt x="153" y="167"/>
                  </a:cubicBezTo>
                  <a:cubicBezTo>
                    <a:pt x="148" y="167"/>
                    <a:pt x="143" y="166"/>
                    <a:pt x="138" y="165"/>
                  </a:cubicBezTo>
                  <a:cubicBezTo>
                    <a:pt x="133" y="164"/>
                    <a:pt x="128" y="162"/>
                    <a:pt x="123" y="159"/>
                  </a:cubicBezTo>
                  <a:cubicBezTo>
                    <a:pt x="121" y="157"/>
                    <a:pt x="119" y="155"/>
                    <a:pt x="116" y="153"/>
                  </a:cubicBezTo>
                  <a:cubicBezTo>
                    <a:pt x="114" y="151"/>
                    <a:pt x="112" y="148"/>
                    <a:pt x="110" y="145"/>
                  </a:cubicBezTo>
                  <a:cubicBezTo>
                    <a:pt x="109" y="142"/>
                    <a:pt x="107" y="138"/>
                    <a:pt x="107" y="135"/>
                  </a:cubicBezTo>
                  <a:cubicBezTo>
                    <a:pt x="107" y="131"/>
                    <a:pt x="107" y="127"/>
                    <a:pt x="109" y="123"/>
                  </a:cubicBezTo>
                  <a:cubicBezTo>
                    <a:pt x="110" y="120"/>
                    <a:pt x="112" y="117"/>
                    <a:pt x="114" y="114"/>
                  </a:cubicBezTo>
                  <a:cubicBezTo>
                    <a:pt x="117" y="112"/>
                    <a:pt x="119" y="109"/>
                    <a:pt x="122" y="108"/>
                  </a:cubicBezTo>
                  <a:cubicBezTo>
                    <a:pt x="125" y="106"/>
                    <a:pt x="128" y="105"/>
                    <a:pt x="132" y="104"/>
                  </a:cubicBezTo>
                  <a:cubicBezTo>
                    <a:pt x="136" y="103"/>
                    <a:pt x="140" y="103"/>
                    <a:pt x="144" y="104"/>
                  </a:cubicBezTo>
                  <a:cubicBezTo>
                    <a:pt x="148" y="105"/>
                    <a:pt x="151" y="107"/>
                    <a:pt x="154" y="109"/>
                  </a:cubicBezTo>
                  <a:cubicBezTo>
                    <a:pt x="155" y="111"/>
                    <a:pt x="156" y="112"/>
                    <a:pt x="157" y="113"/>
                  </a:cubicBezTo>
                  <a:cubicBezTo>
                    <a:pt x="158" y="114"/>
                    <a:pt x="159" y="114"/>
                    <a:pt x="159" y="115"/>
                  </a:cubicBezTo>
                  <a:cubicBezTo>
                    <a:pt x="159" y="115"/>
                    <a:pt x="160" y="116"/>
                    <a:pt x="160" y="116"/>
                  </a:cubicBezTo>
                  <a:cubicBezTo>
                    <a:pt x="160" y="116"/>
                    <a:pt x="160" y="116"/>
                    <a:pt x="160" y="116"/>
                  </a:cubicBezTo>
                  <a:cubicBezTo>
                    <a:pt x="160" y="117"/>
                    <a:pt x="160" y="117"/>
                    <a:pt x="160" y="117"/>
                  </a:cubicBezTo>
                  <a:cubicBezTo>
                    <a:pt x="161" y="117"/>
                    <a:pt x="161" y="117"/>
                    <a:pt x="161" y="117"/>
                  </a:cubicBezTo>
                  <a:cubicBezTo>
                    <a:pt x="164" y="123"/>
                    <a:pt x="164" y="133"/>
                    <a:pt x="157" y="135"/>
                  </a:cubicBezTo>
                  <a:cubicBezTo>
                    <a:pt x="151" y="136"/>
                    <a:pt x="144" y="135"/>
                    <a:pt x="141" y="130"/>
                  </a:cubicBezTo>
                  <a:cubicBezTo>
                    <a:pt x="141" y="130"/>
                    <a:pt x="141" y="130"/>
                    <a:pt x="141" y="130"/>
                  </a:cubicBezTo>
                  <a:cubicBezTo>
                    <a:pt x="141" y="130"/>
                    <a:pt x="141" y="130"/>
                    <a:pt x="141" y="130"/>
                  </a:cubicBezTo>
                  <a:cubicBezTo>
                    <a:pt x="141" y="130"/>
                    <a:pt x="141" y="130"/>
                    <a:pt x="141" y="130"/>
                  </a:cubicBezTo>
                  <a:cubicBezTo>
                    <a:pt x="140" y="130"/>
                    <a:pt x="140" y="130"/>
                    <a:pt x="140" y="130"/>
                  </a:cubicBezTo>
                  <a:cubicBezTo>
                    <a:pt x="140" y="130"/>
                    <a:pt x="140" y="129"/>
                    <a:pt x="140" y="129"/>
                  </a:cubicBezTo>
                  <a:cubicBezTo>
                    <a:pt x="140" y="129"/>
                    <a:pt x="139" y="128"/>
                    <a:pt x="139" y="128"/>
                  </a:cubicBezTo>
                  <a:cubicBezTo>
                    <a:pt x="138" y="128"/>
                    <a:pt x="138" y="127"/>
                    <a:pt x="137" y="127"/>
                  </a:cubicBezTo>
                  <a:cubicBezTo>
                    <a:pt x="137" y="127"/>
                    <a:pt x="137" y="127"/>
                    <a:pt x="136" y="127"/>
                  </a:cubicBezTo>
                  <a:cubicBezTo>
                    <a:pt x="136" y="127"/>
                    <a:pt x="135" y="127"/>
                    <a:pt x="134" y="128"/>
                  </a:cubicBezTo>
                  <a:cubicBezTo>
                    <a:pt x="132" y="129"/>
                    <a:pt x="131" y="130"/>
                    <a:pt x="130" y="132"/>
                  </a:cubicBezTo>
                  <a:cubicBezTo>
                    <a:pt x="130" y="132"/>
                    <a:pt x="130" y="133"/>
                    <a:pt x="130" y="133"/>
                  </a:cubicBezTo>
                  <a:cubicBezTo>
                    <a:pt x="130" y="134"/>
                    <a:pt x="130" y="134"/>
                    <a:pt x="130" y="135"/>
                  </a:cubicBezTo>
                  <a:cubicBezTo>
                    <a:pt x="131" y="136"/>
                    <a:pt x="133" y="138"/>
                    <a:pt x="135" y="140"/>
                  </a:cubicBezTo>
                  <a:cubicBezTo>
                    <a:pt x="138" y="142"/>
                    <a:pt x="141" y="143"/>
                    <a:pt x="144" y="144"/>
                  </a:cubicBezTo>
                  <a:cubicBezTo>
                    <a:pt x="148" y="145"/>
                    <a:pt x="152" y="146"/>
                    <a:pt x="156" y="147"/>
                  </a:cubicBezTo>
                  <a:cubicBezTo>
                    <a:pt x="160" y="147"/>
                    <a:pt x="164" y="148"/>
                    <a:pt x="168" y="148"/>
                  </a:cubicBezTo>
                  <a:cubicBezTo>
                    <a:pt x="181" y="150"/>
                    <a:pt x="181" y="150"/>
                    <a:pt x="181" y="150"/>
                  </a:cubicBezTo>
                  <a:cubicBezTo>
                    <a:pt x="185" y="150"/>
                    <a:pt x="190" y="150"/>
                    <a:pt x="195" y="151"/>
                  </a:cubicBezTo>
                  <a:cubicBezTo>
                    <a:pt x="197" y="152"/>
                    <a:pt x="200" y="152"/>
                    <a:pt x="203" y="153"/>
                  </a:cubicBezTo>
                  <a:cubicBezTo>
                    <a:pt x="204" y="154"/>
                    <a:pt x="204" y="154"/>
                    <a:pt x="204" y="154"/>
                  </a:cubicBezTo>
                  <a:cubicBezTo>
                    <a:pt x="204" y="154"/>
                    <a:pt x="204" y="154"/>
                    <a:pt x="204" y="154"/>
                  </a:cubicBezTo>
                  <a:cubicBezTo>
                    <a:pt x="205" y="154"/>
                    <a:pt x="205" y="154"/>
                    <a:pt x="205" y="154"/>
                  </a:cubicBezTo>
                  <a:cubicBezTo>
                    <a:pt x="205" y="154"/>
                    <a:pt x="205" y="154"/>
                    <a:pt x="206" y="154"/>
                  </a:cubicBezTo>
                  <a:cubicBezTo>
                    <a:pt x="206" y="155"/>
                    <a:pt x="207" y="155"/>
                    <a:pt x="207" y="155"/>
                  </a:cubicBezTo>
                  <a:cubicBezTo>
                    <a:pt x="208" y="156"/>
                    <a:pt x="210" y="156"/>
                    <a:pt x="211" y="157"/>
                  </a:cubicBezTo>
                  <a:cubicBezTo>
                    <a:pt x="216" y="161"/>
                    <a:pt x="220" y="166"/>
                    <a:pt x="222" y="172"/>
                  </a:cubicBezTo>
                  <a:cubicBezTo>
                    <a:pt x="223" y="175"/>
                    <a:pt x="224" y="178"/>
                    <a:pt x="224" y="182"/>
                  </a:cubicBezTo>
                  <a:cubicBezTo>
                    <a:pt x="224" y="185"/>
                    <a:pt x="223" y="188"/>
                    <a:pt x="22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66"/>
                </a:solidFill>
                <a:effectLst/>
                <a:uLnTx/>
                <a:uFillTx/>
                <a:latin typeface="Calibri" panose="020F0502020204030204" pitchFamily="34" charset="0"/>
                <a:ea typeface="+mn-ea"/>
                <a:cs typeface="+mn-cs"/>
              </a:endParaRPr>
            </a:p>
          </p:txBody>
        </p:sp>
        <p:sp>
          <p:nvSpPr>
            <p:cNvPr id="81" name="Freeform 36">
              <a:extLst>
                <a:ext uri="{FF2B5EF4-FFF2-40B4-BE49-F238E27FC236}">
                  <a16:creationId xmlns:a16="http://schemas.microsoft.com/office/drawing/2014/main" id="{B2D0FE15-846E-404F-A33C-AC1B69951356}"/>
                </a:ext>
                <a:ext uri="{C183D7F6-B498-43B3-948B-1728B52AA6E4}">
                  <adec:decorative xmlns:adec="http://schemas.microsoft.com/office/drawing/2017/decorative" val="1"/>
                </a:ext>
              </a:extLst>
            </p:cNvPr>
            <p:cNvSpPr>
              <a:spLocks/>
            </p:cNvSpPr>
            <p:nvPr/>
          </p:nvSpPr>
          <p:spPr bwMode="auto">
            <a:xfrm>
              <a:off x="8112125" y="1030288"/>
              <a:ext cx="17463" cy="20637"/>
            </a:xfrm>
            <a:custGeom>
              <a:avLst/>
              <a:gdLst>
                <a:gd name="T0" fmla="*/ 6 w 6"/>
                <a:gd name="T1" fmla="*/ 6 h 7"/>
                <a:gd name="T2" fmla="*/ 6 w 6"/>
                <a:gd name="T3" fmla="*/ 4 h 7"/>
                <a:gd name="T4" fmla="*/ 0 w 6"/>
                <a:gd name="T5" fmla="*/ 1 h 7"/>
                <a:gd name="T6" fmla="*/ 3 w 6"/>
                <a:gd name="T7" fmla="*/ 6 h 7"/>
                <a:gd name="T8" fmla="*/ 6 w 6"/>
                <a:gd name="T9" fmla="*/ 6 h 7"/>
              </a:gdLst>
              <a:ahLst/>
              <a:cxnLst>
                <a:cxn ang="0">
                  <a:pos x="T0" y="T1"/>
                </a:cxn>
                <a:cxn ang="0">
                  <a:pos x="T2" y="T3"/>
                </a:cxn>
                <a:cxn ang="0">
                  <a:pos x="T4" y="T5"/>
                </a:cxn>
                <a:cxn ang="0">
                  <a:pos x="T6" y="T7"/>
                </a:cxn>
                <a:cxn ang="0">
                  <a:pos x="T8" y="T9"/>
                </a:cxn>
              </a:cxnLst>
              <a:rect l="0" t="0" r="r" b="b"/>
              <a:pathLst>
                <a:path w="6" h="7">
                  <a:moveTo>
                    <a:pt x="6" y="6"/>
                  </a:moveTo>
                  <a:cubicBezTo>
                    <a:pt x="6" y="5"/>
                    <a:pt x="6" y="4"/>
                    <a:pt x="6" y="4"/>
                  </a:cubicBezTo>
                  <a:cubicBezTo>
                    <a:pt x="5" y="3"/>
                    <a:pt x="1" y="0"/>
                    <a:pt x="0" y="1"/>
                  </a:cubicBezTo>
                  <a:cubicBezTo>
                    <a:pt x="0" y="2"/>
                    <a:pt x="2" y="5"/>
                    <a:pt x="3" y="6"/>
                  </a:cubicBezTo>
                  <a:cubicBezTo>
                    <a:pt x="4" y="7"/>
                    <a:pt x="5" y="7"/>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66"/>
                </a:solidFill>
                <a:effectLst/>
                <a:uLnTx/>
                <a:uFillTx/>
                <a:latin typeface="Calibri" panose="020F0502020204030204" pitchFamily="34" charset="0"/>
                <a:ea typeface="+mn-ea"/>
                <a:cs typeface="+mn-cs"/>
              </a:endParaRPr>
            </a:p>
          </p:txBody>
        </p:sp>
      </p:grpSp>
      <p:grpSp>
        <p:nvGrpSpPr>
          <p:cNvPr id="82" name="Group 81">
            <a:extLst>
              <a:ext uri="{FF2B5EF4-FFF2-40B4-BE49-F238E27FC236}">
                <a16:creationId xmlns:a16="http://schemas.microsoft.com/office/drawing/2014/main" id="{E8C17F82-8711-40DC-A7D5-366666665CE5}"/>
              </a:ext>
            </a:extLst>
          </p:cNvPr>
          <p:cNvGrpSpPr/>
          <p:nvPr/>
        </p:nvGrpSpPr>
        <p:grpSpPr>
          <a:xfrm>
            <a:off x="3187164" y="4621436"/>
            <a:ext cx="2654328" cy="1020888"/>
            <a:chOff x="220212" y="4535866"/>
            <a:chExt cx="2654328" cy="1020888"/>
          </a:xfrm>
        </p:grpSpPr>
        <p:sp>
          <p:nvSpPr>
            <p:cNvPr id="83" name="Rectangle 82">
              <a:extLst>
                <a:ext uri="{FF2B5EF4-FFF2-40B4-BE49-F238E27FC236}">
                  <a16:creationId xmlns:a16="http://schemas.microsoft.com/office/drawing/2014/main" id="{B8A18DE8-0039-4F80-9709-0738D036935C}"/>
                </a:ext>
                <a:ext uri="{C183D7F6-B498-43B3-948B-1728B52AA6E4}">
                  <adec:decorative xmlns:adec="http://schemas.microsoft.com/office/drawing/2017/decorative" val="1"/>
                </a:ext>
              </a:extLst>
            </p:cNvPr>
            <p:cNvSpPr/>
            <p:nvPr/>
          </p:nvSpPr>
          <p:spPr bwMode="gray">
            <a:xfrm>
              <a:off x="220212" y="4535866"/>
              <a:ext cx="2654328" cy="1020888"/>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628650" marR="0" lvl="3" indent="0" algn="l" defTabSz="914400" rtl="0" eaLnBrk="0" fontAlgn="base" latinLnBrk="0" hangingPunct="0">
                <a:lnSpc>
                  <a:spcPct val="100000"/>
                </a:lnSpc>
                <a:spcBef>
                  <a:spcPts val="1200"/>
                </a:spcBef>
                <a:spcAft>
                  <a:spcPct val="0"/>
                </a:spcAft>
                <a:buClrTx/>
                <a:buSzPct val="100000"/>
                <a:buFontTx/>
                <a:buNone/>
                <a:tabLst/>
                <a:defRPr/>
              </a:pPr>
              <a:r>
                <a:rPr kumimoji="0" lang="en-US" sz="1400" b="0" i="0" u="none" strike="noStrike" kern="1200" cap="none" spc="0" normalizeH="0" baseline="0" noProof="0" dirty="0">
                  <a:ln>
                    <a:noFill/>
                  </a:ln>
                  <a:solidFill>
                    <a:srgbClr val="000066"/>
                  </a:solidFill>
                  <a:effectLst/>
                  <a:uLnTx/>
                  <a:uFillTx/>
                  <a:latin typeface="Calibri"/>
                  <a:ea typeface="+mn-ea"/>
                  <a:cs typeface="+mn-cs"/>
                </a:rPr>
                <a:t>Please note, acute inpatient hospital copays have been eliminated as of 03/18/20.</a:t>
              </a:r>
              <a:endParaRPr kumimoji="0" lang="en-US" sz="1400" b="0" i="0" u="none" strike="sngStrike" kern="1200" cap="none" spc="0" normalizeH="0" baseline="0" noProof="0" dirty="0">
                <a:ln>
                  <a:noFill/>
                </a:ln>
                <a:solidFill>
                  <a:srgbClr val="000066"/>
                </a:solidFill>
                <a:effectLst/>
                <a:uLnTx/>
                <a:uFillTx/>
                <a:latin typeface="Calibri"/>
                <a:ea typeface="+mn-ea"/>
                <a:cs typeface="+mn-cs"/>
              </a:endParaRPr>
            </a:p>
          </p:txBody>
        </p:sp>
        <p:sp>
          <p:nvSpPr>
            <p:cNvPr id="84" name="Freeform 33">
              <a:extLst>
                <a:ext uri="{FF2B5EF4-FFF2-40B4-BE49-F238E27FC236}">
                  <a16:creationId xmlns:a16="http://schemas.microsoft.com/office/drawing/2014/main" id="{64079B69-73CC-45F9-BB40-2BB6728149BF}"/>
                </a:ext>
                <a:ext uri="{C183D7F6-B498-43B3-948B-1728B52AA6E4}">
                  <adec:decorative xmlns:adec="http://schemas.microsoft.com/office/drawing/2017/decorative" val="1"/>
                </a:ext>
              </a:extLst>
            </p:cNvPr>
            <p:cNvSpPr>
              <a:spLocks noChangeAspect="1" noEditPoints="1"/>
            </p:cNvSpPr>
            <p:nvPr/>
          </p:nvSpPr>
          <p:spPr bwMode="auto">
            <a:xfrm>
              <a:off x="319325" y="4861207"/>
              <a:ext cx="290500" cy="375230"/>
            </a:xfrm>
            <a:custGeom>
              <a:avLst/>
              <a:gdLst>
                <a:gd name="T0" fmla="*/ 255 w 348"/>
                <a:gd name="T1" fmla="*/ 269 h 494"/>
                <a:gd name="T2" fmla="*/ 263 w 348"/>
                <a:gd name="T3" fmla="*/ 372 h 494"/>
                <a:gd name="T4" fmla="*/ 235 w 348"/>
                <a:gd name="T5" fmla="*/ 381 h 494"/>
                <a:gd name="T6" fmla="*/ 235 w 348"/>
                <a:gd name="T7" fmla="*/ 381 h 494"/>
                <a:gd name="T8" fmla="*/ 235 w 348"/>
                <a:gd name="T9" fmla="*/ 427 h 494"/>
                <a:gd name="T10" fmla="*/ 258 w 348"/>
                <a:gd name="T11" fmla="*/ 436 h 494"/>
                <a:gd name="T12" fmla="*/ 291 w 348"/>
                <a:gd name="T13" fmla="*/ 404 h 494"/>
                <a:gd name="T14" fmla="*/ 281 w 348"/>
                <a:gd name="T15" fmla="*/ 381 h 494"/>
                <a:gd name="T16" fmla="*/ 287 w 348"/>
                <a:gd name="T17" fmla="*/ 339 h 494"/>
                <a:gd name="T18" fmla="*/ 315 w 348"/>
                <a:gd name="T19" fmla="*/ 281 h 494"/>
                <a:gd name="T20" fmla="*/ 0 w 348"/>
                <a:gd name="T21" fmla="*/ 444 h 494"/>
                <a:gd name="T22" fmla="*/ 70 w 348"/>
                <a:gd name="T23" fmla="*/ 273 h 494"/>
                <a:gd name="T24" fmla="*/ 25 w 348"/>
                <a:gd name="T25" fmla="*/ 376 h 494"/>
                <a:gd name="T26" fmla="*/ 25 w 348"/>
                <a:gd name="T27" fmla="*/ 417 h 494"/>
                <a:gd name="T28" fmla="*/ 42 w 348"/>
                <a:gd name="T29" fmla="*/ 437 h 494"/>
                <a:gd name="T30" fmla="*/ 80 w 348"/>
                <a:gd name="T31" fmla="*/ 424 h 494"/>
                <a:gd name="T32" fmla="*/ 49 w 348"/>
                <a:gd name="T33" fmla="*/ 421 h 494"/>
                <a:gd name="T34" fmla="*/ 34 w 348"/>
                <a:gd name="T35" fmla="*/ 397 h 494"/>
                <a:gd name="T36" fmla="*/ 79 w 348"/>
                <a:gd name="T37" fmla="*/ 331 h 494"/>
                <a:gd name="T38" fmla="*/ 131 w 348"/>
                <a:gd name="T39" fmla="*/ 369 h 494"/>
                <a:gd name="T40" fmla="*/ 138 w 348"/>
                <a:gd name="T41" fmla="*/ 398 h 494"/>
                <a:gd name="T42" fmla="*/ 127 w 348"/>
                <a:gd name="T43" fmla="*/ 408 h 494"/>
                <a:gd name="T44" fmla="*/ 114 w 348"/>
                <a:gd name="T45" fmla="*/ 444 h 494"/>
                <a:gd name="T46" fmla="*/ 136 w 348"/>
                <a:gd name="T47" fmla="*/ 421 h 494"/>
                <a:gd name="T48" fmla="*/ 151 w 348"/>
                <a:gd name="T49" fmla="*/ 381 h 494"/>
                <a:gd name="T50" fmla="*/ 87 w 348"/>
                <a:gd name="T51" fmla="*/ 319 h 494"/>
                <a:gd name="T52" fmla="*/ 114 w 348"/>
                <a:gd name="T53" fmla="*/ 267 h 494"/>
                <a:gd name="T54" fmla="*/ 234 w 348"/>
                <a:gd name="T55" fmla="*/ 267 h 494"/>
                <a:gd name="T56" fmla="*/ 278 w 348"/>
                <a:gd name="T57" fmla="*/ 122 h 494"/>
                <a:gd name="T58" fmla="*/ 263 w 348"/>
                <a:gd name="T59" fmla="*/ 176 h 494"/>
                <a:gd name="T60" fmla="*/ 177 w 348"/>
                <a:gd name="T61" fmla="*/ 254 h 494"/>
                <a:gd name="T62" fmla="*/ 89 w 348"/>
                <a:gd name="T63" fmla="*/ 186 h 494"/>
                <a:gd name="T64" fmla="*/ 72 w 348"/>
                <a:gd name="T65" fmla="*/ 155 h 494"/>
                <a:gd name="T66" fmla="*/ 73 w 348"/>
                <a:gd name="T67" fmla="*/ 121 h 494"/>
                <a:gd name="T68" fmla="*/ 219 w 348"/>
                <a:gd name="T69" fmla="*/ 19 h 494"/>
                <a:gd name="T70" fmla="*/ 99 w 348"/>
                <a:gd name="T71" fmla="*/ 116 h 494"/>
                <a:gd name="T72" fmla="*/ 141 w 348"/>
                <a:gd name="T73" fmla="*/ 222 h 494"/>
                <a:gd name="T74" fmla="*/ 211 w 348"/>
                <a:gd name="T75" fmla="*/ 219 h 494"/>
                <a:gd name="T76" fmla="*/ 250 w 348"/>
                <a:gd name="T77" fmla="*/ 114 h 494"/>
                <a:gd name="T78" fmla="*/ 215 w 348"/>
                <a:gd name="T79" fmla="*/ 122 h 494"/>
                <a:gd name="T80" fmla="*/ 211 w 348"/>
                <a:gd name="T81" fmla="*/ 107 h 494"/>
                <a:gd name="T82" fmla="*/ 179 w 348"/>
                <a:gd name="T83" fmla="*/ 120 h 494"/>
                <a:gd name="T84" fmla="*/ 99 w 348"/>
                <a:gd name="T85" fmla="*/ 116 h 494"/>
                <a:gd name="T86" fmla="*/ 258 w 348"/>
                <a:gd name="T87" fmla="*/ 389 h 494"/>
                <a:gd name="T88" fmla="*/ 248 w 348"/>
                <a:gd name="T89" fmla="*/ 393 h 494"/>
                <a:gd name="T90" fmla="*/ 248 w 348"/>
                <a:gd name="T91" fmla="*/ 414 h 494"/>
                <a:gd name="T92" fmla="*/ 258 w 348"/>
                <a:gd name="T93" fmla="*/ 418 h 494"/>
                <a:gd name="T94" fmla="*/ 273 w 348"/>
                <a:gd name="T95" fmla="*/ 40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8" h="494">
                  <a:moveTo>
                    <a:pt x="234" y="267"/>
                  </a:moveTo>
                  <a:cubicBezTo>
                    <a:pt x="240" y="267"/>
                    <a:pt x="247" y="268"/>
                    <a:pt x="255" y="269"/>
                  </a:cubicBezTo>
                  <a:cubicBezTo>
                    <a:pt x="261" y="285"/>
                    <a:pt x="271" y="315"/>
                    <a:pt x="269" y="338"/>
                  </a:cubicBezTo>
                  <a:cubicBezTo>
                    <a:pt x="268" y="354"/>
                    <a:pt x="266" y="365"/>
                    <a:pt x="263" y="372"/>
                  </a:cubicBezTo>
                  <a:cubicBezTo>
                    <a:pt x="262" y="371"/>
                    <a:pt x="260" y="371"/>
                    <a:pt x="258" y="371"/>
                  </a:cubicBezTo>
                  <a:cubicBezTo>
                    <a:pt x="249" y="371"/>
                    <a:pt x="241" y="375"/>
                    <a:pt x="235" y="381"/>
                  </a:cubicBezTo>
                  <a:cubicBezTo>
                    <a:pt x="235" y="381"/>
                    <a:pt x="235" y="381"/>
                    <a:pt x="235" y="381"/>
                  </a:cubicBezTo>
                  <a:cubicBezTo>
                    <a:pt x="235" y="381"/>
                    <a:pt x="235" y="381"/>
                    <a:pt x="235" y="381"/>
                  </a:cubicBezTo>
                  <a:cubicBezTo>
                    <a:pt x="230" y="387"/>
                    <a:pt x="226" y="395"/>
                    <a:pt x="226" y="404"/>
                  </a:cubicBezTo>
                  <a:cubicBezTo>
                    <a:pt x="226" y="413"/>
                    <a:pt x="230" y="421"/>
                    <a:pt x="235" y="427"/>
                  </a:cubicBezTo>
                  <a:cubicBezTo>
                    <a:pt x="235" y="427"/>
                    <a:pt x="235" y="427"/>
                    <a:pt x="235" y="427"/>
                  </a:cubicBezTo>
                  <a:cubicBezTo>
                    <a:pt x="241" y="433"/>
                    <a:pt x="249" y="436"/>
                    <a:pt x="258" y="436"/>
                  </a:cubicBezTo>
                  <a:cubicBezTo>
                    <a:pt x="267" y="436"/>
                    <a:pt x="275" y="433"/>
                    <a:pt x="281" y="427"/>
                  </a:cubicBezTo>
                  <a:cubicBezTo>
                    <a:pt x="287" y="421"/>
                    <a:pt x="291" y="413"/>
                    <a:pt x="291" y="404"/>
                  </a:cubicBezTo>
                  <a:cubicBezTo>
                    <a:pt x="291" y="395"/>
                    <a:pt x="287" y="387"/>
                    <a:pt x="281" y="381"/>
                  </a:cubicBezTo>
                  <a:cubicBezTo>
                    <a:pt x="281" y="381"/>
                    <a:pt x="281" y="381"/>
                    <a:pt x="281" y="381"/>
                  </a:cubicBezTo>
                  <a:cubicBezTo>
                    <a:pt x="281" y="380"/>
                    <a:pt x="280" y="380"/>
                    <a:pt x="279" y="379"/>
                  </a:cubicBezTo>
                  <a:cubicBezTo>
                    <a:pt x="282" y="371"/>
                    <a:pt x="286" y="358"/>
                    <a:pt x="287" y="339"/>
                  </a:cubicBezTo>
                  <a:cubicBezTo>
                    <a:pt x="289" y="318"/>
                    <a:pt x="281" y="290"/>
                    <a:pt x="275" y="272"/>
                  </a:cubicBezTo>
                  <a:cubicBezTo>
                    <a:pt x="294" y="276"/>
                    <a:pt x="311" y="280"/>
                    <a:pt x="315" y="281"/>
                  </a:cubicBezTo>
                  <a:cubicBezTo>
                    <a:pt x="336" y="329"/>
                    <a:pt x="347" y="383"/>
                    <a:pt x="348" y="444"/>
                  </a:cubicBezTo>
                  <a:cubicBezTo>
                    <a:pt x="325" y="491"/>
                    <a:pt x="27" y="494"/>
                    <a:pt x="0" y="444"/>
                  </a:cubicBezTo>
                  <a:cubicBezTo>
                    <a:pt x="1" y="383"/>
                    <a:pt x="12" y="329"/>
                    <a:pt x="33" y="281"/>
                  </a:cubicBezTo>
                  <a:cubicBezTo>
                    <a:pt x="39" y="279"/>
                    <a:pt x="55" y="276"/>
                    <a:pt x="70" y="273"/>
                  </a:cubicBezTo>
                  <a:cubicBezTo>
                    <a:pt x="69" y="289"/>
                    <a:pt x="70" y="305"/>
                    <a:pt x="70" y="321"/>
                  </a:cubicBezTo>
                  <a:cubicBezTo>
                    <a:pt x="51" y="333"/>
                    <a:pt x="33" y="355"/>
                    <a:pt x="25" y="376"/>
                  </a:cubicBezTo>
                  <a:cubicBezTo>
                    <a:pt x="22" y="383"/>
                    <a:pt x="20" y="390"/>
                    <a:pt x="20" y="397"/>
                  </a:cubicBezTo>
                  <a:cubicBezTo>
                    <a:pt x="20" y="404"/>
                    <a:pt x="22" y="411"/>
                    <a:pt x="25" y="417"/>
                  </a:cubicBezTo>
                  <a:cubicBezTo>
                    <a:pt x="29" y="423"/>
                    <a:pt x="35" y="429"/>
                    <a:pt x="44" y="433"/>
                  </a:cubicBezTo>
                  <a:cubicBezTo>
                    <a:pt x="42" y="437"/>
                    <a:pt x="42" y="437"/>
                    <a:pt x="42" y="437"/>
                  </a:cubicBezTo>
                  <a:cubicBezTo>
                    <a:pt x="42" y="437"/>
                    <a:pt x="65" y="452"/>
                    <a:pt x="70" y="450"/>
                  </a:cubicBezTo>
                  <a:cubicBezTo>
                    <a:pt x="75" y="449"/>
                    <a:pt x="82" y="429"/>
                    <a:pt x="80" y="424"/>
                  </a:cubicBezTo>
                  <a:cubicBezTo>
                    <a:pt x="77" y="419"/>
                    <a:pt x="49" y="418"/>
                    <a:pt x="49" y="418"/>
                  </a:cubicBezTo>
                  <a:cubicBezTo>
                    <a:pt x="49" y="421"/>
                    <a:pt x="49" y="421"/>
                    <a:pt x="49" y="421"/>
                  </a:cubicBezTo>
                  <a:cubicBezTo>
                    <a:pt x="43" y="418"/>
                    <a:pt x="39" y="414"/>
                    <a:pt x="37" y="410"/>
                  </a:cubicBezTo>
                  <a:cubicBezTo>
                    <a:pt x="34" y="406"/>
                    <a:pt x="33" y="402"/>
                    <a:pt x="34" y="397"/>
                  </a:cubicBezTo>
                  <a:cubicBezTo>
                    <a:pt x="34" y="392"/>
                    <a:pt x="35" y="387"/>
                    <a:pt x="37" y="381"/>
                  </a:cubicBezTo>
                  <a:cubicBezTo>
                    <a:pt x="45" y="362"/>
                    <a:pt x="62" y="342"/>
                    <a:pt x="79" y="331"/>
                  </a:cubicBezTo>
                  <a:cubicBezTo>
                    <a:pt x="81" y="331"/>
                    <a:pt x="81" y="331"/>
                    <a:pt x="81" y="331"/>
                  </a:cubicBezTo>
                  <a:cubicBezTo>
                    <a:pt x="100" y="338"/>
                    <a:pt x="120" y="353"/>
                    <a:pt x="131" y="369"/>
                  </a:cubicBezTo>
                  <a:cubicBezTo>
                    <a:pt x="134" y="374"/>
                    <a:pt x="137" y="379"/>
                    <a:pt x="138" y="384"/>
                  </a:cubicBezTo>
                  <a:cubicBezTo>
                    <a:pt x="139" y="389"/>
                    <a:pt x="139" y="393"/>
                    <a:pt x="138" y="398"/>
                  </a:cubicBezTo>
                  <a:cubicBezTo>
                    <a:pt x="137" y="402"/>
                    <a:pt x="134" y="406"/>
                    <a:pt x="129" y="410"/>
                  </a:cubicBezTo>
                  <a:cubicBezTo>
                    <a:pt x="127" y="408"/>
                    <a:pt x="127" y="408"/>
                    <a:pt x="127" y="408"/>
                  </a:cubicBezTo>
                  <a:cubicBezTo>
                    <a:pt x="127" y="408"/>
                    <a:pt x="101" y="416"/>
                    <a:pt x="99" y="421"/>
                  </a:cubicBezTo>
                  <a:cubicBezTo>
                    <a:pt x="98" y="426"/>
                    <a:pt x="109" y="444"/>
                    <a:pt x="114" y="444"/>
                  </a:cubicBezTo>
                  <a:cubicBezTo>
                    <a:pt x="120" y="444"/>
                    <a:pt x="139" y="425"/>
                    <a:pt x="139" y="425"/>
                  </a:cubicBezTo>
                  <a:cubicBezTo>
                    <a:pt x="136" y="421"/>
                    <a:pt x="136" y="421"/>
                    <a:pt x="136" y="421"/>
                  </a:cubicBezTo>
                  <a:cubicBezTo>
                    <a:pt x="144" y="416"/>
                    <a:pt x="149" y="409"/>
                    <a:pt x="151" y="401"/>
                  </a:cubicBezTo>
                  <a:cubicBezTo>
                    <a:pt x="153" y="395"/>
                    <a:pt x="153" y="388"/>
                    <a:pt x="151" y="381"/>
                  </a:cubicBezTo>
                  <a:cubicBezTo>
                    <a:pt x="149" y="374"/>
                    <a:pt x="146" y="368"/>
                    <a:pt x="142" y="362"/>
                  </a:cubicBezTo>
                  <a:cubicBezTo>
                    <a:pt x="129" y="343"/>
                    <a:pt x="108" y="327"/>
                    <a:pt x="87" y="319"/>
                  </a:cubicBezTo>
                  <a:cubicBezTo>
                    <a:pt x="86" y="302"/>
                    <a:pt x="86" y="286"/>
                    <a:pt x="87" y="270"/>
                  </a:cubicBezTo>
                  <a:cubicBezTo>
                    <a:pt x="99" y="269"/>
                    <a:pt x="109" y="267"/>
                    <a:pt x="114" y="267"/>
                  </a:cubicBezTo>
                  <a:cubicBezTo>
                    <a:pt x="116" y="308"/>
                    <a:pt x="146" y="356"/>
                    <a:pt x="176" y="385"/>
                  </a:cubicBezTo>
                  <a:cubicBezTo>
                    <a:pt x="205" y="365"/>
                    <a:pt x="233" y="302"/>
                    <a:pt x="234" y="267"/>
                  </a:cubicBezTo>
                  <a:close/>
                  <a:moveTo>
                    <a:pt x="275" y="121"/>
                  </a:moveTo>
                  <a:cubicBezTo>
                    <a:pt x="278" y="122"/>
                    <a:pt x="278" y="122"/>
                    <a:pt x="278" y="122"/>
                  </a:cubicBezTo>
                  <a:cubicBezTo>
                    <a:pt x="280" y="137"/>
                    <a:pt x="280" y="157"/>
                    <a:pt x="266" y="167"/>
                  </a:cubicBezTo>
                  <a:cubicBezTo>
                    <a:pt x="265" y="170"/>
                    <a:pt x="264" y="173"/>
                    <a:pt x="263" y="176"/>
                  </a:cubicBezTo>
                  <a:cubicBezTo>
                    <a:pt x="254" y="202"/>
                    <a:pt x="240" y="222"/>
                    <a:pt x="223" y="235"/>
                  </a:cubicBezTo>
                  <a:cubicBezTo>
                    <a:pt x="209" y="247"/>
                    <a:pt x="193" y="253"/>
                    <a:pt x="177" y="254"/>
                  </a:cubicBezTo>
                  <a:cubicBezTo>
                    <a:pt x="160" y="255"/>
                    <a:pt x="144" y="250"/>
                    <a:pt x="129" y="239"/>
                  </a:cubicBezTo>
                  <a:cubicBezTo>
                    <a:pt x="113" y="228"/>
                    <a:pt x="99" y="211"/>
                    <a:pt x="89" y="186"/>
                  </a:cubicBezTo>
                  <a:cubicBezTo>
                    <a:pt x="86" y="180"/>
                    <a:pt x="84" y="174"/>
                    <a:pt x="82" y="167"/>
                  </a:cubicBezTo>
                  <a:cubicBezTo>
                    <a:pt x="79" y="165"/>
                    <a:pt x="75" y="161"/>
                    <a:pt x="72" y="155"/>
                  </a:cubicBezTo>
                  <a:cubicBezTo>
                    <a:pt x="67" y="144"/>
                    <a:pt x="70" y="122"/>
                    <a:pt x="70" y="122"/>
                  </a:cubicBezTo>
                  <a:cubicBezTo>
                    <a:pt x="73" y="121"/>
                    <a:pt x="73" y="121"/>
                    <a:pt x="73" y="121"/>
                  </a:cubicBezTo>
                  <a:cubicBezTo>
                    <a:pt x="64" y="59"/>
                    <a:pt x="92" y="7"/>
                    <a:pt x="150" y="4"/>
                  </a:cubicBezTo>
                  <a:cubicBezTo>
                    <a:pt x="173" y="2"/>
                    <a:pt x="198" y="0"/>
                    <a:pt x="219" y="19"/>
                  </a:cubicBezTo>
                  <a:cubicBezTo>
                    <a:pt x="266" y="1"/>
                    <a:pt x="287" y="83"/>
                    <a:pt x="275" y="121"/>
                  </a:cubicBezTo>
                  <a:close/>
                  <a:moveTo>
                    <a:pt x="99" y="116"/>
                  </a:moveTo>
                  <a:cubicBezTo>
                    <a:pt x="97" y="138"/>
                    <a:pt x="100" y="160"/>
                    <a:pt x="108" y="178"/>
                  </a:cubicBezTo>
                  <a:cubicBezTo>
                    <a:pt x="117" y="199"/>
                    <a:pt x="128" y="213"/>
                    <a:pt x="141" y="222"/>
                  </a:cubicBezTo>
                  <a:cubicBezTo>
                    <a:pt x="152" y="230"/>
                    <a:pt x="164" y="234"/>
                    <a:pt x="176" y="233"/>
                  </a:cubicBezTo>
                  <a:cubicBezTo>
                    <a:pt x="188" y="232"/>
                    <a:pt x="200" y="228"/>
                    <a:pt x="211" y="219"/>
                  </a:cubicBezTo>
                  <a:cubicBezTo>
                    <a:pt x="224" y="208"/>
                    <a:pt x="236" y="191"/>
                    <a:pt x="244" y="169"/>
                  </a:cubicBezTo>
                  <a:cubicBezTo>
                    <a:pt x="250" y="152"/>
                    <a:pt x="252" y="133"/>
                    <a:pt x="250" y="114"/>
                  </a:cubicBezTo>
                  <a:cubicBezTo>
                    <a:pt x="239" y="112"/>
                    <a:pt x="229" y="107"/>
                    <a:pt x="222" y="102"/>
                  </a:cubicBezTo>
                  <a:cubicBezTo>
                    <a:pt x="215" y="122"/>
                    <a:pt x="215" y="122"/>
                    <a:pt x="215" y="122"/>
                  </a:cubicBezTo>
                  <a:cubicBezTo>
                    <a:pt x="205" y="121"/>
                    <a:pt x="205" y="121"/>
                    <a:pt x="205" y="121"/>
                  </a:cubicBezTo>
                  <a:cubicBezTo>
                    <a:pt x="211" y="107"/>
                    <a:pt x="211" y="107"/>
                    <a:pt x="211" y="107"/>
                  </a:cubicBezTo>
                  <a:cubicBezTo>
                    <a:pt x="187" y="125"/>
                    <a:pt x="187" y="125"/>
                    <a:pt x="187" y="125"/>
                  </a:cubicBezTo>
                  <a:cubicBezTo>
                    <a:pt x="179" y="120"/>
                    <a:pt x="179" y="120"/>
                    <a:pt x="179" y="120"/>
                  </a:cubicBezTo>
                  <a:cubicBezTo>
                    <a:pt x="191" y="106"/>
                    <a:pt x="191" y="106"/>
                    <a:pt x="191" y="106"/>
                  </a:cubicBezTo>
                  <a:cubicBezTo>
                    <a:pt x="171" y="114"/>
                    <a:pt x="139" y="121"/>
                    <a:pt x="99" y="116"/>
                  </a:cubicBezTo>
                  <a:close/>
                  <a:moveTo>
                    <a:pt x="269" y="393"/>
                  </a:moveTo>
                  <a:cubicBezTo>
                    <a:pt x="266" y="391"/>
                    <a:pt x="262" y="389"/>
                    <a:pt x="258" y="389"/>
                  </a:cubicBezTo>
                  <a:cubicBezTo>
                    <a:pt x="254" y="389"/>
                    <a:pt x="251" y="391"/>
                    <a:pt x="248" y="393"/>
                  </a:cubicBezTo>
                  <a:cubicBezTo>
                    <a:pt x="248" y="393"/>
                    <a:pt x="248" y="393"/>
                    <a:pt x="248" y="393"/>
                  </a:cubicBezTo>
                  <a:cubicBezTo>
                    <a:pt x="245" y="396"/>
                    <a:pt x="244" y="400"/>
                    <a:pt x="244" y="404"/>
                  </a:cubicBezTo>
                  <a:cubicBezTo>
                    <a:pt x="244" y="408"/>
                    <a:pt x="245" y="411"/>
                    <a:pt x="248" y="414"/>
                  </a:cubicBezTo>
                  <a:cubicBezTo>
                    <a:pt x="248" y="414"/>
                    <a:pt x="248" y="414"/>
                    <a:pt x="248" y="414"/>
                  </a:cubicBezTo>
                  <a:cubicBezTo>
                    <a:pt x="251" y="417"/>
                    <a:pt x="254" y="418"/>
                    <a:pt x="258" y="418"/>
                  </a:cubicBezTo>
                  <a:cubicBezTo>
                    <a:pt x="262" y="418"/>
                    <a:pt x="266" y="417"/>
                    <a:pt x="269" y="414"/>
                  </a:cubicBezTo>
                  <a:cubicBezTo>
                    <a:pt x="271" y="411"/>
                    <a:pt x="273" y="408"/>
                    <a:pt x="273" y="404"/>
                  </a:cubicBezTo>
                  <a:cubicBezTo>
                    <a:pt x="273" y="400"/>
                    <a:pt x="271" y="396"/>
                    <a:pt x="269" y="393"/>
                  </a:cubicBezTo>
                  <a:close/>
                </a:path>
              </a:pathLst>
            </a:custGeom>
            <a:solidFill>
              <a:srgbClr val="02346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66"/>
                </a:solidFill>
                <a:effectLst/>
                <a:uLnTx/>
                <a:uFillTx/>
                <a:latin typeface="Calibri" panose="020F0502020204030204" pitchFamily="34" charset="0"/>
                <a:ea typeface="+mn-ea"/>
                <a:cs typeface="+mn-cs"/>
              </a:endParaRPr>
            </a:p>
          </p:txBody>
        </p:sp>
      </p:grpSp>
      <p:grpSp>
        <p:nvGrpSpPr>
          <p:cNvPr id="73" name="Group 72">
            <a:extLst>
              <a:ext uri="{FF2B5EF4-FFF2-40B4-BE49-F238E27FC236}">
                <a16:creationId xmlns:a16="http://schemas.microsoft.com/office/drawing/2014/main" id="{513F78D0-AE44-4D9A-BB59-AE98969011F8}"/>
              </a:ext>
            </a:extLst>
          </p:cNvPr>
          <p:cNvGrpSpPr/>
          <p:nvPr/>
        </p:nvGrpSpPr>
        <p:grpSpPr>
          <a:xfrm>
            <a:off x="6146824" y="2108528"/>
            <a:ext cx="2654328" cy="507374"/>
            <a:chOff x="679172" y="1133761"/>
            <a:chExt cx="3886202" cy="613922"/>
          </a:xfrm>
          <a:solidFill>
            <a:srgbClr val="33339D"/>
          </a:solidFill>
        </p:grpSpPr>
        <p:sp>
          <p:nvSpPr>
            <p:cNvPr id="74" name="Rectangle 3">
              <a:extLst>
                <a:ext uri="{FF2B5EF4-FFF2-40B4-BE49-F238E27FC236}">
                  <a16:creationId xmlns:a16="http://schemas.microsoft.com/office/drawing/2014/main" id="{3DCF3F5F-458B-4384-A1B4-E703287A6CA2}"/>
                </a:ext>
                <a:ext uri="{C183D7F6-B498-43B3-948B-1728B52AA6E4}">
                  <adec:decorative xmlns:adec="http://schemas.microsoft.com/office/drawing/2017/decorative" val="1"/>
                </a:ext>
              </a:extLst>
            </p:cNvPr>
            <p:cNvSpPr>
              <a:spLocks noChangeArrowheads="1"/>
            </p:cNvSpPr>
            <p:nvPr/>
          </p:nvSpPr>
          <p:spPr bwMode="gray">
            <a:xfrm>
              <a:off x="679172" y="1133761"/>
              <a:ext cx="3886202" cy="613922"/>
            </a:xfrm>
            <a:prstGeom prst="rect">
              <a:avLst/>
            </a:prstGeom>
            <a:grpFill/>
            <a:ln w="9525">
              <a:solidFill>
                <a:srgbClr val="023467"/>
              </a:solidFill>
              <a:miter lim="800000"/>
              <a:headEnd/>
              <a:tailEnd/>
            </a:ln>
          </p:spPr>
          <p:txBody>
            <a:bodyPr lIns="88900" tIns="88900" rIns="88900" bIns="889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6000"/>
                </a:lnSpc>
                <a:spcBef>
                  <a:spcPct val="0"/>
                </a:spcBef>
                <a:spcAft>
                  <a:spcPct val="0"/>
                </a:spcAft>
                <a:buClrTx/>
                <a:buSzTx/>
                <a:buFont typeface="Wingdings 2" panose="05020102010507070707" pitchFamily="18" charset="2"/>
                <a:buNone/>
                <a:tabLst/>
                <a:defRPr/>
              </a:pPr>
              <a:endPar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75" name="TextBox 74">
              <a:extLst>
                <a:ext uri="{FF2B5EF4-FFF2-40B4-BE49-F238E27FC236}">
                  <a16:creationId xmlns:a16="http://schemas.microsoft.com/office/drawing/2014/main" id="{4E7A70E8-7233-4FAE-ACA0-340F9EE6D54E}"/>
                </a:ext>
              </a:extLst>
            </p:cNvPr>
            <p:cNvSpPr txBox="1"/>
            <p:nvPr/>
          </p:nvSpPr>
          <p:spPr>
            <a:xfrm>
              <a:off x="992235" y="1263751"/>
              <a:ext cx="3260078" cy="428271"/>
            </a:xfrm>
            <a:prstGeom prst="rect">
              <a:avLst/>
            </a:prstGeom>
            <a:grp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700" dirty="0">
                  <a:solidFill>
                    <a:prstClr val="white"/>
                  </a:solidFill>
                  <a:latin typeface="Calibri" panose="020F0502020204030204" pitchFamily="34" charset="0"/>
                  <a:cs typeface="Calibri" panose="020F0502020204030204" pitchFamily="34" charset="0"/>
                </a:rPr>
                <a:t>PHASE 2</a:t>
              </a:r>
              <a:r>
                <a:rPr kumimoji="0" lang="en-US" sz="170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(01/01/21)</a:t>
              </a:r>
            </a:p>
          </p:txBody>
        </p:sp>
      </p:grpSp>
      <p:sp>
        <p:nvSpPr>
          <p:cNvPr id="85" name="Rectangle 84">
            <a:extLst>
              <a:ext uri="{FF2B5EF4-FFF2-40B4-BE49-F238E27FC236}">
                <a16:creationId xmlns:a16="http://schemas.microsoft.com/office/drawing/2014/main" id="{6860446B-D987-4A67-ACFE-2776136EEF28}"/>
              </a:ext>
            </a:extLst>
          </p:cNvPr>
          <p:cNvSpPr/>
          <p:nvPr/>
        </p:nvSpPr>
        <p:spPr bwMode="gray">
          <a:xfrm>
            <a:off x="6140949" y="2701770"/>
            <a:ext cx="2654327" cy="584200"/>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0" marR="0" lvl="1" indent="0" algn="l" defTabSz="914400" rtl="0" eaLnBrk="0" fontAlgn="base" latinLnBrk="0" hangingPunct="0">
              <a:lnSpc>
                <a:spcPct val="100000"/>
              </a:lnSpc>
              <a:spcBef>
                <a:spcPts val="1200"/>
              </a:spcBef>
              <a:spcAft>
                <a:spcPct val="0"/>
              </a:spcAft>
              <a:buClrTx/>
              <a:buSzPct val="100000"/>
              <a:buFontTx/>
              <a:buNone/>
              <a:tabLst/>
              <a:defRPr/>
            </a:pPr>
            <a:r>
              <a:rPr kumimoji="0" lang="en-US" sz="1400" b="1" i="0" u="none" strike="noStrike" kern="1200" cap="none" spc="0" normalizeH="0" baseline="0" noProof="0" dirty="0">
                <a:ln>
                  <a:noFill/>
                </a:ln>
                <a:solidFill>
                  <a:schemeClr val="tx1"/>
                </a:solidFill>
                <a:effectLst/>
                <a:uLnTx/>
                <a:uFillTx/>
                <a:latin typeface="Calibri"/>
                <a:ea typeface="+mn-ea"/>
                <a:cs typeface="+mn-cs"/>
              </a:rPr>
              <a:t>Monthly</a:t>
            </a:r>
            <a:r>
              <a:rPr kumimoji="0" lang="en-US" sz="1400" b="0" i="0" u="none" strike="noStrike" kern="1200" cap="none" spc="0" normalizeH="0" baseline="0" noProof="0" dirty="0">
                <a:ln>
                  <a:noFill/>
                </a:ln>
                <a:solidFill>
                  <a:schemeClr val="tx1"/>
                </a:solidFill>
                <a:effectLst/>
                <a:uLnTx/>
                <a:uFillTx/>
                <a:latin typeface="Calibri"/>
                <a:ea typeface="+mn-ea"/>
                <a:cs typeface="+mn-cs"/>
              </a:rPr>
              <a:t> copay caps on drugs dispensed by the pharmacy.</a:t>
            </a:r>
            <a:endParaRPr kumimoji="0" lang="en-US" sz="1400" b="0" i="0" u="none" strike="sngStrike" kern="1200" cap="none" spc="0" normalizeH="0" baseline="0" noProof="0" dirty="0">
              <a:ln>
                <a:noFill/>
              </a:ln>
              <a:solidFill>
                <a:schemeClr val="tx1"/>
              </a:solidFill>
              <a:effectLst/>
              <a:uLnTx/>
              <a:uFillTx/>
              <a:latin typeface="Calibri"/>
              <a:ea typeface="+mn-ea"/>
              <a:cs typeface="+mn-cs"/>
            </a:endParaRPr>
          </a:p>
        </p:txBody>
      </p:sp>
      <p:grpSp>
        <p:nvGrpSpPr>
          <p:cNvPr id="86" name="Group 85">
            <a:extLst>
              <a:ext uri="{FF2B5EF4-FFF2-40B4-BE49-F238E27FC236}">
                <a16:creationId xmlns:a16="http://schemas.microsoft.com/office/drawing/2014/main" id="{1BBD4EB8-C97B-41AE-A875-F51B2F91FEB2}"/>
              </a:ext>
            </a:extLst>
          </p:cNvPr>
          <p:cNvGrpSpPr/>
          <p:nvPr/>
        </p:nvGrpSpPr>
        <p:grpSpPr>
          <a:xfrm>
            <a:off x="6140949" y="3437210"/>
            <a:ext cx="2654327" cy="1032985"/>
            <a:chOff x="228600" y="3310415"/>
            <a:chExt cx="2654327" cy="1032985"/>
          </a:xfrm>
        </p:grpSpPr>
        <p:sp>
          <p:nvSpPr>
            <p:cNvPr id="87" name="Rectangle 86">
              <a:extLst>
                <a:ext uri="{FF2B5EF4-FFF2-40B4-BE49-F238E27FC236}">
                  <a16:creationId xmlns:a16="http://schemas.microsoft.com/office/drawing/2014/main" id="{FED7F57E-1D24-4ACE-8ADF-A285E4CBFAC0}"/>
                </a:ext>
                <a:ext uri="{C183D7F6-B498-43B3-948B-1728B52AA6E4}">
                  <adec:decorative xmlns:adec="http://schemas.microsoft.com/office/drawing/2017/decorative" val="1"/>
                </a:ext>
              </a:extLst>
            </p:cNvPr>
            <p:cNvSpPr/>
            <p:nvPr/>
          </p:nvSpPr>
          <p:spPr bwMode="gray">
            <a:xfrm>
              <a:off x="228600" y="3310415"/>
              <a:ext cx="2654327" cy="1032985"/>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628650" marR="0" lvl="3" indent="0" algn="l" defTabSz="914400" rtl="0" eaLnBrk="0" fontAlgn="base" latinLnBrk="0" hangingPunct="0">
                <a:lnSpc>
                  <a:spcPct val="100000"/>
                </a:lnSpc>
                <a:spcBef>
                  <a:spcPts val="1200"/>
                </a:spcBef>
                <a:spcAft>
                  <a:spcPct val="0"/>
                </a:spcAft>
                <a:buClrTx/>
                <a:buSzPct val="100000"/>
                <a:buFontTx/>
                <a:buNone/>
                <a:tabLst/>
                <a:defRPr/>
              </a:pPr>
              <a:r>
                <a:rPr kumimoji="0" lang="en-US" sz="1400" b="0" i="0" u="none" strike="noStrike" kern="1200" cap="none" spc="0" normalizeH="0" baseline="0" noProof="0" dirty="0">
                  <a:ln>
                    <a:noFill/>
                  </a:ln>
                  <a:solidFill>
                    <a:schemeClr val="tx1"/>
                  </a:solidFill>
                  <a:effectLst/>
                  <a:uLnTx/>
                  <a:uFillTx/>
                  <a:latin typeface="Calibri"/>
                  <a:ea typeface="+mn-ea"/>
                  <a:cs typeface="+mn-cs"/>
                </a:rPr>
                <a:t>Members will be assigned a copay cap not to exceed 2% of family income. </a:t>
              </a:r>
            </a:p>
          </p:txBody>
        </p:sp>
        <p:grpSp>
          <p:nvGrpSpPr>
            <p:cNvPr id="88" name="Group 87">
              <a:extLst>
                <a:ext uri="{FF2B5EF4-FFF2-40B4-BE49-F238E27FC236}">
                  <a16:creationId xmlns:a16="http://schemas.microsoft.com/office/drawing/2014/main" id="{2D6B88C8-36AA-414C-8FEA-95ED9E7E3A0B}"/>
                </a:ext>
              </a:extLst>
            </p:cNvPr>
            <p:cNvGrpSpPr>
              <a:grpSpLocks noChangeAspect="1"/>
            </p:cNvGrpSpPr>
            <p:nvPr/>
          </p:nvGrpSpPr>
          <p:grpSpPr>
            <a:xfrm>
              <a:off x="303444" y="3653945"/>
              <a:ext cx="382356" cy="345925"/>
              <a:chOff x="7696200" y="1028253"/>
              <a:chExt cx="990600" cy="985837"/>
            </a:xfrm>
            <a:solidFill>
              <a:srgbClr val="023467"/>
            </a:solidFill>
          </p:grpSpPr>
          <p:sp>
            <p:nvSpPr>
              <p:cNvPr id="89" name="Freeform 35">
                <a:extLst>
                  <a:ext uri="{FF2B5EF4-FFF2-40B4-BE49-F238E27FC236}">
                    <a16:creationId xmlns:a16="http://schemas.microsoft.com/office/drawing/2014/main" id="{54C7C041-8C97-4697-BF95-EFE7F7E47F23}"/>
                  </a:ext>
                  <a:ext uri="{C183D7F6-B498-43B3-948B-1728B52AA6E4}">
                    <adec:decorative xmlns:adec="http://schemas.microsoft.com/office/drawing/2017/decorative" val="1"/>
                  </a:ext>
                </a:extLst>
              </p:cNvPr>
              <p:cNvSpPr>
                <a:spLocks noEditPoints="1"/>
              </p:cNvSpPr>
              <p:nvPr/>
            </p:nvSpPr>
            <p:spPr bwMode="auto">
              <a:xfrm>
                <a:off x="7696200" y="1028253"/>
                <a:ext cx="990600" cy="985837"/>
              </a:xfrm>
              <a:custGeom>
                <a:avLst/>
                <a:gdLst>
                  <a:gd name="T0" fmla="*/ 126 w 352"/>
                  <a:gd name="T1" fmla="*/ 0 h 350"/>
                  <a:gd name="T2" fmla="*/ 77 w 352"/>
                  <a:gd name="T3" fmla="*/ 175 h 350"/>
                  <a:gd name="T4" fmla="*/ 225 w 352"/>
                  <a:gd name="T5" fmla="*/ 350 h 350"/>
                  <a:gd name="T6" fmla="*/ 352 w 352"/>
                  <a:gd name="T7" fmla="*/ 131 h 350"/>
                  <a:gd name="T8" fmla="*/ 186 w 352"/>
                  <a:gd name="T9" fmla="*/ 83 h 350"/>
                  <a:gd name="T10" fmla="*/ 189 w 352"/>
                  <a:gd name="T11" fmla="*/ 103 h 350"/>
                  <a:gd name="T12" fmla="*/ 185 w 352"/>
                  <a:gd name="T13" fmla="*/ 130 h 350"/>
                  <a:gd name="T14" fmla="*/ 168 w 352"/>
                  <a:gd name="T15" fmla="*/ 146 h 350"/>
                  <a:gd name="T16" fmla="*/ 166 w 352"/>
                  <a:gd name="T17" fmla="*/ 120 h 350"/>
                  <a:gd name="T18" fmla="*/ 169 w 352"/>
                  <a:gd name="T19" fmla="*/ 91 h 350"/>
                  <a:gd name="T20" fmla="*/ 163 w 352"/>
                  <a:gd name="T21" fmla="*/ 80 h 350"/>
                  <a:gd name="T22" fmla="*/ 174 w 352"/>
                  <a:gd name="T23" fmla="*/ 316 h 350"/>
                  <a:gd name="T24" fmla="*/ 199 w 352"/>
                  <a:gd name="T25" fmla="*/ 316 h 350"/>
                  <a:gd name="T26" fmla="*/ 163 w 352"/>
                  <a:gd name="T27" fmla="*/ 301 h 350"/>
                  <a:gd name="T28" fmla="*/ 161 w 352"/>
                  <a:gd name="T29" fmla="*/ 277 h 350"/>
                  <a:gd name="T30" fmla="*/ 170 w 352"/>
                  <a:gd name="T31" fmla="*/ 271 h 350"/>
                  <a:gd name="T32" fmla="*/ 167 w 352"/>
                  <a:gd name="T33" fmla="*/ 284 h 350"/>
                  <a:gd name="T34" fmla="*/ 179 w 352"/>
                  <a:gd name="T35" fmla="*/ 300 h 350"/>
                  <a:gd name="T36" fmla="*/ 171 w 352"/>
                  <a:gd name="T37" fmla="*/ 250 h 350"/>
                  <a:gd name="T38" fmla="*/ 179 w 352"/>
                  <a:gd name="T39" fmla="*/ 298 h 350"/>
                  <a:gd name="T40" fmla="*/ 196 w 352"/>
                  <a:gd name="T41" fmla="*/ 272 h 350"/>
                  <a:gd name="T42" fmla="*/ 182 w 352"/>
                  <a:gd name="T43" fmla="*/ 278 h 350"/>
                  <a:gd name="T44" fmla="*/ 188 w 352"/>
                  <a:gd name="T45" fmla="*/ 264 h 350"/>
                  <a:gd name="T46" fmla="*/ 186 w 352"/>
                  <a:gd name="T47" fmla="*/ 251 h 350"/>
                  <a:gd name="T48" fmla="*/ 154 w 352"/>
                  <a:gd name="T49" fmla="*/ 244 h 350"/>
                  <a:gd name="T50" fmla="*/ 140 w 352"/>
                  <a:gd name="T51" fmla="*/ 222 h 350"/>
                  <a:gd name="T52" fmla="*/ 152 w 352"/>
                  <a:gd name="T53" fmla="*/ 205 h 350"/>
                  <a:gd name="T54" fmla="*/ 166 w 352"/>
                  <a:gd name="T55" fmla="*/ 199 h 350"/>
                  <a:gd name="T56" fmla="*/ 160 w 352"/>
                  <a:gd name="T57" fmla="*/ 218 h 350"/>
                  <a:gd name="T58" fmla="*/ 159 w 352"/>
                  <a:gd name="T59" fmla="*/ 219 h 350"/>
                  <a:gd name="T60" fmla="*/ 160 w 352"/>
                  <a:gd name="T61" fmla="*/ 231 h 350"/>
                  <a:gd name="T62" fmla="*/ 192 w 352"/>
                  <a:gd name="T63" fmla="*/ 240 h 350"/>
                  <a:gd name="T64" fmla="*/ 195 w 352"/>
                  <a:gd name="T65" fmla="*/ 242 h 350"/>
                  <a:gd name="T66" fmla="*/ 185 w 352"/>
                  <a:gd name="T67" fmla="*/ 172 h 350"/>
                  <a:gd name="T68" fmla="*/ 169 w 352"/>
                  <a:gd name="T69" fmla="*/ 207 h 350"/>
                  <a:gd name="T70" fmla="*/ 222 w 352"/>
                  <a:gd name="T71" fmla="*/ 191 h 350"/>
                  <a:gd name="T72" fmla="*/ 203 w 352"/>
                  <a:gd name="T73" fmla="*/ 208 h 350"/>
                  <a:gd name="T74" fmla="*/ 186 w 352"/>
                  <a:gd name="T75" fmla="*/ 194 h 350"/>
                  <a:gd name="T76" fmla="*/ 199 w 352"/>
                  <a:gd name="T77" fmla="*/ 190 h 350"/>
                  <a:gd name="T78" fmla="*/ 200 w 352"/>
                  <a:gd name="T79" fmla="*/ 173 h 350"/>
                  <a:gd name="T80" fmla="*/ 197 w 352"/>
                  <a:gd name="T81" fmla="*/ 172 h 350"/>
                  <a:gd name="T82" fmla="*/ 179 w 352"/>
                  <a:gd name="T83" fmla="*/ 169 h 350"/>
                  <a:gd name="T84" fmla="*/ 116 w 352"/>
                  <a:gd name="T85" fmla="*/ 153 h 350"/>
                  <a:gd name="T86" fmla="*/ 122 w 352"/>
                  <a:gd name="T87" fmla="*/ 108 h 350"/>
                  <a:gd name="T88" fmla="*/ 159 w 352"/>
                  <a:gd name="T89" fmla="*/ 115 h 350"/>
                  <a:gd name="T90" fmla="*/ 157 w 352"/>
                  <a:gd name="T91" fmla="*/ 135 h 350"/>
                  <a:gd name="T92" fmla="*/ 140 w 352"/>
                  <a:gd name="T93" fmla="*/ 130 h 350"/>
                  <a:gd name="T94" fmla="*/ 134 w 352"/>
                  <a:gd name="T95" fmla="*/ 128 h 350"/>
                  <a:gd name="T96" fmla="*/ 144 w 352"/>
                  <a:gd name="T97" fmla="*/ 144 h 350"/>
                  <a:gd name="T98" fmla="*/ 203 w 352"/>
                  <a:gd name="T99" fmla="*/ 153 h 350"/>
                  <a:gd name="T100" fmla="*/ 207 w 352"/>
                  <a:gd name="T101" fmla="*/ 155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2" h="350">
                    <a:moveTo>
                      <a:pt x="352" y="131"/>
                    </a:moveTo>
                    <a:cubicBezTo>
                      <a:pt x="302" y="45"/>
                      <a:pt x="302" y="45"/>
                      <a:pt x="302" y="45"/>
                    </a:cubicBezTo>
                    <a:cubicBezTo>
                      <a:pt x="225" y="89"/>
                      <a:pt x="225" y="89"/>
                      <a:pt x="225" y="89"/>
                    </a:cubicBezTo>
                    <a:cubicBezTo>
                      <a:pt x="225" y="0"/>
                      <a:pt x="225" y="0"/>
                      <a:pt x="225" y="0"/>
                    </a:cubicBezTo>
                    <a:cubicBezTo>
                      <a:pt x="126" y="0"/>
                      <a:pt x="126" y="0"/>
                      <a:pt x="126" y="0"/>
                    </a:cubicBezTo>
                    <a:cubicBezTo>
                      <a:pt x="126" y="0"/>
                      <a:pt x="126" y="0"/>
                      <a:pt x="126" y="0"/>
                    </a:cubicBezTo>
                    <a:cubicBezTo>
                      <a:pt x="126" y="89"/>
                      <a:pt x="126" y="89"/>
                      <a:pt x="126" y="89"/>
                    </a:cubicBezTo>
                    <a:cubicBezTo>
                      <a:pt x="49" y="45"/>
                      <a:pt x="49" y="45"/>
                      <a:pt x="49" y="45"/>
                    </a:cubicBezTo>
                    <a:cubicBezTo>
                      <a:pt x="0" y="131"/>
                      <a:pt x="0" y="131"/>
                      <a:pt x="0" y="131"/>
                    </a:cubicBezTo>
                    <a:cubicBezTo>
                      <a:pt x="77" y="175"/>
                      <a:pt x="77" y="175"/>
                      <a:pt x="77" y="175"/>
                    </a:cubicBezTo>
                    <a:cubicBezTo>
                      <a:pt x="0" y="220"/>
                      <a:pt x="0" y="220"/>
                      <a:pt x="0" y="220"/>
                    </a:cubicBezTo>
                    <a:cubicBezTo>
                      <a:pt x="49" y="305"/>
                      <a:pt x="49" y="305"/>
                      <a:pt x="49" y="305"/>
                    </a:cubicBezTo>
                    <a:cubicBezTo>
                      <a:pt x="126" y="261"/>
                      <a:pt x="126" y="261"/>
                      <a:pt x="126" y="261"/>
                    </a:cubicBezTo>
                    <a:cubicBezTo>
                      <a:pt x="126" y="350"/>
                      <a:pt x="126" y="350"/>
                      <a:pt x="126" y="350"/>
                    </a:cubicBezTo>
                    <a:cubicBezTo>
                      <a:pt x="225" y="350"/>
                      <a:pt x="225" y="350"/>
                      <a:pt x="225" y="350"/>
                    </a:cubicBezTo>
                    <a:cubicBezTo>
                      <a:pt x="225" y="261"/>
                      <a:pt x="225" y="261"/>
                      <a:pt x="225" y="261"/>
                    </a:cubicBezTo>
                    <a:cubicBezTo>
                      <a:pt x="302" y="305"/>
                      <a:pt x="302" y="305"/>
                      <a:pt x="302" y="305"/>
                    </a:cubicBezTo>
                    <a:cubicBezTo>
                      <a:pt x="352" y="220"/>
                      <a:pt x="352" y="220"/>
                      <a:pt x="352" y="220"/>
                    </a:cubicBezTo>
                    <a:cubicBezTo>
                      <a:pt x="275" y="175"/>
                      <a:pt x="275" y="175"/>
                      <a:pt x="275" y="175"/>
                    </a:cubicBezTo>
                    <a:lnTo>
                      <a:pt x="352" y="131"/>
                    </a:lnTo>
                    <a:close/>
                    <a:moveTo>
                      <a:pt x="176" y="41"/>
                    </a:moveTo>
                    <a:cubicBezTo>
                      <a:pt x="188" y="41"/>
                      <a:pt x="198" y="51"/>
                      <a:pt x="198" y="63"/>
                    </a:cubicBezTo>
                    <a:cubicBezTo>
                      <a:pt x="198" y="70"/>
                      <a:pt x="194" y="76"/>
                      <a:pt x="189" y="80"/>
                    </a:cubicBezTo>
                    <a:cubicBezTo>
                      <a:pt x="189" y="80"/>
                      <a:pt x="188" y="81"/>
                      <a:pt x="187" y="82"/>
                    </a:cubicBezTo>
                    <a:cubicBezTo>
                      <a:pt x="187" y="82"/>
                      <a:pt x="187" y="82"/>
                      <a:pt x="186" y="83"/>
                    </a:cubicBezTo>
                    <a:cubicBezTo>
                      <a:pt x="186" y="83"/>
                      <a:pt x="186" y="84"/>
                      <a:pt x="185" y="84"/>
                    </a:cubicBezTo>
                    <a:cubicBezTo>
                      <a:pt x="185" y="85"/>
                      <a:pt x="184" y="86"/>
                      <a:pt x="184" y="86"/>
                    </a:cubicBezTo>
                    <a:cubicBezTo>
                      <a:pt x="183" y="88"/>
                      <a:pt x="183" y="90"/>
                      <a:pt x="183" y="91"/>
                    </a:cubicBezTo>
                    <a:cubicBezTo>
                      <a:pt x="184" y="94"/>
                      <a:pt x="187" y="98"/>
                      <a:pt x="188" y="101"/>
                    </a:cubicBezTo>
                    <a:cubicBezTo>
                      <a:pt x="188" y="102"/>
                      <a:pt x="188" y="102"/>
                      <a:pt x="189" y="103"/>
                    </a:cubicBezTo>
                    <a:cubicBezTo>
                      <a:pt x="189" y="104"/>
                      <a:pt x="189" y="105"/>
                      <a:pt x="189" y="106"/>
                    </a:cubicBezTo>
                    <a:cubicBezTo>
                      <a:pt x="189" y="107"/>
                      <a:pt x="188" y="109"/>
                      <a:pt x="188" y="110"/>
                    </a:cubicBezTo>
                    <a:cubicBezTo>
                      <a:pt x="188" y="114"/>
                      <a:pt x="187" y="117"/>
                      <a:pt x="186" y="120"/>
                    </a:cubicBezTo>
                    <a:cubicBezTo>
                      <a:pt x="185" y="122"/>
                      <a:pt x="185" y="123"/>
                      <a:pt x="185" y="125"/>
                    </a:cubicBezTo>
                    <a:cubicBezTo>
                      <a:pt x="185" y="126"/>
                      <a:pt x="185" y="128"/>
                      <a:pt x="185" y="130"/>
                    </a:cubicBezTo>
                    <a:cubicBezTo>
                      <a:pt x="185" y="133"/>
                      <a:pt x="185" y="136"/>
                      <a:pt x="185" y="139"/>
                    </a:cubicBezTo>
                    <a:cubicBezTo>
                      <a:pt x="185" y="148"/>
                      <a:pt x="185" y="148"/>
                      <a:pt x="185" y="148"/>
                    </a:cubicBezTo>
                    <a:cubicBezTo>
                      <a:pt x="184" y="148"/>
                      <a:pt x="183" y="148"/>
                      <a:pt x="181" y="148"/>
                    </a:cubicBezTo>
                    <a:cubicBezTo>
                      <a:pt x="168" y="146"/>
                      <a:pt x="168" y="146"/>
                      <a:pt x="168" y="146"/>
                    </a:cubicBezTo>
                    <a:cubicBezTo>
                      <a:pt x="168" y="146"/>
                      <a:pt x="168" y="146"/>
                      <a:pt x="168" y="146"/>
                    </a:cubicBezTo>
                    <a:cubicBezTo>
                      <a:pt x="168" y="146"/>
                      <a:pt x="167" y="146"/>
                      <a:pt x="167" y="146"/>
                    </a:cubicBezTo>
                    <a:cubicBezTo>
                      <a:pt x="167" y="139"/>
                      <a:pt x="167" y="139"/>
                      <a:pt x="167" y="139"/>
                    </a:cubicBezTo>
                    <a:cubicBezTo>
                      <a:pt x="168" y="136"/>
                      <a:pt x="168" y="133"/>
                      <a:pt x="167" y="130"/>
                    </a:cubicBezTo>
                    <a:cubicBezTo>
                      <a:pt x="167" y="128"/>
                      <a:pt x="167" y="126"/>
                      <a:pt x="167" y="125"/>
                    </a:cubicBezTo>
                    <a:cubicBezTo>
                      <a:pt x="167" y="123"/>
                      <a:pt x="167" y="122"/>
                      <a:pt x="166" y="120"/>
                    </a:cubicBezTo>
                    <a:cubicBezTo>
                      <a:pt x="166" y="117"/>
                      <a:pt x="165" y="114"/>
                      <a:pt x="164" y="110"/>
                    </a:cubicBezTo>
                    <a:cubicBezTo>
                      <a:pt x="164" y="109"/>
                      <a:pt x="164" y="107"/>
                      <a:pt x="164" y="106"/>
                    </a:cubicBezTo>
                    <a:cubicBezTo>
                      <a:pt x="164" y="105"/>
                      <a:pt x="164" y="104"/>
                      <a:pt x="164" y="103"/>
                    </a:cubicBezTo>
                    <a:cubicBezTo>
                      <a:pt x="164" y="102"/>
                      <a:pt x="164" y="102"/>
                      <a:pt x="164" y="101"/>
                    </a:cubicBezTo>
                    <a:cubicBezTo>
                      <a:pt x="165" y="98"/>
                      <a:pt x="168" y="94"/>
                      <a:pt x="169" y="91"/>
                    </a:cubicBezTo>
                    <a:cubicBezTo>
                      <a:pt x="169" y="90"/>
                      <a:pt x="169" y="88"/>
                      <a:pt x="168" y="86"/>
                    </a:cubicBezTo>
                    <a:cubicBezTo>
                      <a:pt x="168" y="86"/>
                      <a:pt x="167" y="85"/>
                      <a:pt x="167" y="84"/>
                    </a:cubicBezTo>
                    <a:cubicBezTo>
                      <a:pt x="167" y="84"/>
                      <a:pt x="166" y="83"/>
                      <a:pt x="166" y="83"/>
                    </a:cubicBezTo>
                    <a:cubicBezTo>
                      <a:pt x="166" y="82"/>
                      <a:pt x="165" y="82"/>
                      <a:pt x="165" y="82"/>
                    </a:cubicBezTo>
                    <a:cubicBezTo>
                      <a:pt x="164" y="81"/>
                      <a:pt x="164" y="80"/>
                      <a:pt x="163" y="80"/>
                    </a:cubicBezTo>
                    <a:cubicBezTo>
                      <a:pt x="158" y="76"/>
                      <a:pt x="155" y="70"/>
                      <a:pt x="155" y="63"/>
                    </a:cubicBezTo>
                    <a:cubicBezTo>
                      <a:pt x="155" y="51"/>
                      <a:pt x="164" y="41"/>
                      <a:pt x="176" y="41"/>
                    </a:cubicBezTo>
                    <a:close/>
                    <a:moveTo>
                      <a:pt x="178" y="316"/>
                    </a:moveTo>
                    <a:cubicBezTo>
                      <a:pt x="176" y="341"/>
                      <a:pt x="176" y="341"/>
                      <a:pt x="176" y="341"/>
                    </a:cubicBezTo>
                    <a:cubicBezTo>
                      <a:pt x="174" y="316"/>
                      <a:pt x="174" y="316"/>
                      <a:pt x="174" y="316"/>
                    </a:cubicBezTo>
                    <a:cubicBezTo>
                      <a:pt x="174" y="308"/>
                      <a:pt x="174" y="308"/>
                      <a:pt x="174" y="308"/>
                    </a:cubicBezTo>
                    <a:cubicBezTo>
                      <a:pt x="174" y="308"/>
                      <a:pt x="175" y="308"/>
                      <a:pt x="175" y="308"/>
                    </a:cubicBezTo>
                    <a:cubicBezTo>
                      <a:pt x="176" y="309"/>
                      <a:pt x="177" y="309"/>
                      <a:pt x="178" y="309"/>
                    </a:cubicBezTo>
                    <a:lnTo>
                      <a:pt x="178" y="316"/>
                    </a:lnTo>
                    <a:close/>
                    <a:moveTo>
                      <a:pt x="199" y="316"/>
                    </a:moveTo>
                    <a:cubicBezTo>
                      <a:pt x="198" y="315"/>
                      <a:pt x="198" y="314"/>
                      <a:pt x="197" y="314"/>
                    </a:cubicBezTo>
                    <a:cubicBezTo>
                      <a:pt x="196" y="313"/>
                      <a:pt x="196" y="312"/>
                      <a:pt x="195" y="312"/>
                    </a:cubicBezTo>
                    <a:cubicBezTo>
                      <a:pt x="193" y="311"/>
                      <a:pt x="191" y="310"/>
                      <a:pt x="189" y="310"/>
                    </a:cubicBezTo>
                    <a:cubicBezTo>
                      <a:pt x="185" y="309"/>
                      <a:pt x="180" y="308"/>
                      <a:pt x="176" y="307"/>
                    </a:cubicBezTo>
                    <a:cubicBezTo>
                      <a:pt x="172" y="305"/>
                      <a:pt x="167" y="304"/>
                      <a:pt x="163" y="301"/>
                    </a:cubicBezTo>
                    <a:cubicBezTo>
                      <a:pt x="161" y="300"/>
                      <a:pt x="159" y="298"/>
                      <a:pt x="157" y="295"/>
                    </a:cubicBezTo>
                    <a:cubicBezTo>
                      <a:pt x="156" y="294"/>
                      <a:pt x="156" y="292"/>
                      <a:pt x="156" y="290"/>
                    </a:cubicBezTo>
                    <a:cubicBezTo>
                      <a:pt x="156" y="289"/>
                      <a:pt x="156" y="287"/>
                      <a:pt x="156" y="286"/>
                    </a:cubicBezTo>
                    <a:cubicBezTo>
                      <a:pt x="157" y="283"/>
                      <a:pt x="158" y="280"/>
                      <a:pt x="160" y="278"/>
                    </a:cubicBezTo>
                    <a:cubicBezTo>
                      <a:pt x="160" y="278"/>
                      <a:pt x="161" y="277"/>
                      <a:pt x="161" y="277"/>
                    </a:cubicBezTo>
                    <a:cubicBezTo>
                      <a:pt x="161" y="277"/>
                      <a:pt x="161" y="277"/>
                      <a:pt x="161" y="277"/>
                    </a:cubicBezTo>
                    <a:cubicBezTo>
                      <a:pt x="162" y="276"/>
                      <a:pt x="162" y="276"/>
                      <a:pt x="162" y="276"/>
                    </a:cubicBezTo>
                    <a:cubicBezTo>
                      <a:pt x="162" y="276"/>
                      <a:pt x="162" y="276"/>
                      <a:pt x="163" y="275"/>
                    </a:cubicBezTo>
                    <a:cubicBezTo>
                      <a:pt x="164" y="274"/>
                      <a:pt x="165" y="274"/>
                      <a:pt x="166" y="273"/>
                    </a:cubicBezTo>
                    <a:cubicBezTo>
                      <a:pt x="167" y="272"/>
                      <a:pt x="169" y="271"/>
                      <a:pt x="170" y="271"/>
                    </a:cubicBezTo>
                    <a:cubicBezTo>
                      <a:pt x="171" y="281"/>
                      <a:pt x="171" y="281"/>
                      <a:pt x="171" y="281"/>
                    </a:cubicBezTo>
                    <a:cubicBezTo>
                      <a:pt x="170" y="282"/>
                      <a:pt x="169" y="282"/>
                      <a:pt x="169" y="283"/>
                    </a:cubicBezTo>
                    <a:cubicBezTo>
                      <a:pt x="169" y="283"/>
                      <a:pt x="168" y="283"/>
                      <a:pt x="168" y="283"/>
                    </a:cubicBezTo>
                    <a:cubicBezTo>
                      <a:pt x="168" y="284"/>
                      <a:pt x="168" y="284"/>
                      <a:pt x="168" y="284"/>
                    </a:cubicBezTo>
                    <a:cubicBezTo>
                      <a:pt x="167" y="284"/>
                      <a:pt x="167" y="284"/>
                      <a:pt x="167" y="284"/>
                    </a:cubicBezTo>
                    <a:cubicBezTo>
                      <a:pt x="167" y="284"/>
                      <a:pt x="167" y="284"/>
                      <a:pt x="167" y="284"/>
                    </a:cubicBezTo>
                    <a:cubicBezTo>
                      <a:pt x="166" y="285"/>
                      <a:pt x="165" y="287"/>
                      <a:pt x="165" y="288"/>
                    </a:cubicBezTo>
                    <a:cubicBezTo>
                      <a:pt x="164" y="289"/>
                      <a:pt x="164" y="290"/>
                      <a:pt x="165" y="291"/>
                    </a:cubicBezTo>
                    <a:cubicBezTo>
                      <a:pt x="165" y="292"/>
                      <a:pt x="166" y="293"/>
                      <a:pt x="168" y="294"/>
                    </a:cubicBezTo>
                    <a:cubicBezTo>
                      <a:pt x="171" y="296"/>
                      <a:pt x="175" y="298"/>
                      <a:pt x="179" y="300"/>
                    </a:cubicBezTo>
                    <a:cubicBezTo>
                      <a:pt x="182" y="302"/>
                      <a:pt x="186" y="304"/>
                      <a:pt x="190" y="306"/>
                    </a:cubicBezTo>
                    <a:cubicBezTo>
                      <a:pt x="192" y="307"/>
                      <a:pt x="194" y="308"/>
                      <a:pt x="196" y="310"/>
                    </a:cubicBezTo>
                    <a:cubicBezTo>
                      <a:pt x="197" y="311"/>
                      <a:pt x="198" y="312"/>
                      <a:pt x="198" y="313"/>
                    </a:cubicBezTo>
                    <a:cubicBezTo>
                      <a:pt x="199" y="314"/>
                      <a:pt x="199" y="315"/>
                      <a:pt x="199" y="316"/>
                    </a:cubicBezTo>
                    <a:close/>
                    <a:moveTo>
                      <a:pt x="171" y="250"/>
                    </a:moveTo>
                    <a:cubicBezTo>
                      <a:pt x="172" y="250"/>
                      <a:pt x="174" y="250"/>
                      <a:pt x="175" y="250"/>
                    </a:cubicBezTo>
                    <a:cubicBezTo>
                      <a:pt x="177" y="251"/>
                      <a:pt x="179" y="251"/>
                      <a:pt x="181" y="252"/>
                    </a:cubicBezTo>
                    <a:cubicBezTo>
                      <a:pt x="181" y="252"/>
                      <a:pt x="181" y="252"/>
                      <a:pt x="181" y="252"/>
                    </a:cubicBezTo>
                    <a:cubicBezTo>
                      <a:pt x="179" y="283"/>
                      <a:pt x="179" y="283"/>
                      <a:pt x="179" y="283"/>
                    </a:cubicBezTo>
                    <a:cubicBezTo>
                      <a:pt x="179" y="298"/>
                      <a:pt x="179" y="298"/>
                      <a:pt x="179" y="298"/>
                    </a:cubicBezTo>
                    <a:cubicBezTo>
                      <a:pt x="177" y="297"/>
                      <a:pt x="175" y="296"/>
                      <a:pt x="173" y="295"/>
                    </a:cubicBezTo>
                    <a:cubicBezTo>
                      <a:pt x="173" y="283"/>
                      <a:pt x="173" y="283"/>
                      <a:pt x="173" y="283"/>
                    </a:cubicBezTo>
                    <a:lnTo>
                      <a:pt x="171" y="250"/>
                    </a:lnTo>
                    <a:close/>
                    <a:moveTo>
                      <a:pt x="202" y="264"/>
                    </a:moveTo>
                    <a:cubicBezTo>
                      <a:pt x="201" y="267"/>
                      <a:pt x="199" y="270"/>
                      <a:pt x="196" y="272"/>
                    </a:cubicBezTo>
                    <a:cubicBezTo>
                      <a:pt x="196" y="272"/>
                      <a:pt x="195" y="273"/>
                      <a:pt x="195" y="273"/>
                    </a:cubicBezTo>
                    <a:cubicBezTo>
                      <a:pt x="194" y="274"/>
                      <a:pt x="194" y="274"/>
                      <a:pt x="194" y="274"/>
                    </a:cubicBezTo>
                    <a:cubicBezTo>
                      <a:pt x="194" y="274"/>
                      <a:pt x="193" y="274"/>
                      <a:pt x="193" y="274"/>
                    </a:cubicBezTo>
                    <a:cubicBezTo>
                      <a:pt x="192" y="275"/>
                      <a:pt x="191" y="275"/>
                      <a:pt x="189" y="276"/>
                    </a:cubicBezTo>
                    <a:cubicBezTo>
                      <a:pt x="187" y="277"/>
                      <a:pt x="184" y="277"/>
                      <a:pt x="182" y="278"/>
                    </a:cubicBezTo>
                    <a:cubicBezTo>
                      <a:pt x="182" y="278"/>
                      <a:pt x="182" y="278"/>
                      <a:pt x="182" y="278"/>
                    </a:cubicBezTo>
                    <a:cubicBezTo>
                      <a:pt x="182" y="267"/>
                      <a:pt x="182" y="267"/>
                      <a:pt x="182" y="267"/>
                    </a:cubicBezTo>
                    <a:cubicBezTo>
                      <a:pt x="183" y="267"/>
                      <a:pt x="184" y="266"/>
                      <a:pt x="185" y="266"/>
                    </a:cubicBezTo>
                    <a:cubicBezTo>
                      <a:pt x="186" y="265"/>
                      <a:pt x="187" y="265"/>
                      <a:pt x="187" y="265"/>
                    </a:cubicBezTo>
                    <a:cubicBezTo>
                      <a:pt x="188" y="264"/>
                      <a:pt x="188" y="264"/>
                      <a:pt x="188" y="264"/>
                    </a:cubicBezTo>
                    <a:cubicBezTo>
                      <a:pt x="188" y="264"/>
                      <a:pt x="188" y="264"/>
                      <a:pt x="188" y="264"/>
                    </a:cubicBezTo>
                    <a:cubicBezTo>
                      <a:pt x="189" y="264"/>
                      <a:pt x="189" y="263"/>
                      <a:pt x="189" y="263"/>
                    </a:cubicBezTo>
                    <a:cubicBezTo>
                      <a:pt x="190" y="262"/>
                      <a:pt x="191" y="261"/>
                      <a:pt x="191" y="260"/>
                    </a:cubicBezTo>
                    <a:cubicBezTo>
                      <a:pt x="192" y="259"/>
                      <a:pt x="192" y="258"/>
                      <a:pt x="191" y="257"/>
                    </a:cubicBezTo>
                    <a:cubicBezTo>
                      <a:pt x="191" y="255"/>
                      <a:pt x="189" y="253"/>
                      <a:pt x="186" y="251"/>
                    </a:cubicBezTo>
                    <a:cubicBezTo>
                      <a:pt x="185" y="251"/>
                      <a:pt x="183" y="250"/>
                      <a:pt x="181" y="250"/>
                    </a:cubicBezTo>
                    <a:cubicBezTo>
                      <a:pt x="179" y="249"/>
                      <a:pt x="177" y="249"/>
                      <a:pt x="175" y="248"/>
                    </a:cubicBezTo>
                    <a:cubicBezTo>
                      <a:pt x="171" y="248"/>
                      <a:pt x="167" y="247"/>
                      <a:pt x="162" y="246"/>
                    </a:cubicBezTo>
                    <a:cubicBezTo>
                      <a:pt x="160" y="246"/>
                      <a:pt x="158" y="245"/>
                      <a:pt x="155" y="244"/>
                    </a:cubicBezTo>
                    <a:cubicBezTo>
                      <a:pt x="154" y="244"/>
                      <a:pt x="154" y="244"/>
                      <a:pt x="154" y="244"/>
                    </a:cubicBezTo>
                    <a:cubicBezTo>
                      <a:pt x="154" y="244"/>
                      <a:pt x="154" y="243"/>
                      <a:pt x="153" y="243"/>
                    </a:cubicBezTo>
                    <a:cubicBezTo>
                      <a:pt x="153" y="243"/>
                      <a:pt x="152" y="243"/>
                      <a:pt x="151" y="242"/>
                    </a:cubicBezTo>
                    <a:cubicBezTo>
                      <a:pt x="150" y="242"/>
                      <a:pt x="149" y="241"/>
                      <a:pt x="147" y="240"/>
                    </a:cubicBezTo>
                    <a:cubicBezTo>
                      <a:pt x="145" y="238"/>
                      <a:pt x="143" y="235"/>
                      <a:pt x="141" y="232"/>
                    </a:cubicBezTo>
                    <a:cubicBezTo>
                      <a:pt x="140" y="229"/>
                      <a:pt x="139" y="225"/>
                      <a:pt x="140" y="222"/>
                    </a:cubicBezTo>
                    <a:cubicBezTo>
                      <a:pt x="140" y="218"/>
                      <a:pt x="142" y="215"/>
                      <a:pt x="144" y="212"/>
                    </a:cubicBezTo>
                    <a:cubicBezTo>
                      <a:pt x="146" y="209"/>
                      <a:pt x="148" y="207"/>
                      <a:pt x="151" y="206"/>
                    </a:cubicBezTo>
                    <a:cubicBezTo>
                      <a:pt x="151" y="205"/>
                      <a:pt x="151" y="205"/>
                      <a:pt x="151" y="205"/>
                    </a:cubicBezTo>
                    <a:cubicBezTo>
                      <a:pt x="152" y="205"/>
                      <a:pt x="152" y="205"/>
                      <a:pt x="152" y="205"/>
                    </a:cubicBezTo>
                    <a:cubicBezTo>
                      <a:pt x="152" y="205"/>
                      <a:pt x="152" y="205"/>
                      <a:pt x="152" y="205"/>
                    </a:cubicBezTo>
                    <a:cubicBezTo>
                      <a:pt x="153" y="205"/>
                      <a:pt x="153" y="205"/>
                      <a:pt x="153" y="205"/>
                    </a:cubicBezTo>
                    <a:cubicBezTo>
                      <a:pt x="153" y="204"/>
                      <a:pt x="154" y="204"/>
                      <a:pt x="154" y="204"/>
                    </a:cubicBezTo>
                    <a:cubicBezTo>
                      <a:pt x="156" y="203"/>
                      <a:pt x="157" y="203"/>
                      <a:pt x="158" y="202"/>
                    </a:cubicBezTo>
                    <a:cubicBezTo>
                      <a:pt x="160" y="201"/>
                      <a:pt x="162" y="201"/>
                      <a:pt x="165" y="200"/>
                    </a:cubicBezTo>
                    <a:cubicBezTo>
                      <a:pt x="165" y="200"/>
                      <a:pt x="166" y="199"/>
                      <a:pt x="166" y="199"/>
                    </a:cubicBezTo>
                    <a:cubicBezTo>
                      <a:pt x="167" y="202"/>
                      <a:pt x="167" y="204"/>
                      <a:pt x="167" y="207"/>
                    </a:cubicBezTo>
                    <a:cubicBezTo>
                      <a:pt x="167" y="210"/>
                      <a:pt x="167" y="213"/>
                      <a:pt x="167" y="216"/>
                    </a:cubicBezTo>
                    <a:cubicBezTo>
                      <a:pt x="166" y="216"/>
                      <a:pt x="165" y="217"/>
                      <a:pt x="163" y="217"/>
                    </a:cubicBezTo>
                    <a:cubicBezTo>
                      <a:pt x="163" y="217"/>
                      <a:pt x="162" y="218"/>
                      <a:pt x="161" y="218"/>
                    </a:cubicBezTo>
                    <a:cubicBezTo>
                      <a:pt x="160" y="218"/>
                      <a:pt x="160" y="218"/>
                      <a:pt x="160" y="218"/>
                    </a:cubicBezTo>
                    <a:cubicBezTo>
                      <a:pt x="159" y="219"/>
                      <a:pt x="159" y="219"/>
                      <a:pt x="159" y="219"/>
                    </a:cubicBezTo>
                    <a:cubicBezTo>
                      <a:pt x="159" y="219"/>
                      <a:pt x="159" y="219"/>
                      <a:pt x="159" y="219"/>
                    </a:cubicBezTo>
                    <a:cubicBezTo>
                      <a:pt x="159" y="219"/>
                      <a:pt x="159" y="219"/>
                      <a:pt x="159" y="219"/>
                    </a:cubicBezTo>
                    <a:cubicBezTo>
                      <a:pt x="159" y="219"/>
                      <a:pt x="159" y="219"/>
                      <a:pt x="159" y="219"/>
                    </a:cubicBezTo>
                    <a:cubicBezTo>
                      <a:pt x="159" y="219"/>
                      <a:pt x="159" y="219"/>
                      <a:pt x="159" y="219"/>
                    </a:cubicBezTo>
                    <a:cubicBezTo>
                      <a:pt x="156" y="220"/>
                      <a:pt x="155" y="222"/>
                      <a:pt x="155" y="224"/>
                    </a:cubicBezTo>
                    <a:cubicBezTo>
                      <a:pt x="154" y="225"/>
                      <a:pt x="155" y="227"/>
                      <a:pt x="157" y="229"/>
                    </a:cubicBezTo>
                    <a:cubicBezTo>
                      <a:pt x="157" y="229"/>
                      <a:pt x="158" y="230"/>
                      <a:pt x="158" y="230"/>
                    </a:cubicBezTo>
                    <a:cubicBezTo>
                      <a:pt x="158" y="230"/>
                      <a:pt x="159" y="230"/>
                      <a:pt x="159" y="230"/>
                    </a:cubicBezTo>
                    <a:cubicBezTo>
                      <a:pt x="159" y="231"/>
                      <a:pt x="159" y="231"/>
                      <a:pt x="160" y="231"/>
                    </a:cubicBezTo>
                    <a:cubicBezTo>
                      <a:pt x="160" y="231"/>
                      <a:pt x="160" y="231"/>
                      <a:pt x="160" y="231"/>
                    </a:cubicBezTo>
                    <a:cubicBezTo>
                      <a:pt x="162" y="232"/>
                      <a:pt x="164" y="232"/>
                      <a:pt x="166" y="233"/>
                    </a:cubicBezTo>
                    <a:cubicBezTo>
                      <a:pt x="169" y="234"/>
                      <a:pt x="174" y="235"/>
                      <a:pt x="178" y="236"/>
                    </a:cubicBezTo>
                    <a:cubicBezTo>
                      <a:pt x="180" y="236"/>
                      <a:pt x="183" y="237"/>
                      <a:pt x="185" y="237"/>
                    </a:cubicBezTo>
                    <a:cubicBezTo>
                      <a:pt x="187" y="238"/>
                      <a:pt x="190" y="239"/>
                      <a:pt x="192" y="240"/>
                    </a:cubicBezTo>
                    <a:cubicBezTo>
                      <a:pt x="193" y="241"/>
                      <a:pt x="193" y="241"/>
                      <a:pt x="194" y="242"/>
                    </a:cubicBezTo>
                    <a:cubicBezTo>
                      <a:pt x="194" y="242"/>
                      <a:pt x="194" y="242"/>
                      <a:pt x="194" y="242"/>
                    </a:cubicBezTo>
                    <a:cubicBezTo>
                      <a:pt x="195" y="242"/>
                      <a:pt x="195" y="242"/>
                      <a:pt x="195" y="242"/>
                    </a:cubicBezTo>
                    <a:cubicBezTo>
                      <a:pt x="195" y="242"/>
                      <a:pt x="195" y="242"/>
                      <a:pt x="195" y="242"/>
                    </a:cubicBezTo>
                    <a:cubicBezTo>
                      <a:pt x="195" y="242"/>
                      <a:pt x="195" y="242"/>
                      <a:pt x="195" y="242"/>
                    </a:cubicBezTo>
                    <a:cubicBezTo>
                      <a:pt x="196" y="243"/>
                      <a:pt x="196" y="243"/>
                      <a:pt x="196" y="243"/>
                    </a:cubicBezTo>
                    <a:cubicBezTo>
                      <a:pt x="197" y="244"/>
                      <a:pt x="198" y="245"/>
                      <a:pt x="199" y="246"/>
                    </a:cubicBezTo>
                    <a:cubicBezTo>
                      <a:pt x="201" y="248"/>
                      <a:pt x="202" y="251"/>
                      <a:pt x="203" y="255"/>
                    </a:cubicBezTo>
                    <a:cubicBezTo>
                      <a:pt x="204" y="258"/>
                      <a:pt x="203" y="261"/>
                      <a:pt x="202" y="264"/>
                    </a:cubicBezTo>
                    <a:close/>
                    <a:moveTo>
                      <a:pt x="185" y="172"/>
                    </a:moveTo>
                    <a:cubicBezTo>
                      <a:pt x="185" y="183"/>
                      <a:pt x="184" y="195"/>
                      <a:pt x="183" y="207"/>
                    </a:cubicBezTo>
                    <a:cubicBezTo>
                      <a:pt x="183" y="216"/>
                      <a:pt x="182" y="225"/>
                      <a:pt x="182" y="235"/>
                    </a:cubicBezTo>
                    <a:cubicBezTo>
                      <a:pt x="181" y="234"/>
                      <a:pt x="180" y="234"/>
                      <a:pt x="179" y="234"/>
                    </a:cubicBezTo>
                    <a:cubicBezTo>
                      <a:pt x="176" y="233"/>
                      <a:pt x="173" y="232"/>
                      <a:pt x="170" y="232"/>
                    </a:cubicBezTo>
                    <a:cubicBezTo>
                      <a:pt x="170" y="223"/>
                      <a:pt x="169" y="215"/>
                      <a:pt x="169" y="207"/>
                    </a:cubicBezTo>
                    <a:cubicBezTo>
                      <a:pt x="168" y="195"/>
                      <a:pt x="167" y="183"/>
                      <a:pt x="167" y="171"/>
                    </a:cubicBezTo>
                    <a:cubicBezTo>
                      <a:pt x="179" y="171"/>
                      <a:pt x="179" y="171"/>
                      <a:pt x="179" y="171"/>
                    </a:cubicBezTo>
                    <a:cubicBezTo>
                      <a:pt x="179" y="171"/>
                      <a:pt x="179" y="171"/>
                      <a:pt x="179" y="171"/>
                    </a:cubicBezTo>
                    <a:cubicBezTo>
                      <a:pt x="181" y="171"/>
                      <a:pt x="183" y="172"/>
                      <a:pt x="185" y="172"/>
                    </a:cubicBezTo>
                    <a:close/>
                    <a:moveTo>
                      <a:pt x="222" y="191"/>
                    </a:moveTo>
                    <a:cubicBezTo>
                      <a:pt x="221" y="195"/>
                      <a:pt x="219" y="197"/>
                      <a:pt x="216" y="200"/>
                    </a:cubicBezTo>
                    <a:cubicBezTo>
                      <a:pt x="214" y="202"/>
                      <a:pt x="211" y="204"/>
                      <a:pt x="209" y="205"/>
                    </a:cubicBezTo>
                    <a:cubicBezTo>
                      <a:pt x="207" y="206"/>
                      <a:pt x="206" y="207"/>
                      <a:pt x="205" y="207"/>
                    </a:cubicBezTo>
                    <a:cubicBezTo>
                      <a:pt x="204" y="207"/>
                      <a:pt x="204" y="207"/>
                      <a:pt x="204" y="207"/>
                    </a:cubicBezTo>
                    <a:cubicBezTo>
                      <a:pt x="203" y="208"/>
                      <a:pt x="203" y="208"/>
                      <a:pt x="203" y="208"/>
                    </a:cubicBezTo>
                    <a:cubicBezTo>
                      <a:pt x="201" y="208"/>
                      <a:pt x="201" y="208"/>
                      <a:pt x="201" y="208"/>
                    </a:cubicBezTo>
                    <a:cubicBezTo>
                      <a:pt x="199" y="209"/>
                      <a:pt x="197" y="209"/>
                      <a:pt x="194" y="210"/>
                    </a:cubicBezTo>
                    <a:cubicBezTo>
                      <a:pt x="191" y="210"/>
                      <a:pt x="188" y="211"/>
                      <a:pt x="185" y="212"/>
                    </a:cubicBezTo>
                    <a:cubicBezTo>
                      <a:pt x="185" y="210"/>
                      <a:pt x="185" y="208"/>
                      <a:pt x="185" y="207"/>
                    </a:cubicBezTo>
                    <a:cubicBezTo>
                      <a:pt x="186" y="202"/>
                      <a:pt x="186" y="198"/>
                      <a:pt x="186" y="194"/>
                    </a:cubicBezTo>
                    <a:cubicBezTo>
                      <a:pt x="187" y="194"/>
                      <a:pt x="189" y="193"/>
                      <a:pt x="190" y="193"/>
                    </a:cubicBezTo>
                    <a:cubicBezTo>
                      <a:pt x="192" y="192"/>
                      <a:pt x="194" y="192"/>
                      <a:pt x="196" y="191"/>
                    </a:cubicBezTo>
                    <a:cubicBezTo>
                      <a:pt x="198" y="191"/>
                      <a:pt x="198" y="191"/>
                      <a:pt x="198" y="191"/>
                    </a:cubicBezTo>
                    <a:cubicBezTo>
                      <a:pt x="198" y="191"/>
                      <a:pt x="198" y="191"/>
                      <a:pt x="198" y="191"/>
                    </a:cubicBezTo>
                    <a:cubicBezTo>
                      <a:pt x="199" y="190"/>
                      <a:pt x="199" y="190"/>
                      <a:pt x="199" y="190"/>
                    </a:cubicBezTo>
                    <a:cubicBezTo>
                      <a:pt x="200" y="190"/>
                      <a:pt x="200" y="190"/>
                      <a:pt x="201" y="190"/>
                    </a:cubicBezTo>
                    <a:cubicBezTo>
                      <a:pt x="202" y="189"/>
                      <a:pt x="203" y="188"/>
                      <a:pt x="204" y="187"/>
                    </a:cubicBezTo>
                    <a:cubicBezTo>
                      <a:pt x="204" y="187"/>
                      <a:pt x="205" y="186"/>
                      <a:pt x="205" y="185"/>
                    </a:cubicBezTo>
                    <a:cubicBezTo>
                      <a:pt x="206" y="183"/>
                      <a:pt x="206" y="181"/>
                      <a:pt x="205" y="179"/>
                    </a:cubicBezTo>
                    <a:cubicBezTo>
                      <a:pt x="204" y="176"/>
                      <a:pt x="202" y="174"/>
                      <a:pt x="200" y="173"/>
                    </a:cubicBezTo>
                    <a:cubicBezTo>
                      <a:pt x="200" y="173"/>
                      <a:pt x="199" y="172"/>
                      <a:pt x="198" y="172"/>
                    </a:cubicBezTo>
                    <a:cubicBezTo>
                      <a:pt x="198" y="172"/>
                      <a:pt x="198" y="172"/>
                      <a:pt x="198" y="172"/>
                    </a:cubicBezTo>
                    <a:cubicBezTo>
                      <a:pt x="198" y="172"/>
                      <a:pt x="198" y="172"/>
                      <a:pt x="198" y="172"/>
                    </a:cubicBezTo>
                    <a:cubicBezTo>
                      <a:pt x="197" y="172"/>
                      <a:pt x="197" y="172"/>
                      <a:pt x="197" y="172"/>
                    </a:cubicBezTo>
                    <a:cubicBezTo>
                      <a:pt x="197" y="172"/>
                      <a:pt x="197" y="172"/>
                      <a:pt x="197" y="172"/>
                    </a:cubicBezTo>
                    <a:cubicBezTo>
                      <a:pt x="197" y="172"/>
                      <a:pt x="197" y="172"/>
                      <a:pt x="197" y="172"/>
                    </a:cubicBezTo>
                    <a:cubicBezTo>
                      <a:pt x="197" y="172"/>
                      <a:pt x="197" y="172"/>
                      <a:pt x="197" y="172"/>
                    </a:cubicBezTo>
                    <a:cubicBezTo>
                      <a:pt x="197" y="171"/>
                      <a:pt x="197" y="171"/>
                      <a:pt x="197" y="171"/>
                    </a:cubicBezTo>
                    <a:cubicBezTo>
                      <a:pt x="195" y="171"/>
                      <a:pt x="194" y="171"/>
                      <a:pt x="192" y="170"/>
                    </a:cubicBezTo>
                    <a:cubicBezTo>
                      <a:pt x="188" y="170"/>
                      <a:pt x="184" y="170"/>
                      <a:pt x="179" y="169"/>
                    </a:cubicBezTo>
                    <a:cubicBezTo>
                      <a:pt x="166" y="169"/>
                      <a:pt x="166" y="169"/>
                      <a:pt x="166" y="169"/>
                    </a:cubicBezTo>
                    <a:cubicBezTo>
                      <a:pt x="162" y="168"/>
                      <a:pt x="157" y="168"/>
                      <a:pt x="153" y="167"/>
                    </a:cubicBezTo>
                    <a:cubicBezTo>
                      <a:pt x="148" y="167"/>
                      <a:pt x="143" y="166"/>
                      <a:pt x="138" y="165"/>
                    </a:cubicBezTo>
                    <a:cubicBezTo>
                      <a:pt x="133" y="164"/>
                      <a:pt x="128" y="162"/>
                      <a:pt x="123" y="159"/>
                    </a:cubicBezTo>
                    <a:cubicBezTo>
                      <a:pt x="121" y="157"/>
                      <a:pt x="119" y="155"/>
                      <a:pt x="116" y="153"/>
                    </a:cubicBezTo>
                    <a:cubicBezTo>
                      <a:pt x="114" y="151"/>
                      <a:pt x="112" y="148"/>
                      <a:pt x="110" y="145"/>
                    </a:cubicBezTo>
                    <a:cubicBezTo>
                      <a:pt x="109" y="142"/>
                      <a:pt x="107" y="138"/>
                      <a:pt x="107" y="135"/>
                    </a:cubicBezTo>
                    <a:cubicBezTo>
                      <a:pt x="107" y="131"/>
                      <a:pt x="107" y="127"/>
                      <a:pt x="109" y="123"/>
                    </a:cubicBezTo>
                    <a:cubicBezTo>
                      <a:pt x="110" y="120"/>
                      <a:pt x="112" y="117"/>
                      <a:pt x="114" y="114"/>
                    </a:cubicBezTo>
                    <a:cubicBezTo>
                      <a:pt x="117" y="112"/>
                      <a:pt x="119" y="109"/>
                      <a:pt x="122" y="108"/>
                    </a:cubicBezTo>
                    <a:cubicBezTo>
                      <a:pt x="125" y="106"/>
                      <a:pt x="128" y="105"/>
                      <a:pt x="132" y="104"/>
                    </a:cubicBezTo>
                    <a:cubicBezTo>
                      <a:pt x="136" y="103"/>
                      <a:pt x="140" y="103"/>
                      <a:pt x="144" y="104"/>
                    </a:cubicBezTo>
                    <a:cubicBezTo>
                      <a:pt x="148" y="105"/>
                      <a:pt x="151" y="107"/>
                      <a:pt x="154" y="109"/>
                    </a:cubicBezTo>
                    <a:cubicBezTo>
                      <a:pt x="155" y="111"/>
                      <a:pt x="156" y="112"/>
                      <a:pt x="157" y="113"/>
                    </a:cubicBezTo>
                    <a:cubicBezTo>
                      <a:pt x="158" y="114"/>
                      <a:pt x="159" y="114"/>
                      <a:pt x="159" y="115"/>
                    </a:cubicBezTo>
                    <a:cubicBezTo>
                      <a:pt x="159" y="115"/>
                      <a:pt x="160" y="116"/>
                      <a:pt x="160" y="116"/>
                    </a:cubicBezTo>
                    <a:cubicBezTo>
                      <a:pt x="160" y="116"/>
                      <a:pt x="160" y="116"/>
                      <a:pt x="160" y="116"/>
                    </a:cubicBezTo>
                    <a:cubicBezTo>
                      <a:pt x="160" y="117"/>
                      <a:pt x="160" y="117"/>
                      <a:pt x="160" y="117"/>
                    </a:cubicBezTo>
                    <a:cubicBezTo>
                      <a:pt x="161" y="117"/>
                      <a:pt x="161" y="117"/>
                      <a:pt x="161" y="117"/>
                    </a:cubicBezTo>
                    <a:cubicBezTo>
                      <a:pt x="164" y="123"/>
                      <a:pt x="164" y="133"/>
                      <a:pt x="157" y="135"/>
                    </a:cubicBezTo>
                    <a:cubicBezTo>
                      <a:pt x="151" y="136"/>
                      <a:pt x="144" y="135"/>
                      <a:pt x="141" y="130"/>
                    </a:cubicBezTo>
                    <a:cubicBezTo>
                      <a:pt x="141" y="130"/>
                      <a:pt x="141" y="130"/>
                      <a:pt x="141" y="130"/>
                    </a:cubicBezTo>
                    <a:cubicBezTo>
                      <a:pt x="141" y="130"/>
                      <a:pt x="141" y="130"/>
                      <a:pt x="141" y="130"/>
                    </a:cubicBezTo>
                    <a:cubicBezTo>
                      <a:pt x="141" y="130"/>
                      <a:pt x="141" y="130"/>
                      <a:pt x="141" y="130"/>
                    </a:cubicBezTo>
                    <a:cubicBezTo>
                      <a:pt x="140" y="130"/>
                      <a:pt x="140" y="130"/>
                      <a:pt x="140" y="130"/>
                    </a:cubicBezTo>
                    <a:cubicBezTo>
                      <a:pt x="140" y="130"/>
                      <a:pt x="140" y="129"/>
                      <a:pt x="140" y="129"/>
                    </a:cubicBezTo>
                    <a:cubicBezTo>
                      <a:pt x="140" y="129"/>
                      <a:pt x="139" y="128"/>
                      <a:pt x="139" y="128"/>
                    </a:cubicBezTo>
                    <a:cubicBezTo>
                      <a:pt x="138" y="128"/>
                      <a:pt x="138" y="127"/>
                      <a:pt x="137" y="127"/>
                    </a:cubicBezTo>
                    <a:cubicBezTo>
                      <a:pt x="137" y="127"/>
                      <a:pt x="137" y="127"/>
                      <a:pt x="136" y="127"/>
                    </a:cubicBezTo>
                    <a:cubicBezTo>
                      <a:pt x="136" y="127"/>
                      <a:pt x="135" y="127"/>
                      <a:pt x="134" y="128"/>
                    </a:cubicBezTo>
                    <a:cubicBezTo>
                      <a:pt x="132" y="129"/>
                      <a:pt x="131" y="130"/>
                      <a:pt x="130" y="132"/>
                    </a:cubicBezTo>
                    <a:cubicBezTo>
                      <a:pt x="130" y="132"/>
                      <a:pt x="130" y="133"/>
                      <a:pt x="130" y="133"/>
                    </a:cubicBezTo>
                    <a:cubicBezTo>
                      <a:pt x="130" y="134"/>
                      <a:pt x="130" y="134"/>
                      <a:pt x="130" y="135"/>
                    </a:cubicBezTo>
                    <a:cubicBezTo>
                      <a:pt x="131" y="136"/>
                      <a:pt x="133" y="138"/>
                      <a:pt x="135" y="140"/>
                    </a:cubicBezTo>
                    <a:cubicBezTo>
                      <a:pt x="138" y="142"/>
                      <a:pt x="141" y="143"/>
                      <a:pt x="144" y="144"/>
                    </a:cubicBezTo>
                    <a:cubicBezTo>
                      <a:pt x="148" y="145"/>
                      <a:pt x="152" y="146"/>
                      <a:pt x="156" y="147"/>
                    </a:cubicBezTo>
                    <a:cubicBezTo>
                      <a:pt x="160" y="147"/>
                      <a:pt x="164" y="148"/>
                      <a:pt x="168" y="148"/>
                    </a:cubicBezTo>
                    <a:cubicBezTo>
                      <a:pt x="181" y="150"/>
                      <a:pt x="181" y="150"/>
                      <a:pt x="181" y="150"/>
                    </a:cubicBezTo>
                    <a:cubicBezTo>
                      <a:pt x="185" y="150"/>
                      <a:pt x="190" y="150"/>
                      <a:pt x="195" y="151"/>
                    </a:cubicBezTo>
                    <a:cubicBezTo>
                      <a:pt x="197" y="152"/>
                      <a:pt x="200" y="152"/>
                      <a:pt x="203" y="153"/>
                    </a:cubicBezTo>
                    <a:cubicBezTo>
                      <a:pt x="204" y="154"/>
                      <a:pt x="204" y="154"/>
                      <a:pt x="204" y="154"/>
                    </a:cubicBezTo>
                    <a:cubicBezTo>
                      <a:pt x="204" y="154"/>
                      <a:pt x="204" y="154"/>
                      <a:pt x="204" y="154"/>
                    </a:cubicBezTo>
                    <a:cubicBezTo>
                      <a:pt x="205" y="154"/>
                      <a:pt x="205" y="154"/>
                      <a:pt x="205" y="154"/>
                    </a:cubicBezTo>
                    <a:cubicBezTo>
                      <a:pt x="205" y="154"/>
                      <a:pt x="205" y="154"/>
                      <a:pt x="206" y="154"/>
                    </a:cubicBezTo>
                    <a:cubicBezTo>
                      <a:pt x="206" y="155"/>
                      <a:pt x="207" y="155"/>
                      <a:pt x="207" y="155"/>
                    </a:cubicBezTo>
                    <a:cubicBezTo>
                      <a:pt x="208" y="156"/>
                      <a:pt x="210" y="156"/>
                      <a:pt x="211" y="157"/>
                    </a:cubicBezTo>
                    <a:cubicBezTo>
                      <a:pt x="216" y="161"/>
                      <a:pt x="220" y="166"/>
                      <a:pt x="222" y="172"/>
                    </a:cubicBezTo>
                    <a:cubicBezTo>
                      <a:pt x="223" y="175"/>
                      <a:pt x="224" y="178"/>
                      <a:pt x="224" y="182"/>
                    </a:cubicBezTo>
                    <a:cubicBezTo>
                      <a:pt x="224" y="185"/>
                      <a:pt x="223" y="188"/>
                      <a:pt x="22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sp>
            <p:nvSpPr>
              <p:cNvPr id="90" name="Freeform 36">
                <a:extLst>
                  <a:ext uri="{FF2B5EF4-FFF2-40B4-BE49-F238E27FC236}">
                    <a16:creationId xmlns:a16="http://schemas.microsoft.com/office/drawing/2014/main" id="{4ADD2F17-6C32-4D04-AD10-0F1F609194C8}"/>
                  </a:ext>
                  <a:ext uri="{C183D7F6-B498-43B3-948B-1728B52AA6E4}">
                    <adec:decorative xmlns:adec="http://schemas.microsoft.com/office/drawing/2017/decorative" val="1"/>
                  </a:ext>
                </a:extLst>
              </p:cNvPr>
              <p:cNvSpPr>
                <a:spLocks/>
              </p:cNvSpPr>
              <p:nvPr/>
            </p:nvSpPr>
            <p:spPr bwMode="auto">
              <a:xfrm>
                <a:off x="8112125" y="1030288"/>
                <a:ext cx="17463" cy="20637"/>
              </a:xfrm>
              <a:custGeom>
                <a:avLst/>
                <a:gdLst>
                  <a:gd name="T0" fmla="*/ 6 w 6"/>
                  <a:gd name="T1" fmla="*/ 6 h 7"/>
                  <a:gd name="T2" fmla="*/ 6 w 6"/>
                  <a:gd name="T3" fmla="*/ 4 h 7"/>
                  <a:gd name="T4" fmla="*/ 0 w 6"/>
                  <a:gd name="T5" fmla="*/ 1 h 7"/>
                  <a:gd name="T6" fmla="*/ 3 w 6"/>
                  <a:gd name="T7" fmla="*/ 6 h 7"/>
                  <a:gd name="T8" fmla="*/ 6 w 6"/>
                  <a:gd name="T9" fmla="*/ 6 h 7"/>
                </a:gdLst>
                <a:ahLst/>
                <a:cxnLst>
                  <a:cxn ang="0">
                    <a:pos x="T0" y="T1"/>
                  </a:cxn>
                  <a:cxn ang="0">
                    <a:pos x="T2" y="T3"/>
                  </a:cxn>
                  <a:cxn ang="0">
                    <a:pos x="T4" y="T5"/>
                  </a:cxn>
                  <a:cxn ang="0">
                    <a:pos x="T6" y="T7"/>
                  </a:cxn>
                  <a:cxn ang="0">
                    <a:pos x="T8" y="T9"/>
                  </a:cxn>
                </a:cxnLst>
                <a:rect l="0" t="0" r="r" b="b"/>
                <a:pathLst>
                  <a:path w="6" h="7">
                    <a:moveTo>
                      <a:pt x="6" y="6"/>
                    </a:moveTo>
                    <a:cubicBezTo>
                      <a:pt x="6" y="5"/>
                      <a:pt x="6" y="4"/>
                      <a:pt x="6" y="4"/>
                    </a:cubicBezTo>
                    <a:cubicBezTo>
                      <a:pt x="5" y="3"/>
                      <a:pt x="1" y="0"/>
                      <a:pt x="0" y="1"/>
                    </a:cubicBezTo>
                    <a:cubicBezTo>
                      <a:pt x="0" y="2"/>
                      <a:pt x="2" y="5"/>
                      <a:pt x="3" y="6"/>
                    </a:cubicBezTo>
                    <a:cubicBezTo>
                      <a:pt x="4" y="7"/>
                      <a:pt x="5" y="7"/>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grpSp>
      </p:grpSp>
      <p:grpSp>
        <p:nvGrpSpPr>
          <p:cNvPr id="91" name="Group 90">
            <a:extLst>
              <a:ext uri="{FF2B5EF4-FFF2-40B4-BE49-F238E27FC236}">
                <a16:creationId xmlns:a16="http://schemas.microsoft.com/office/drawing/2014/main" id="{11F00973-4E47-4CED-9B0F-90251D75E07C}"/>
              </a:ext>
            </a:extLst>
          </p:cNvPr>
          <p:cNvGrpSpPr/>
          <p:nvPr/>
        </p:nvGrpSpPr>
        <p:grpSpPr>
          <a:xfrm>
            <a:off x="6140949" y="4621436"/>
            <a:ext cx="2654328" cy="1020888"/>
            <a:chOff x="220212" y="4535866"/>
            <a:chExt cx="2654328" cy="1020888"/>
          </a:xfrm>
        </p:grpSpPr>
        <p:sp>
          <p:nvSpPr>
            <p:cNvPr id="92" name="Rectangle 91">
              <a:extLst>
                <a:ext uri="{FF2B5EF4-FFF2-40B4-BE49-F238E27FC236}">
                  <a16:creationId xmlns:a16="http://schemas.microsoft.com/office/drawing/2014/main" id="{DE95925A-214C-4B09-AA53-B2CBD0F16402}"/>
                </a:ext>
                <a:ext uri="{C183D7F6-B498-43B3-948B-1728B52AA6E4}">
                  <adec:decorative xmlns:adec="http://schemas.microsoft.com/office/drawing/2017/decorative" val="1"/>
                </a:ext>
              </a:extLst>
            </p:cNvPr>
            <p:cNvSpPr/>
            <p:nvPr/>
          </p:nvSpPr>
          <p:spPr bwMode="gray">
            <a:xfrm>
              <a:off x="220212" y="4535866"/>
              <a:ext cx="2654328" cy="1020888"/>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ctr"/>
            <a:lstStyle/>
            <a:p>
              <a:pPr marL="628650" marR="0" lvl="3" indent="0" algn="l" defTabSz="914400" rtl="0" eaLnBrk="0" fontAlgn="base" latinLnBrk="0" hangingPunct="0">
                <a:lnSpc>
                  <a:spcPct val="100000"/>
                </a:lnSpc>
                <a:spcBef>
                  <a:spcPts val="1200"/>
                </a:spcBef>
                <a:spcAft>
                  <a:spcPct val="0"/>
                </a:spcAft>
                <a:buClrTx/>
                <a:buSzPct val="100000"/>
                <a:buFontTx/>
                <a:buNone/>
                <a:tabLst/>
                <a:defRPr/>
              </a:pPr>
              <a:r>
                <a:rPr kumimoji="0" lang="en-US" sz="1400" b="0" i="0" u="none" strike="noStrike" kern="1200" cap="none" spc="0" normalizeH="0" baseline="0" noProof="0" dirty="0">
                  <a:ln>
                    <a:noFill/>
                  </a:ln>
                  <a:solidFill>
                    <a:schemeClr val="tx1"/>
                  </a:solidFill>
                  <a:effectLst/>
                  <a:uLnTx/>
                  <a:uFillTx/>
                  <a:latin typeface="Calibri"/>
                  <a:ea typeface="+mn-ea"/>
                  <a:cs typeface="+mn-cs"/>
                </a:rPr>
                <a:t>Please note, acute inpatient hospital copays have been eliminated as of 03/18/20.</a:t>
              </a:r>
              <a:endParaRPr kumimoji="0" lang="en-US" sz="1400" b="0" i="0" u="none" strike="sngStrike" kern="1200" cap="none" spc="0" normalizeH="0" baseline="0" noProof="0" dirty="0">
                <a:ln>
                  <a:noFill/>
                </a:ln>
                <a:solidFill>
                  <a:schemeClr val="tx1"/>
                </a:solidFill>
                <a:effectLst/>
                <a:uLnTx/>
                <a:uFillTx/>
                <a:latin typeface="Calibri"/>
                <a:ea typeface="+mn-ea"/>
                <a:cs typeface="+mn-cs"/>
              </a:endParaRPr>
            </a:p>
          </p:txBody>
        </p:sp>
        <p:sp>
          <p:nvSpPr>
            <p:cNvPr id="93" name="Freeform 33">
              <a:extLst>
                <a:ext uri="{FF2B5EF4-FFF2-40B4-BE49-F238E27FC236}">
                  <a16:creationId xmlns:a16="http://schemas.microsoft.com/office/drawing/2014/main" id="{CFF0B30B-EC15-43A7-9B33-55C8C1EC1EE8}"/>
                </a:ext>
                <a:ext uri="{C183D7F6-B498-43B3-948B-1728B52AA6E4}">
                  <adec:decorative xmlns:adec="http://schemas.microsoft.com/office/drawing/2017/decorative" val="1"/>
                </a:ext>
              </a:extLst>
            </p:cNvPr>
            <p:cNvSpPr>
              <a:spLocks noChangeAspect="1" noEditPoints="1"/>
            </p:cNvSpPr>
            <p:nvPr/>
          </p:nvSpPr>
          <p:spPr bwMode="auto">
            <a:xfrm>
              <a:off x="319325" y="4861207"/>
              <a:ext cx="290500" cy="375230"/>
            </a:xfrm>
            <a:custGeom>
              <a:avLst/>
              <a:gdLst>
                <a:gd name="T0" fmla="*/ 255 w 348"/>
                <a:gd name="T1" fmla="*/ 269 h 494"/>
                <a:gd name="T2" fmla="*/ 263 w 348"/>
                <a:gd name="T3" fmla="*/ 372 h 494"/>
                <a:gd name="T4" fmla="*/ 235 w 348"/>
                <a:gd name="T5" fmla="*/ 381 h 494"/>
                <a:gd name="T6" fmla="*/ 235 w 348"/>
                <a:gd name="T7" fmla="*/ 381 h 494"/>
                <a:gd name="T8" fmla="*/ 235 w 348"/>
                <a:gd name="T9" fmla="*/ 427 h 494"/>
                <a:gd name="T10" fmla="*/ 258 w 348"/>
                <a:gd name="T11" fmla="*/ 436 h 494"/>
                <a:gd name="T12" fmla="*/ 291 w 348"/>
                <a:gd name="T13" fmla="*/ 404 h 494"/>
                <a:gd name="T14" fmla="*/ 281 w 348"/>
                <a:gd name="T15" fmla="*/ 381 h 494"/>
                <a:gd name="T16" fmla="*/ 287 w 348"/>
                <a:gd name="T17" fmla="*/ 339 h 494"/>
                <a:gd name="T18" fmla="*/ 315 w 348"/>
                <a:gd name="T19" fmla="*/ 281 h 494"/>
                <a:gd name="T20" fmla="*/ 0 w 348"/>
                <a:gd name="T21" fmla="*/ 444 h 494"/>
                <a:gd name="T22" fmla="*/ 70 w 348"/>
                <a:gd name="T23" fmla="*/ 273 h 494"/>
                <a:gd name="T24" fmla="*/ 25 w 348"/>
                <a:gd name="T25" fmla="*/ 376 h 494"/>
                <a:gd name="T26" fmla="*/ 25 w 348"/>
                <a:gd name="T27" fmla="*/ 417 h 494"/>
                <a:gd name="T28" fmla="*/ 42 w 348"/>
                <a:gd name="T29" fmla="*/ 437 h 494"/>
                <a:gd name="T30" fmla="*/ 80 w 348"/>
                <a:gd name="T31" fmla="*/ 424 h 494"/>
                <a:gd name="T32" fmla="*/ 49 w 348"/>
                <a:gd name="T33" fmla="*/ 421 h 494"/>
                <a:gd name="T34" fmla="*/ 34 w 348"/>
                <a:gd name="T35" fmla="*/ 397 h 494"/>
                <a:gd name="T36" fmla="*/ 79 w 348"/>
                <a:gd name="T37" fmla="*/ 331 h 494"/>
                <a:gd name="T38" fmla="*/ 131 w 348"/>
                <a:gd name="T39" fmla="*/ 369 h 494"/>
                <a:gd name="T40" fmla="*/ 138 w 348"/>
                <a:gd name="T41" fmla="*/ 398 h 494"/>
                <a:gd name="T42" fmla="*/ 127 w 348"/>
                <a:gd name="T43" fmla="*/ 408 h 494"/>
                <a:gd name="T44" fmla="*/ 114 w 348"/>
                <a:gd name="T45" fmla="*/ 444 h 494"/>
                <a:gd name="T46" fmla="*/ 136 w 348"/>
                <a:gd name="T47" fmla="*/ 421 h 494"/>
                <a:gd name="T48" fmla="*/ 151 w 348"/>
                <a:gd name="T49" fmla="*/ 381 h 494"/>
                <a:gd name="T50" fmla="*/ 87 w 348"/>
                <a:gd name="T51" fmla="*/ 319 h 494"/>
                <a:gd name="T52" fmla="*/ 114 w 348"/>
                <a:gd name="T53" fmla="*/ 267 h 494"/>
                <a:gd name="T54" fmla="*/ 234 w 348"/>
                <a:gd name="T55" fmla="*/ 267 h 494"/>
                <a:gd name="T56" fmla="*/ 278 w 348"/>
                <a:gd name="T57" fmla="*/ 122 h 494"/>
                <a:gd name="T58" fmla="*/ 263 w 348"/>
                <a:gd name="T59" fmla="*/ 176 h 494"/>
                <a:gd name="T60" fmla="*/ 177 w 348"/>
                <a:gd name="T61" fmla="*/ 254 h 494"/>
                <a:gd name="T62" fmla="*/ 89 w 348"/>
                <a:gd name="T63" fmla="*/ 186 h 494"/>
                <a:gd name="T64" fmla="*/ 72 w 348"/>
                <a:gd name="T65" fmla="*/ 155 h 494"/>
                <a:gd name="T66" fmla="*/ 73 w 348"/>
                <a:gd name="T67" fmla="*/ 121 h 494"/>
                <a:gd name="T68" fmla="*/ 219 w 348"/>
                <a:gd name="T69" fmla="*/ 19 h 494"/>
                <a:gd name="T70" fmla="*/ 99 w 348"/>
                <a:gd name="T71" fmla="*/ 116 h 494"/>
                <a:gd name="T72" fmla="*/ 141 w 348"/>
                <a:gd name="T73" fmla="*/ 222 h 494"/>
                <a:gd name="T74" fmla="*/ 211 w 348"/>
                <a:gd name="T75" fmla="*/ 219 h 494"/>
                <a:gd name="T76" fmla="*/ 250 w 348"/>
                <a:gd name="T77" fmla="*/ 114 h 494"/>
                <a:gd name="T78" fmla="*/ 215 w 348"/>
                <a:gd name="T79" fmla="*/ 122 h 494"/>
                <a:gd name="T80" fmla="*/ 211 w 348"/>
                <a:gd name="T81" fmla="*/ 107 h 494"/>
                <a:gd name="T82" fmla="*/ 179 w 348"/>
                <a:gd name="T83" fmla="*/ 120 h 494"/>
                <a:gd name="T84" fmla="*/ 99 w 348"/>
                <a:gd name="T85" fmla="*/ 116 h 494"/>
                <a:gd name="T86" fmla="*/ 258 w 348"/>
                <a:gd name="T87" fmla="*/ 389 h 494"/>
                <a:gd name="T88" fmla="*/ 248 w 348"/>
                <a:gd name="T89" fmla="*/ 393 h 494"/>
                <a:gd name="T90" fmla="*/ 248 w 348"/>
                <a:gd name="T91" fmla="*/ 414 h 494"/>
                <a:gd name="T92" fmla="*/ 258 w 348"/>
                <a:gd name="T93" fmla="*/ 418 h 494"/>
                <a:gd name="T94" fmla="*/ 273 w 348"/>
                <a:gd name="T95" fmla="*/ 40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8" h="494">
                  <a:moveTo>
                    <a:pt x="234" y="267"/>
                  </a:moveTo>
                  <a:cubicBezTo>
                    <a:pt x="240" y="267"/>
                    <a:pt x="247" y="268"/>
                    <a:pt x="255" y="269"/>
                  </a:cubicBezTo>
                  <a:cubicBezTo>
                    <a:pt x="261" y="285"/>
                    <a:pt x="271" y="315"/>
                    <a:pt x="269" y="338"/>
                  </a:cubicBezTo>
                  <a:cubicBezTo>
                    <a:pt x="268" y="354"/>
                    <a:pt x="266" y="365"/>
                    <a:pt x="263" y="372"/>
                  </a:cubicBezTo>
                  <a:cubicBezTo>
                    <a:pt x="262" y="371"/>
                    <a:pt x="260" y="371"/>
                    <a:pt x="258" y="371"/>
                  </a:cubicBezTo>
                  <a:cubicBezTo>
                    <a:pt x="249" y="371"/>
                    <a:pt x="241" y="375"/>
                    <a:pt x="235" y="381"/>
                  </a:cubicBezTo>
                  <a:cubicBezTo>
                    <a:pt x="235" y="381"/>
                    <a:pt x="235" y="381"/>
                    <a:pt x="235" y="381"/>
                  </a:cubicBezTo>
                  <a:cubicBezTo>
                    <a:pt x="235" y="381"/>
                    <a:pt x="235" y="381"/>
                    <a:pt x="235" y="381"/>
                  </a:cubicBezTo>
                  <a:cubicBezTo>
                    <a:pt x="230" y="387"/>
                    <a:pt x="226" y="395"/>
                    <a:pt x="226" y="404"/>
                  </a:cubicBezTo>
                  <a:cubicBezTo>
                    <a:pt x="226" y="413"/>
                    <a:pt x="230" y="421"/>
                    <a:pt x="235" y="427"/>
                  </a:cubicBezTo>
                  <a:cubicBezTo>
                    <a:pt x="235" y="427"/>
                    <a:pt x="235" y="427"/>
                    <a:pt x="235" y="427"/>
                  </a:cubicBezTo>
                  <a:cubicBezTo>
                    <a:pt x="241" y="433"/>
                    <a:pt x="249" y="436"/>
                    <a:pt x="258" y="436"/>
                  </a:cubicBezTo>
                  <a:cubicBezTo>
                    <a:pt x="267" y="436"/>
                    <a:pt x="275" y="433"/>
                    <a:pt x="281" y="427"/>
                  </a:cubicBezTo>
                  <a:cubicBezTo>
                    <a:pt x="287" y="421"/>
                    <a:pt x="291" y="413"/>
                    <a:pt x="291" y="404"/>
                  </a:cubicBezTo>
                  <a:cubicBezTo>
                    <a:pt x="291" y="395"/>
                    <a:pt x="287" y="387"/>
                    <a:pt x="281" y="381"/>
                  </a:cubicBezTo>
                  <a:cubicBezTo>
                    <a:pt x="281" y="381"/>
                    <a:pt x="281" y="381"/>
                    <a:pt x="281" y="381"/>
                  </a:cubicBezTo>
                  <a:cubicBezTo>
                    <a:pt x="281" y="380"/>
                    <a:pt x="280" y="380"/>
                    <a:pt x="279" y="379"/>
                  </a:cubicBezTo>
                  <a:cubicBezTo>
                    <a:pt x="282" y="371"/>
                    <a:pt x="286" y="358"/>
                    <a:pt x="287" y="339"/>
                  </a:cubicBezTo>
                  <a:cubicBezTo>
                    <a:pt x="289" y="318"/>
                    <a:pt x="281" y="290"/>
                    <a:pt x="275" y="272"/>
                  </a:cubicBezTo>
                  <a:cubicBezTo>
                    <a:pt x="294" y="276"/>
                    <a:pt x="311" y="280"/>
                    <a:pt x="315" y="281"/>
                  </a:cubicBezTo>
                  <a:cubicBezTo>
                    <a:pt x="336" y="329"/>
                    <a:pt x="347" y="383"/>
                    <a:pt x="348" y="444"/>
                  </a:cubicBezTo>
                  <a:cubicBezTo>
                    <a:pt x="325" y="491"/>
                    <a:pt x="27" y="494"/>
                    <a:pt x="0" y="444"/>
                  </a:cubicBezTo>
                  <a:cubicBezTo>
                    <a:pt x="1" y="383"/>
                    <a:pt x="12" y="329"/>
                    <a:pt x="33" y="281"/>
                  </a:cubicBezTo>
                  <a:cubicBezTo>
                    <a:pt x="39" y="279"/>
                    <a:pt x="55" y="276"/>
                    <a:pt x="70" y="273"/>
                  </a:cubicBezTo>
                  <a:cubicBezTo>
                    <a:pt x="69" y="289"/>
                    <a:pt x="70" y="305"/>
                    <a:pt x="70" y="321"/>
                  </a:cubicBezTo>
                  <a:cubicBezTo>
                    <a:pt x="51" y="333"/>
                    <a:pt x="33" y="355"/>
                    <a:pt x="25" y="376"/>
                  </a:cubicBezTo>
                  <a:cubicBezTo>
                    <a:pt x="22" y="383"/>
                    <a:pt x="20" y="390"/>
                    <a:pt x="20" y="397"/>
                  </a:cubicBezTo>
                  <a:cubicBezTo>
                    <a:pt x="20" y="404"/>
                    <a:pt x="22" y="411"/>
                    <a:pt x="25" y="417"/>
                  </a:cubicBezTo>
                  <a:cubicBezTo>
                    <a:pt x="29" y="423"/>
                    <a:pt x="35" y="429"/>
                    <a:pt x="44" y="433"/>
                  </a:cubicBezTo>
                  <a:cubicBezTo>
                    <a:pt x="42" y="437"/>
                    <a:pt x="42" y="437"/>
                    <a:pt x="42" y="437"/>
                  </a:cubicBezTo>
                  <a:cubicBezTo>
                    <a:pt x="42" y="437"/>
                    <a:pt x="65" y="452"/>
                    <a:pt x="70" y="450"/>
                  </a:cubicBezTo>
                  <a:cubicBezTo>
                    <a:pt x="75" y="449"/>
                    <a:pt x="82" y="429"/>
                    <a:pt x="80" y="424"/>
                  </a:cubicBezTo>
                  <a:cubicBezTo>
                    <a:pt x="77" y="419"/>
                    <a:pt x="49" y="418"/>
                    <a:pt x="49" y="418"/>
                  </a:cubicBezTo>
                  <a:cubicBezTo>
                    <a:pt x="49" y="421"/>
                    <a:pt x="49" y="421"/>
                    <a:pt x="49" y="421"/>
                  </a:cubicBezTo>
                  <a:cubicBezTo>
                    <a:pt x="43" y="418"/>
                    <a:pt x="39" y="414"/>
                    <a:pt x="37" y="410"/>
                  </a:cubicBezTo>
                  <a:cubicBezTo>
                    <a:pt x="34" y="406"/>
                    <a:pt x="33" y="402"/>
                    <a:pt x="34" y="397"/>
                  </a:cubicBezTo>
                  <a:cubicBezTo>
                    <a:pt x="34" y="392"/>
                    <a:pt x="35" y="387"/>
                    <a:pt x="37" y="381"/>
                  </a:cubicBezTo>
                  <a:cubicBezTo>
                    <a:pt x="45" y="362"/>
                    <a:pt x="62" y="342"/>
                    <a:pt x="79" y="331"/>
                  </a:cubicBezTo>
                  <a:cubicBezTo>
                    <a:pt x="81" y="331"/>
                    <a:pt x="81" y="331"/>
                    <a:pt x="81" y="331"/>
                  </a:cubicBezTo>
                  <a:cubicBezTo>
                    <a:pt x="100" y="338"/>
                    <a:pt x="120" y="353"/>
                    <a:pt x="131" y="369"/>
                  </a:cubicBezTo>
                  <a:cubicBezTo>
                    <a:pt x="134" y="374"/>
                    <a:pt x="137" y="379"/>
                    <a:pt x="138" y="384"/>
                  </a:cubicBezTo>
                  <a:cubicBezTo>
                    <a:pt x="139" y="389"/>
                    <a:pt x="139" y="393"/>
                    <a:pt x="138" y="398"/>
                  </a:cubicBezTo>
                  <a:cubicBezTo>
                    <a:pt x="137" y="402"/>
                    <a:pt x="134" y="406"/>
                    <a:pt x="129" y="410"/>
                  </a:cubicBezTo>
                  <a:cubicBezTo>
                    <a:pt x="127" y="408"/>
                    <a:pt x="127" y="408"/>
                    <a:pt x="127" y="408"/>
                  </a:cubicBezTo>
                  <a:cubicBezTo>
                    <a:pt x="127" y="408"/>
                    <a:pt x="101" y="416"/>
                    <a:pt x="99" y="421"/>
                  </a:cubicBezTo>
                  <a:cubicBezTo>
                    <a:pt x="98" y="426"/>
                    <a:pt x="109" y="444"/>
                    <a:pt x="114" y="444"/>
                  </a:cubicBezTo>
                  <a:cubicBezTo>
                    <a:pt x="120" y="444"/>
                    <a:pt x="139" y="425"/>
                    <a:pt x="139" y="425"/>
                  </a:cubicBezTo>
                  <a:cubicBezTo>
                    <a:pt x="136" y="421"/>
                    <a:pt x="136" y="421"/>
                    <a:pt x="136" y="421"/>
                  </a:cubicBezTo>
                  <a:cubicBezTo>
                    <a:pt x="144" y="416"/>
                    <a:pt x="149" y="409"/>
                    <a:pt x="151" y="401"/>
                  </a:cubicBezTo>
                  <a:cubicBezTo>
                    <a:pt x="153" y="395"/>
                    <a:pt x="153" y="388"/>
                    <a:pt x="151" y="381"/>
                  </a:cubicBezTo>
                  <a:cubicBezTo>
                    <a:pt x="149" y="374"/>
                    <a:pt x="146" y="368"/>
                    <a:pt x="142" y="362"/>
                  </a:cubicBezTo>
                  <a:cubicBezTo>
                    <a:pt x="129" y="343"/>
                    <a:pt x="108" y="327"/>
                    <a:pt x="87" y="319"/>
                  </a:cubicBezTo>
                  <a:cubicBezTo>
                    <a:pt x="86" y="302"/>
                    <a:pt x="86" y="286"/>
                    <a:pt x="87" y="270"/>
                  </a:cubicBezTo>
                  <a:cubicBezTo>
                    <a:pt x="99" y="269"/>
                    <a:pt x="109" y="267"/>
                    <a:pt x="114" y="267"/>
                  </a:cubicBezTo>
                  <a:cubicBezTo>
                    <a:pt x="116" y="308"/>
                    <a:pt x="146" y="356"/>
                    <a:pt x="176" y="385"/>
                  </a:cubicBezTo>
                  <a:cubicBezTo>
                    <a:pt x="205" y="365"/>
                    <a:pt x="233" y="302"/>
                    <a:pt x="234" y="267"/>
                  </a:cubicBezTo>
                  <a:close/>
                  <a:moveTo>
                    <a:pt x="275" y="121"/>
                  </a:moveTo>
                  <a:cubicBezTo>
                    <a:pt x="278" y="122"/>
                    <a:pt x="278" y="122"/>
                    <a:pt x="278" y="122"/>
                  </a:cubicBezTo>
                  <a:cubicBezTo>
                    <a:pt x="280" y="137"/>
                    <a:pt x="280" y="157"/>
                    <a:pt x="266" y="167"/>
                  </a:cubicBezTo>
                  <a:cubicBezTo>
                    <a:pt x="265" y="170"/>
                    <a:pt x="264" y="173"/>
                    <a:pt x="263" y="176"/>
                  </a:cubicBezTo>
                  <a:cubicBezTo>
                    <a:pt x="254" y="202"/>
                    <a:pt x="240" y="222"/>
                    <a:pt x="223" y="235"/>
                  </a:cubicBezTo>
                  <a:cubicBezTo>
                    <a:pt x="209" y="247"/>
                    <a:pt x="193" y="253"/>
                    <a:pt x="177" y="254"/>
                  </a:cubicBezTo>
                  <a:cubicBezTo>
                    <a:pt x="160" y="255"/>
                    <a:pt x="144" y="250"/>
                    <a:pt x="129" y="239"/>
                  </a:cubicBezTo>
                  <a:cubicBezTo>
                    <a:pt x="113" y="228"/>
                    <a:pt x="99" y="211"/>
                    <a:pt x="89" y="186"/>
                  </a:cubicBezTo>
                  <a:cubicBezTo>
                    <a:pt x="86" y="180"/>
                    <a:pt x="84" y="174"/>
                    <a:pt x="82" y="167"/>
                  </a:cubicBezTo>
                  <a:cubicBezTo>
                    <a:pt x="79" y="165"/>
                    <a:pt x="75" y="161"/>
                    <a:pt x="72" y="155"/>
                  </a:cubicBezTo>
                  <a:cubicBezTo>
                    <a:pt x="67" y="144"/>
                    <a:pt x="70" y="122"/>
                    <a:pt x="70" y="122"/>
                  </a:cubicBezTo>
                  <a:cubicBezTo>
                    <a:pt x="73" y="121"/>
                    <a:pt x="73" y="121"/>
                    <a:pt x="73" y="121"/>
                  </a:cubicBezTo>
                  <a:cubicBezTo>
                    <a:pt x="64" y="59"/>
                    <a:pt x="92" y="7"/>
                    <a:pt x="150" y="4"/>
                  </a:cubicBezTo>
                  <a:cubicBezTo>
                    <a:pt x="173" y="2"/>
                    <a:pt x="198" y="0"/>
                    <a:pt x="219" y="19"/>
                  </a:cubicBezTo>
                  <a:cubicBezTo>
                    <a:pt x="266" y="1"/>
                    <a:pt x="287" y="83"/>
                    <a:pt x="275" y="121"/>
                  </a:cubicBezTo>
                  <a:close/>
                  <a:moveTo>
                    <a:pt x="99" y="116"/>
                  </a:moveTo>
                  <a:cubicBezTo>
                    <a:pt x="97" y="138"/>
                    <a:pt x="100" y="160"/>
                    <a:pt x="108" y="178"/>
                  </a:cubicBezTo>
                  <a:cubicBezTo>
                    <a:pt x="117" y="199"/>
                    <a:pt x="128" y="213"/>
                    <a:pt x="141" y="222"/>
                  </a:cubicBezTo>
                  <a:cubicBezTo>
                    <a:pt x="152" y="230"/>
                    <a:pt x="164" y="234"/>
                    <a:pt x="176" y="233"/>
                  </a:cubicBezTo>
                  <a:cubicBezTo>
                    <a:pt x="188" y="232"/>
                    <a:pt x="200" y="228"/>
                    <a:pt x="211" y="219"/>
                  </a:cubicBezTo>
                  <a:cubicBezTo>
                    <a:pt x="224" y="208"/>
                    <a:pt x="236" y="191"/>
                    <a:pt x="244" y="169"/>
                  </a:cubicBezTo>
                  <a:cubicBezTo>
                    <a:pt x="250" y="152"/>
                    <a:pt x="252" y="133"/>
                    <a:pt x="250" y="114"/>
                  </a:cubicBezTo>
                  <a:cubicBezTo>
                    <a:pt x="239" y="112"/>
                    <a:pt x="229" y="107"/>
                    <a:pt x="222" y="102"/>
                  </a:cubicBezTo>
                  <a:cubicBezTo>
                    <a:pt x="215" y="122"/>
                    <a:pt x="215" y="122"/>
                    <a:pt x="215" y="122"/>
                  </a:cubicBezTo>
                  <a:cubicBezTo>
                    <a:pt x="205" y="121"/>
                    <a:pt x="205" y="121"/>
                    <a:pt x="205" y="121"/>
                  </a:cubicBezTo>
                  <a:cubicBezTo>
                    <a:pt x="211" y="107"/>
                    <a:pt x="211" y="107"/>
                    <a:pt x="211" y="107"/>
                  </a:cubicBezTo>
                  <a:cubicBezTo>
                    <a:pt x="187" y="125"/>
                    <a:pt x="187" y="125"/>
                    <a:pt x="187" y="125"/>
                  </a:cubicBezTo>
                  <a:cubicBezTo>
                    <a:pt x="179" y="120"/>
                    <a:pt x="179" y="120"/>
                    <a:pt x="179" y="120"/>
                  </a:cubicBezTo>
                  <a:cubicBezTo>
                    <a:pt x="191" y="106"/>
                    <a:pt x="191" y="106"/>
                    <a:pt x="191" y="106"/>
                  </a:cubicBezTo>
                  <a:cubicBezTo>
                    <a:pt x="171" y="114"/>
                    <a:pt x="139" y="121"/>
                    <a:pt x="99" y="116"/>
                  </a:cubicBezTo>
                  <a:close/>
                  <a:moveTo>
                    <a:pt x="269" y="393"/>
                  </a:moveTo>
                  <a:cubicBezTo>
                    <a:pt x="266" y="391"/>
                    <a:pt x="262" y="389"/>
                    <a:pt x="258" y="389"/>
                  </a:cubicBezTo>
                  <a:cubicBezTo>
                    <a:pt x="254" y="389"/>
                    <a:pt x="251" y="391"/>
                    <a:pt x="248" y="393"/>
                  </a:cubicBezTo>
                  <a:cubicBezTo>
                    <a:pt x="248" y="393"/>
                    <a:pt x="248" y="393"/>
                    <a:pt x="248" y="393"/>
                  </a:cubicBezTo>
                  <a:cubicBezTo>
                    <a:pt x="245" y="396"/>
                    <a:pt x="244" y="400"/>
                    <a:pt x="244" y="404"/>
                  </a:cubicBezTo>
                  <a:cubicBezTo>
                    <a:pt x="244" y="408"/>
                    <a:pt x="245" y="411"/>
                    <a:pt x="248" y="414"/>
                  </a:cubicBezTo>
                  <a:cubicBezTo>
                    <a:pt x="248" y="414"/>
                    <a:pt x="248" y="414"/>
                    <a:pt x="248" y="414"/>
                  </a:cubicBezTo>
                  <a:cubicBezTo>
                    <a:pt x="251" y="417"/>
                    <a:pt x="254" y="418"/>
                    <a:pt x="258" y="418"/>
                  </a:cubicBezTo>
                  <a:cubicBezTo>
                    <a:pt x="262" y="418"/>
                    <a:pt x="266" y="417"/>
                    <a:pt x="269" y="414"/>
                  </a:cubicBezTo>
                  <a:cubicBezTo>
                    <a:pt x="271" y="411"/>
                    <a:pt x="273" y="408"/>
                    <a:pt x="273" y="404"/>
                  </a:cubicBezTo>
                  <a:cubicBezTo>
                    <a:pt x="273" y="400"/>
                    <a:pt x="271" y="396"/>
                    <a:pt x="269" y="393"/>
                  </a:cubicBezTo>
                  <a:close/>
                </a:path>
              </a:pathLst>
            </a:custGeom>
            <a:solidFill>
              <a:srgbClr val="02346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grpSp>
      <p:sp>
        <p:nvSpPr>
          <p:cNvPr id="41" name="Isosceles Triangle 40">
            <a:extLst>
              <a:ext uri="{FF2B5EF4-FFF2-40B4-BE49-F238E27FC236}">
                <a16:creationId xmlns:a16="http://schemas.microsoft.com/office/drawing/2014/main" id="{59C1EC01-0487-47DB-982F-5CD4B909020B}"/>
              </a:ext>
              <a:ext uri="{C183D7F6-B498-43B3-948B-1728B52AA6E4}">
                <adec:decorative xmlns:adec="http://schemas.microsoft.com/office/drawing/2017/decorative" val="1"/>
              </a:ext>
            </a:extLst>
          </p:cNvPr>
          <p:cNvSpPr/>
          <p:nvPr/>
        </p:nvSpPr>
        <p:spPr>
          <a:xfrm rot="5400000">
            <a:off x="1566941" y="4080206"/>
            <a:ext cx="2942295" cy="181945"/>
          </a:xfrm>
          <a:prstGeom prst="triangle">
            <a:avLst/>
          </a:prstGeom>
          <a:solidFill>
            <a:srgbClr val="DCE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4" name="Isosceles Triangle 93">
            <a:extLst>
              <a:ext uri="{FF2B5EF4-FFF2-40B4-BE49-F238E27FC236}">
                <a16:creationId xmlns:a16="http://schemas.microsoft.com/office/drawing/2014/main" id="{689D37B3-D169-420B-B29B-AFED2D575A9C}"/>
              </a:ext>
              <a:ext uri="{C183D7F6-B498-43B3-948B-1728B52AA6E4}">
                <adec:decorative xmlns:adec="http://schemas.microsoft.com/office/drawing/2017/decorative" val="1"/>
              </a:ext>
            </a:extLst>
          </p:cNvPr>
          <p:cNvSpPr/>
          <p:nvPr/>
        </p:nvSpPr>
        <p:spPr>
          <a:xfrm rot="5400000">
            <a:off x="4525279" y="4080206"/>
            <a:ext cx="2942295" cy="181945"/>
          </a:xfrm>
          <a:prstGeom prst="triangle">
            <a:avLst/>
          </a:prstGeom>
          <a:solidFill>
            <a:srgbClr val="DCE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Arrow: Right 37">
            <a:extLst>
              <a:ext uri="{FF2B5EF4-FFF2-40B4-BE49-F238E27FC236}">
                <a16:creationId xmlns:a16="http://schemas.microsoft.com/office/drawing/2014/main" id="{5CC866D2-0DEF-4EF9-AE45-9BDB2F2F3F23}"/>
              </a:ext>
              <a:ext uri="{C183D7F6-B498-43B3-948B-1728B52AA6E4}">
                <adec:decorative xmlns:adec="http://schemas.microsoft.com/office/drawing/2017/decorative" val="1"/>
              </a:ext>
            </a:extLst>
          </p:cNvPr>
          <p:cNvSpPr/>
          <p:nvPr/>
        </p:nvSpPr>
        <p:spPr>
          <a:xfrm>
            <a:off x="215153" y="5771692"/>
            <a:ext cx="8090647" cy="904959"/>
          </a:xfrm>
          <a:prstGeom prst="rightArrow">
            <a:avLst>
              <a:gd name="adj1" fmla="val 62645"/>
              <a:gd name="adj2" fmla="val 50000"/>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66"/>
                </a:solidFill>
                <a:effectLst/>
                <a:uLnTx/>
                <a:uFillTx/>
                <a:latin typeface="Calibri"/>
                <a:ea typeface="+mn-ea"/>
                <a:cs typeface="+mn-cs"/>
              </a:rPr>
              <a:t>ACA rules require that states limit cost sharing to no more than 5% of each individual’s family income. </a:t>
            </a:r>
          </a:p>
        </p:txBody>
      </p:sp>
      <p:sp>
        <p:nvSpPr>
          <p:cNvPr id="6" name="Rectangle: Rounded Corners 5">
            <a:extLst>
              <a:ext uri="{FF2B5EF4-FFF2-40B4-BE49-F238E27FC236}">
                <a16:creationId xmlns:a16="http://schemas.microsoft.com/office/drawing/2014/main" id="{C046489B-9DD9-412C-9143-2ECB50B7DD98}"/>
              </a:ext>
              <a:ext uri="{C183D7F6-B498-43B3-948B-1728B52AA6E4}">
                <adec:decorative xmlns:adec="http://schemas.microsoft.com/office/drawing/2017/decorative" val="1"/>
              </a:ext>
            </a:extLst>
          </p:cNvPr>
          <p:cNvSpPr/>
          <p:nvPr/>
        </p:nvSpPr>
        <p:spPr bwMode="auto">
          <a:xfrm>
            <a:off x="3061344" y="1951933"/>
            <a:ext cx="2871655" cy="3839267"/>
          </a:xfrm>
          <a:prstGeom prst="roundRect">
            <a:avLst/>
          </a:prstGeom>
          <a:no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85000"/>
              </a:lnSpc>
              <a:spcBef>
                <a:spcPct val="0"/>
              </a:spcBef>
              <a:spcAft>
                <a:spcPct val="0"/>
              </a:spcAft>
              <a:buClrTx/>
              <a:buSzTx/>
              <a:buFontTx/>
              <a:buNone/>
              <a:tabLst/>
            </a:pPr>
            <a:endParaRPr kumimoji="0" lang="en-US" sz="4400" b="1" i="0" u="none" strike="noStrike" cap="none" normalizeH="0" baseline="0">
              <a:ln>
                <a:noFill/>
              </a:ln>
              <a:solidFill>
                <a:schemeClr val="accent2"/>
              </a:solidFill>
              <a:effectLst/>
              <a:latin typeface="Arial" charset="0"/>
            </a:endParaRPr>
          </a:p>
        </p:txBody>
      </p:sp>
      <p:sp>
        <p:nvSpPr>
          <p:cNvPr id="4" name="Slide Number Placeholder 3">
            <a:extLst>
              <a:ext uri="{FF2B5EF4-FFF2-40B4-BE49-F238E27FC236}">
                <a16:creationId xmlns:a16="http://schemas.microsoft.com/office/drawing/2014/main" id="{DB4E1F6D-5284-480B-8D09-28DFEEED5FB0}"/>
              </a:ext>
            </a:extLst>
          </p:cNvPr>
          <p:cNvSpPr>
            <a:spLocks noGrp="1"/>
          </p:cNvSpPr>
          <p:nvPr>
            <p:ph type="sldNum" sz="quarter" idx="12"/>
          </p:nvPr>
        </p:nvSpPr>
        <p:spPr/>
        <p:txBody>
          <a:bodyPr/>
          <a:lstStyle/>
          <a:p>
            <a:fld id="{C73DA5E9-FA27-4A33-BF86-9FB2EC72B812}" type="slidenum">
              <a:rPr lang="en-US" altLang="en-US" smtClean="0"/>
              <a:pPr/>
              <a:t>20</a:t>
            </a:fld>
            <a:endParaRPr lang="en-US" altLang="en-US" dirty="0"/>
          </a:p>
        </p:txBody>
      </p:sp>
    </p:spTree>
    <p:extLst>
      <p:ext uri="{BB962C8B-B14F-4D97-AF65-F5344CB8AC3E}">
        <p14:creationId xmlns:p14="http://schemas.microsoft.com/office/powerpoint/2010/main" val="420040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26BAC-9E74-481A-A0A8-F2AB1E6AB179}"/>
              </a:ext>
            </a:extLst>
          </p:cNvPr>
          <p:cNvSpPr>
            <a:spLocks noGrp="1"/>
          </p:cNvSpPr>
          <p:nvPr>
            <p:ph type="title"/>
          </p:nvPr>
        </p:nvSpPr>
        <p:spPr>
          <a:xfrm>
            <a:off x="457200" y="304800"/>
            <a:ext cx="7696200" cy="838200"/>
          </a:xfrm>
        </p:spPr>
        <p:txBody>
          <a:bodyPr/>
          <a:lstStyle/>
          <a:p>
            <a:r>
              <a:rPr lang="en-US" sz="3600" dirty="0">
                <a:latin typeface="Calibri" panose="020F0502020204030204" pitchFamily="34" charset="0"/>
                <a:cs typeface="Calibri" panose="020F0502020204030204" pitchFamily="34" charset="0"/>
              </a:rPr>
              <a:t>How Will Cost Sharing be Rolled Out?</a:t>
            </a:r>
          </a:p>
        </p:txBody>
      </p:sp>
      <p:sp>
        <p:nvSpPr>
          <p:cNvPr id="5" name="Rectangle 4">
            <a:extLst>
              <a:ext uri="{FF2B5EF4-FFF2-40B4-BE49-F238E27FC236}">
                <a16:creationId xmlns:a16="http://schemas.microsoft.com/office/drawing/2014/main" id="{085998EE-4BCD-4166-AEA1-659B1C8DFE11}"/>
              </a:ext>
              <a:ext uri="{C183D7F6-B498-43B3-948B-1728B52AA6E4}">
                <adec:decorative xmlns:adec="http://schemas.microsoft.com/office/drawing/2017/decorative" val="1"/>
              </a:ext>
            </a:extLst>
          </p:cNvPr>
          <p:cNvSpPr/>
          <p:nvPr/>
        </p:nvSpPr>
        <p:spPr>
          <a:xfrm>
            <a:off x="0" y="1143000"/>
            <a:ext cx="9144000" cy="850777"/>
          </a:xfrm>
          <a:prstGeom prst="rect">
            <a:avLst/>
          </a:prstGeom>
          <a:solidFill>
            <a:srgbClr val="B4B4B4">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dirty="0">
              <a:solidFill>
                <a:srgbClr val="000066"/>
              </a:solidFill>
              <a:latin typeface="Frutiger Next Pro Light"/>
            </a:endParaRPr>
          </a:p>
        </p:txBody>
      </p:sp>
      <p:sp>
        <p:nvSpPr>
          <p:cNvPr id="6" name="Rectangle 5">
            <a:extLst>
              <a:ext uri="{FF2B5EF4-FFF2-40B4-BE49-F238E27FC236}">
                <a16:creationId xmlns:a16="http://schemas.microsoft.com/office/drawing/2014/main" id="{2116FB66-E3D1-458C-B4AC-FDB3EE6298E5}"/>
              </a:ext>
            </a:extLst>
          </p:cNvPr>
          <p:cNvSpPr/>
          <p:nvPr/>
        </p:nvSpPr>
        <p:spPr>
          <a:xfrm>
            <a:off x="609600" y="1171972"/>
            <a:ext cx="5109925" cy="307777"/>
          </a:xfrm>
          <a:prstGeom prst="rect">
            <a:avLst/>
          </a:prstGeom>
        </p:spPr>
        <p:txBody>
          <a:bodyPr wrap="none" lIns="0" tIns="0" rIns="0" bIns="0">
            <a:spAutoFit/>
          </a:bodyPr>
          <a:lstStyle/>
          <a:p>
            <a:pPr eaLnBrk="1" fontAlgn="ctr" hangingPunct="1">
              <a:spcBef>
                <a:spcPts val="0"/>
              </a:spcBef>
              <a:spcAft>
                <a:spcPts val="0"/>
              </a:spcAft>
              <a:defRPr/>
            </a:pPr>
            <a:r>
              <a:rPr lang="en-US" sz="2000" b="1" spc="150" dirty="0">
                <a:solidFill>
                  <a:srgbClr val="000066"/>
                </a:solidFill>
                <a:latin typeface="Calibri" panose="020F0502020204030204" pitchFamily="34" charset="0"/>
                <a:cs typeface="Calibri" panose="020F0502020204030204" pitchFamily="34" charset="0"/>
              </a:rPr>
              <a:t>IMPLEMENTATION OVERVIEW </a:t>
            </a:r>
            <a:r>
              <a:rPr lang="en-US" sz="2000" b="1" dirty="0">
                <a:solidFill>
                  <a:srgbClr val="000066"/>
                </a:solidFill>
                <a:latin typeface="Calibri" panose="020F0502020204030204" pitchFamily="34" charset="0"/>
                <a:cs typeface="Calibri" panose="020F0502020204030204" pitchFamily="34" charset="0"/>
              </a:rPr>
              <a:t>TWO PHASES</a:t>
            </a:r>
          </a:p>
        </p:txBody>
      </p:sp>
      <p:sp>
        <p:nvSpPr>
          <p:cNvPr id="7" name="TextBox 56">
            <a:extLst>
              <a:ext uri="{FF2B5EF4-FFF2-40B4-BE49-F238E27FC236}">
                <a16:creationId xmlns:a16="http://schemas.microsoft.com/office/drawing/2014/main" id="{7FBA6F79-2494-4D13-9527-9D6820025020}"/>
              </a:ext>
            </a:extLst>
          </p:cNvPr>
          <p:cNvSpPr txBox="1">
            <a:spLocks noChangeArrowheads="1"/>
          </p:cNvSpPr>
          <p:nvPr/>
        </p:nvSpPr>
        <p:spPr bwMode="auto">
          <a:xfrm>
            <a:off x="609600" y="1432937"/>
            <a:ext cx="8229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200"/>
              </a:spcBef>
              <a:buFontTx/>
              <a:buNone/>
            </a:pPr>
            <a:r>
              <a:rPr lang="en-US" altLang="en-US" sz="1800" b="0" dirty="0">
                <a:solidFill>
                  <a:srgbClr val="000066"/>
                </a:solidFill>
                <a:cs typeface="Calibri" panose="020F0502020204030204" pitchFamily="34" charset="0"/>
              </a:rPr>
              <a:t>Cost sharing changes will be implemented in two phases: 1) partial implementation and 2) full implementation. </a:t>
            </a:r>
          </a:p>
        </p:txBody>
      </p:sp>
      <p:sp>
        <p:nvSpPr>
          <p:cNvPr id="8" name="TextBox 7">
            <a:extLst>
              <a:ext uri="{FF2B5EF4-FFF2-40B4-BE49-F238E27FC236}">
                <a16:creationId xmlns:a16="http://schemas.microsoft.com/office/drawing/2014/main" id="{1CCB6083-A875-4A3F-A0D4-AE821A6CDB2C}"/>
              </a:ext>
            </a:extLst>
          </p:cNvPr>
          <p:cNvSpPr txBox="1"/>
          <p:nvPr/>
        </p:nvSpPr>
        <p:spPr bwMode="auto">
          <a:xfrm>
            <a:off x="358775" y="2099006"/>
            <a:ext cx="8480425" cy="377026"/>
          </a:xfrm>
          <a:prstGeom prst="rect">
            <a:avLst/>
          </a:prstGeom>
          <a:solidFill>
            <a:srgbClr val="33339D"/>
          </a:solidFill>
          <a:ln>
            <a:solidFill>
              <a:srgbClr val="023467"/>
            </a:solidFill>
          </a:ln>
        </p:spPr>
        <p:txBody>
          <a:bodyPr wrap="square" lIns="68580" tIns="34290" rIns="68580" bIns="34290" anchor="ctr">
            <a:spAutoFit/>
          </a:bodyPr>
          <a:lstStyle/>
          <a:p>
            <a:pPr algn="ctr" defTabSz="685800" eaLnBrk="1" fontAlgn="auto" hangingPunct="1">
              <a:spcBef>
                <a:spcPts val="0"/>
              </a:spcBef>
              <a:spcAft>
                <a:spcPts val="0"/>
              </a:spcAft>
              <a:defRPr/>
            </a:pPr>
            <a:r>
              <a:rPr lang="en-US" sz="2000" b="1" cap="all" spc="225" dirty="0">
                <a:solidFill>
                  <a:schemeClr val="bg1"/>
                </a:solidFill>
                <a:latin typeface="Calibri" panose="020F0502020204030204" pitchFamily="34" charset="0"/>
                <a:cs typeface="Calibri" panose="020F0502020204030204" pitchFamily="34" charset="0"/>
              </a:rPr>
              <a:t>Phase 1 (Partial implementation)</a:t>
            </a:r>
          </a:p>
        </p:txBody>
      </p:sp>
      <p:sp>
        <p:nvSpPr>
          <p:cNvPr id="3" name="Content Placeholder 2">
            <a:extLst>
              <a:ext uri="{FF2B5EF4-FFF2-40B4-BE49-F238E27FC236}">
                <a16:creationId xmlns:a16="http://schemas.microsoft.com/office/drawing/2014/main" id="{08F47902-FAA6-41C4-9881-CCABB36E0D9C}"/>
              </a:ext>
            </a:extLst>
          </p:cNvPr>
          <p:cNvSpPr>
            <a:spLocks noGrp="1"/>
          </p:cNvSpPr>
          <p:nvPr>
            <p:ph idx="1"/>
          </p:nvPr>
        </p:nvSpPr>
        <p:spPr>
          <a:xfrm>
            <a:off x="457200" y="2476032"/>
            <a:ext cx="8229600" cy="3650132"/>
          </a:xfrm>
        </p:spPr>
        <p:txBody>
          <a:bodyPr/>
          <a:lstStyle/>
          <a:p>
            <a:r>
              <a:rPr lang="en-US" sz="2000" b="1" dirty="0">
                <a:solidFill>
                  <a:srgbClr val="FF0000"/>
                </a:solidFill>
                <a:latin typeface="Calibri" panose="020F0502020204030204" pitchFamily="34" charset="0"/>
                <a:cs typeface="Calibri" panose="020F0502020204030204" pitchFamily="34" charset="0"/>
              </a:rPr>
              <a:t>Date: July 1, 2020</a:t>
            </a:r>
          </a:p>
          <a:p>
            <a:r>
              <a:rPr lang="en-US" sz="2000" dirty="0">
                <a:latin typeface="Calibri" panose="020F0502020204030204" pitchFamily="34" charset="0"/>
                <a:cs typeface="Calibri" panose="020F0502020204030204" pitchFamily="34" charset="0"/>
              </a:rPr>
              <a:t>Policy Overview: </a:t>
            </a:r>
          </a:p>
          <a:p>
            <a:pPr lvl="1"/>
            <a:r>
              <a:rPr lang="en-US" sz="1800" dirty="0">
                <a:latin typeface="Calibri" panose="020F0502020204030204" pitchFamily="34" charset="0"/>
                <a:cs typeface="Calibri" panose="020F0502020204030204" pitchFamily="34" charset="0"/>
              </a:rPr>
              <a:t>Pharmacy Copays for members with incomes at or below 50% FPL and for members categorically eligible for MassHealth because they are receiving other public assistance (“referred </a:t>
            </a:r>
            <a:r>
              <a:rPr lang="en-US" sz="1800" dirty="0" err="1">
                <a:latin typeface="Calibri" panose="020F0502020204030204" pitchFamily="34" charset="0"/>
                <a:cs typeface="Calibri" panose="020F0502020204030204" pitchFamily="34" charset="0"/>
              </a:rPr>
              <a:t>eligibles</a:t>
            </a:r>
            <a:r>
              <a:rPr lang="en-US" sz="1800" dirty="0">
                <a:latin typeface="Calibri" panose="020F0502020204030204" pitchFamily="34" charset="0"/>
                <a:cs typeface="Calibri" panose="020F0502020204030204" pitchFamily="34" charset="0"/>
              </a:rPr>
              <a:t>”) will be eliminated. </a:t>
            </a:r>
          </a:p>
          <a:p>
            <a:pPr lvl="1"/>
            <a:r>
              <a:rPr lang="en-US" sz="1800" dirty="0">
                <a:latin typeface="Calibri" panose="020F0502020204030204" pitchFamily="34" charset="0"/>
                <a:cs typeface="Calibri" panose="020F0502020204030204" pitchFamily="34" charset="0"/>
              </a:rPr>
              <a:t>Copays for FDA-approved medications for detoxification and maintenance treatment of substance use disorders (SUD), preventive services rated Grade A &amp; B by the US Preventive Services Task Force (</a:t>
            </a:r>
            <a:r>
              <a:rPr lang="en-US" sz="1800" dirty="0" err="1">
                <a:latin typeface="Calibri" panose="020F0502020204030204" pitchFamily="34" charset="0"/>
                <a:cs typeface="Calibri" panose="020F0502020204030204" pitchFamily="34" charset="0"/>
              </a:rPr>
              <a:t>USPSTF</a:t>
            </a:r>
            <a:r>
              <a:rPr lang="en-US" sz="1800" dirty="0">
                <a:latin typeface="Calibri" panose="020F0502020204030204" pitchFamily="34" charset="0"/>
                <a:cs typeface="Calibri" panose="020F0502020204030204" pitchFamily="34" charset="0"/>
              </a:rPr>
              <a:t>) or broader exclusion specified by MassHealth, and vaccines and their administration recommended by the Advisory Committee on Immunization Practices (</a:t>
            </a:r>
            <a:r>
              <a:rPr lang="en-US" sz="1800" dirty="0" err="1">
                <a:latin typeface="Calibri" panose="020F0502020204030204" pitchFamily="34" charset="0"/>
                <a:cs typeface="Calibri" panose="020F0502020204030204" pitchFamily="34" charset="0"/>
              </a:rPr>
              <a:t>ACIP</a:t>
            </a:r>
            <a:r>
              <a:rPr lang="en-US" sz="1800" dirty="0">
                <a:latin typeface="Calibri" panose="020F0502020204030204" pitchFamily="34" charset="0"/>
                <a:cs typeface="Calibri" panose="020F0502020204030204" pitchFamily="34" charset="0"/>
              </a:rPr>
              <a:t>) will be eliminated for all members. </a:t>
            </a:r>
          </a:p>
          <a:p>
            <a:pPr lvl="1"/>
            <a:r>
              <a:rPr lang="en-US" sz="1800" dirty="0">
                <a:latin typeface="Calibri" panose="020F0502020204030204" pitchFamily="34" charset="0"/>
                <a:cs typeface="Calibri" panose="020F0502020204030204" pitchFamily="34" charset="0"/>
              </a:rPr>
              <a:t>Please note that acute inpatient hospital copays have been eliminated for all members effective 03/18/20.</a:t>
            </a:r>
          </a:p>
          <a:p>
            <a:endParaRPr lang="en-US" sz="20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8A5B1F3-CC23-47D9-8C49-AE0866953648}"/>
              </a:ext>
            </a:extLst>
          </p:cNvPr>
          <p:cNvSpPr>
            <a:spLocks noGrp="1"/>
          </p:cNvSpPr>
          <p:nvPr>
            <p:ph type="sldNum" sz="quarter" idx="12"/>
          </p:nvPr>
        </p:nvSpPr>
        <p:spPr/>
        <p:txBody>
          <a:bodyPr/>
          <a:lstStyle/>
          <a:p>
            <a:fld id="{C3302BC5-986D-42D8-BF2F-B9D0692D83AF}" type="slidenum">
              <a:rPr lang="en-US" smtClean="0"/>
              <a:pPr/>
              <a:t>21</a:t>
            </a:fld>
            <a:endParaRPr lang="en-US" dirty="0"/>
          </a:p>
        </p:txBody>
      </p:sp>
    </p:spTree>
    <p:extLst>
      <p:ext uri="{BB962C8B-B14F-4D97-AF65-F5344CB8AC3E}">
        <p14:creationId xmlns:p14="http://schemas.microsoft.com/office/powerpoint/2010/main" val="1338370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26BAC-9E74-481A-A0A8-F2AB1E6AB179}"/>
              </a:ext>
            </a:extLst>
          </p:cNvPr>
          <p:cNvSpPr>
            <a:spLocks noGrp="1"/>
          </p:cNvSpPr>
          <p:nvPr>
            <p:ph type="title"/>
          </p:nvPr>
        </p:nvSpPr>
        <p:spPr>
          <a:xfrm>
            <a:off x="457200" y="304800"/>
            <a:ext cx="8077200" cy="838200"/>
          </a:xfrm>
        </p:spPr>
        <p:txBody>
          <a:bodyPr/>
          <a:lstStyle/>
          <a:p>
            <a:r>
              <a:rPr lang="en-US" sz="3600" dirty="0">
                <a:latin typeface="Calibri" panose="020F0502020204030204" pitchFamily="34" charset="0"/>
                <a:cs typeface="Calibri" panose="020F0502020204030204" pitchFamily="34" charset="0"/>
              </a:rPr>
              <a:t>How Will Cost Sharing be Rolled Out? </a:t>
            </a:r>
            <a:r>
              <a:rPr lang="en-US" sz="2800" dirty="0">
                <a:latin typeface="Calibri" panose="020F0502020204030204" pitchFamily="34" charset="0"/>
                <a:cs typeface="Calibri" panose="020F0502020204030204" pitchFamily="34" charset="0"/>
              </a:rPr>
              <a:t>(continued)</a:t>
            </a:r>
            <a:endParaRPr lang="en-US" sz="36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85998EE-4BCD-4166-AEA1-659B1C8DFE11}"/>
              </a:ext>
              <a:ext uri="{C183D7F6-B498-43B3-948B-1728B52AA6E4}">
                <adec:decorative xmlns:adec="http://schemas.microsoft.com/office/drawing/2017/decorative" val="1"/>
              </a:ext>
            </a:extLst>
          </p:cNvPr>
          <p:cNvSpPr/>
          <p:nvPr/>
        </p:nvSpPr>
        <p:spPr>
          <a:xfrm>
            <a:off x="0" y="1219200"/>
            <a:ext cx="9144000" cy="889485"/>
          </a:xfrm>
          <a:prstGeom prst="rect">
            <a:avLst/>
          </a:prstGeom>
          <a:solidFill>
            <a:srgbClr val="B4B4B4">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dirty="0">
              <a:solidFill>
                <a:srgbClr val="000000"/>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2116FB66-E3D1-458C-B4AC-FDB3EE6298E5}"/>
              </a:ext>
            </a:extLst>
          </p:cNvPr>
          <p:cNvSpPr/>
          <p:nvPr/>
        </p:nvSpPr>
        <p:spPr>
          <a:xfrm>
            <a:off x="282575" y="1219200"/>
            <a:ext cx="5109925" cy="307777"/>
          </a:xfrm>
          <a:prstGeom prst="rect">
            <a:avLst/>
          </a:prstGeom>
        </p:spPr>
        <p:txBody>
          <a:bodyPr wrap="none" lIns="0" tIns="0" rIns="0" bIns="0">
            <a:spAutoFit/>
          </a:bodyPr>
          <a:lstStyle/>
          <a:p>
            <a:pPr eaLnBrk="1" fontAlgn="ctr" hangingPunct="1">
              <a:spcBef>
                <a:spcPts val="0"/>
              </a:spcBef>
              <a:spcAft>
                <a:spcPts val="0"/>
              </a:spcAft>
              <a:defRPr/>
            </a:pPr>
            <a:r>
              <a:rPr lang="en-US" sz="2000" b="1" spc="150" dirty="0">
                <a:solidFill>
                  <a:srgbClr val="000066"/>
                </a:solidFill>
                <a:latin typeface="Calibri" panose="020F0502020204030204" pitchFamily="34" charset="0"/>
                <a:cs typeface="Calibri" panose="020F0502020204030204" pitchFamily="34" charset="0"/>
              </a:rPr>
              <a:t>IMPLEMENTATION OVERVIEW </a:t>
            </a:r>
            <a:r>
              <a:rPr lang="en-US" sz="2000" b="1" dirty="0">
                <a:solidFill>
                  <a:srgbClr val="000066"/>
                </a:solidFill>
                <a:latin typeface="Calibri" panose="020F0502020204030204" pitchFamily="34" charset="0"/>
                <a:cs typeface="Calibri" panose="020F0502020204030204" pitchFamily="34" charset="0"/>
              </a:rPr>
              <a:t>TWO PHASES</a:t>
            </a:r>
          </a:p>
        </p:txBody>
      </p:sp>
      <p:sp>
        <p:nvSpPr>
          <p:cNvPr id="7" name="TextBox 56">
            <a:extLst>
              <a:ext uri="{FF2B5EF4-FFF2-40B4-BE49-F238E27FC236}">
                <a16:creationId xmlns:a16="http://schemas.microsoft.com/office/drawing/2014/main" id="{7FBA6F79-2494-4D13-9527-9D6820025020}"/>
              </a:ext>
            </a:extLst>
          </p:cNvPr>
          <p:cNvSpPr txBox="1">
            <a:spLocks noChangeArrowheads="1"/>
          </p:cNvSpPr>
          <p:nvPr/>
        </p:nvSpPr>
        <p:spPr bwMode="auto">
          <a:xfrm>
            <a:off x="282575" y="1540832"/>
            <a:ext cx="85788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200"/>
              </a:spcBef>
              <a:buFontTx/>
              <a:buNone/>
            </a:pPr>
            <a:r>
              <a:rPr lang="en-US" altLang="en-US" sz="1800" b="0" dirty="0">
                <a:solidFill>
                  <a:srgbClr val="000066"/>
                </a:solidFill>
                <a:cs typeface="Calibri" panose="020F0502020204030204" pitchFamily="34" charset="0"/>
              </a:rPr>
              <a:t>Cost sharing changes will be implemented in two phases: 1) partial implementation and </a:t>
            </a:r>
            <a:r>
              <a:rPr lang="en-US" altLang="en-US" sz="1800" dirty="0">
                <a:solidFill>
                  <a:srgbClr val="000066"/>
                </a:solidFill>
                <a:cs typeface="Calibri" panose="020F0502020204030204" pitchFamily="34" charset="0"/>
              </a:rPr>
              <a:t>2) full implementation. </a:t>
            </a:r>
          </a:p>
        </p:txBody>
      </p:sp>
      <p:sp>
        <p:nvSpPr>
          <p:cNvPr id="8" name="TextBox 7">
            <a:extLst>
              <a:ext uri="{FF2B5EF4-FFF2-40B4-BE49-F238E27FC236}">
                <a16:creationId xmlns:a16="http://schemas.microsoft.com/office/drawing/2014/main" id="{1CCB6083-A875-4A3F-A0D4-AE821A6CDB2C}"/>
              </a:ext>
            </a:extLst>
          </p:cNvPr>
          <p:cNvSpPr txBox="1"/>
          <p:nvPr/>
        </p:nvSpPr>
        <p:spPr bwMode="auto">
          <a:xfrm>
            <a:off x="381000" y="2118875"/>
            <a:ext cx="8480425" cy="377026"/>
          </a:xfrm>
          <a:prstGeom prst="rect">
            <a:avLst/>
          </a:prstGeom>
          <a:solidFill>
            <a:srgbClr val="33339D"/>
          </a:solidFill>
          <a:ln>
            <a:solidFill>
              <a:srgbClr val="023467"/>
            </a:solidFill>
          </a:ln>
        </p:spPr>
        <p:txBody>
          <a:bodyPr wrap="square" lIns="68580" tIns="34290" rIns="68580" bIns="34290" anchor="ctr">
            <a:spAutoFit/>
          </a:bodyPr>
          <a:lstStyle/>
          <a:p>
            <a:pPr algn="ctr">
              <a:defRPr/>
            </a:pPr>
            <a:r>
              <a:rPr lang="en-US" sz="2000" b="1" cap="all" spc="225" dirty="0">
                <a:solidFill>
                  <a:schemeClr val="bg1"/>
                </a:solidFill>
                <a:latin typeface="Calibri" panose="020F0502020204030204" pitchFamily="34" charset="0"/>
                <a:cs typeface="Calibri" panose="020F0502020204030204" pitchFamily="34" charset="0"/>
              </a:rPr>
              <a:t>Phase 2 (Full Implementation)</a:t>
            </a:r>
          </a:p>
        </p:txBody>
      </p:sp>
      <p:sp>
        <p:nvSpPr>
          <p:cNvPr id="3" name="Content Placeholder 2">
            <a:extLst>
              <a:ext uri="{FF2B5EF4-FFF2-40B4-BE49-F238E27FC236}">
                <a16:creationId xmlns:a16="http://schemas.microsoft.com/office/drawing/2014/main" id="{08F47902-FAA6-41C4-9881-CCABB36E0D9C}"/>
              </a:ext>
            </a:extLst>
          </p:cNvPr>
          <p:cNvSpPr>
            <a:spLocks noGrp="1"/>
          </p:cNvSpPr>
          <p:nvPr>
            <p:ph idx="1"/>
          </p:nvPr>
        </p:nvSpPr>
        <p:spPr>
          <a:xfrm>
            <a:off x="457200" y="2495901"/>
            <a:ext cx="8229600" cy="3630262"/>
          </a:xfrm>
        </p:spPr>
        <p:txBody>
          <a:bodyPr/>
          <a:lstStyle/>
          <a:p>
            <a:pPr>
              <a:spcBef>
                <a:spcPts val="300"/>
              </a:spcBef>
              <a:spcAft>
                <a:spcPts val="0"/>
              </a:spcAft>
            </a:pPr>
            <a:r>
              <a:rPr lang="en-US" sz="2000" dirty="0">
                <a:solidFill>
                  <a:srgbClr val="FF0000"/>
                </a:solidFill>
                <a:latin typeface="Calibri" panose="020F0502020204030204" pitchFamily="34" charset="0"/>
                <a:cs typeface="Calibri" panose="020F0502020204030204" pitchFamily="34" charset="0"/>
              </a:rPr>
              <a:t>Date: January 1, 2021</a:t>
            </a:r>
          </a:p>
          <a:p>
            <a:pPr>
              <a:spcBef>
                <a:spcPts val="300"/>
              </a:spcBef>
              <a:spcAft>
                <a:spcPts val="0"/>
              </a:spcAft>
            </a:pPr>
            <a:r>
              <a:rPr lang="en-US" sz="2000" dirty="0">
                <a:latin typeface="Calibri" panose="020F0502020204030204" pitchFamily="34" charset="0"/>
                <a:cs typeface="Calibri" panose="020F0502020204030204" pitchFamily="34" charset="0"/>
              </a:rPr>
              <a:t>Policy Overview: </a:t>
            </a:r>
          </a:p>
          <a:p>
            <a:pPr lvl="1">
              <a:spcBef>
                <a:spcPts val="300"/>
              </a:spcBef>
              <a:spcAft>
                <a:spcPts val="0"/>
              </a:spcAft>
            </a:pPr>
            <a:r>
              <a:rPr lang="en-US" sz="2000" dirty="0">
                <a:latin typeface="Calibri" panose="020F0502020204030204" pitchFamily="34" charset="0"/>
                <a:cs typeface="Calibri" panose="020F0502020204030204" pitchFamily="34" charset="0"/>
              </a:rPr>
              <a:t>Pharmacy copay caps will change from the current $250 annual cap to a member-specific, monthly copay cap. </a:t>
            </a:r>
          </a:p>
          <a:p>
            <a:pPr lvl="1">
              <a:spcBef>
                <a:spcPts val="300"/>
              </a:spcBef>
              <a:spcAft>
                <a:spcPts val="0"/>
              </a:spcAft>
            </a:pPr>
            <a:r>
              <a:rPr lang="en-US" sz="2000" dirty="0">
                <a:latin typeface="Calibri" panose="020F0502020204030204" pitchFamily="34" charset="0"/>
                <a:cs typeface="Calibri" panose="020F0502020204030204" pitchFamily="34" charset="0"/>
              </a:rPr>
              <a:t>Pharmacy copays caps will not exceed 2% of income for non-exempt adult members. They will be calculated at the individual level and will be based on a member’s FPL and household size. </a:t>
            </a:r>
          </a:p>
          <a:p>
            <a:pPr lvl="1">
              <a:spcBef>
                <a:spcPts val="300"/>
              </a:spcBef>
              <a:spcAft>
                <a:spcPts val="0"/>
              </a:spcAft>
            </a:pPr>
            <a:r>
              <a:rPr lang="en-US" sz="2000" dirty="0">
                <a:latin typeface="Calibri" panose="020F0502020204030204" pitchFamily="34" charset="0"/>
                <a:cs typeface="Calibri" panose="020F0502020204030204" pitchFamily="34" charset="0"/>
              </a:rPr>
              <a:t>Members will receive notices every time there is a change to their copay cap amount and/or when they meet their copay cap for the month.</a:t>
            </a:r>
          </a:p>
          <a:p>
            <a:pPr lvl="1">
              <a:spcBef>
                <a:spcPts val="300"/>
              </a:spcBef>
              <a:spcAft>
                <a:spcPts val="0"/>
              </a:spcAft>
            </a:pPr>
            <a:r>
              <a:rPr lang="en-US" sz="2000" dirty="0">
                <a:latin typeface="Calibri" panose="020F0502020204030204" pitchFamily="34" charset="0"/>
                <a:cs typeface="Calibri" panose="020F0502020204030204" pitchFamily="34" charset="0"/>
              </a:rPr>
              <a:t>Please note that changes that took effect on 7/1/20 as part of the partial implementation will continue.</a:t>
            </a:r>
          </a:p>
        </p:txBody>
      </p:sp>
      <p:sp>
        <p:nvSpPr>
          <p:cNvPr id="4" name="Slide Number Placeholder 3">
            <a:extLst>
              <a:ext uri="{FF2B5EF4-FFF2-40B4-BE49-F238E27FC236}">
                <a16:creationId xmlns:a16="http://schemas.microsoft.com/office/drawing/2014/main" id="{E8A5B1F3-CC23-47D9-8C49-AE0866953648}"/>
              </a:ext>
            </a:extLst>
          </p:cNvPr>
          <p:cNvSpPr>
            <a:spLocks noGrp="1"/>
          </p:cNvSpPr>
          <p:nvPr>
            <p:ph type="sldNum" sz="quarter" idx="12"/>
          </p:nvPr>
        </p:nvSpPr>
        <p:spPr/>
        <p:txBody>
          <a:bodyPr/>
          <a:lstStyle/>
          <a:p>
            <a:fld id="{C3302BC5-986D-42D8-BF2F-B9D0692D83AF}" type="slidenum">
              <a:rPr lang="en-US" smtClean="0"/>
              <a:pPr/>
              <a:t>22</a:t>
            </a:fld>
            <a:endParaRPr lang="en-US" dirty="0"/>
          </a:p>
        </p:txBody>
      </p:sp>
    </p:spTree>
    <p:extLst>
      <p:ext uri="{BB962C8B-B14F-4D97-AF65-F5344CB8AC3E}">
        <p14:creationId xmlns:p14="http://schemas.microsoft.com/office/powerpoint/2010/main" val="3371923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5C655-A763-4789-8507-49CC9DD4097F}"/>
              </a:ext>
            </a:extLst>
          </p:cNvPr>
          <p:cNvSpPr>
            <a:spLocks noGrp="1"/>
          </p:cNvSpPr>
          <p:nvPr>
            <p:ph type="title"/>
          </p:nvPr>
        </p:nvSpPr>
        <p:spPr>
          <a:xfrm>
            <a:off x="381000" y="287343"/>
            <a:ext cx="6416675" cy="352220"/>
          </a:xfrm>
        </p:spPr>
        <p:txBody>
          <a:bodyPr anchor="t"/>
          <a:lstStyle/>
          <a:p>
            <a:r>
              <a:rPr lang="en-US" sz="2800" dirty="0">
                <a:latin typeface="Calibri" panose="020F0502020204030204" pitchFamily="34" charset="0"/>
                <a:cs typeface="Calibri" panose="020F0502020204030204" pitchFamily="34" charset="0"/>
              </a:rPr>
              <a:t>What is Changing July 1, 2020?</a:t>
            </a:r>
          </a:p>
        </p:txBody>
      </p:sp>
      <p:sp>
        <p:nvSpPr>
          <p:cNvPr id="34" name="Rectangle 3">
            <a:extLst>
              <a:ext uri="{FF2B5EF4-FFF2-40B4-BE49-F238E27FC236}">
                <a16:creationId xmlns:a16="http://schemas.microsoft.com/office/drawing/2014/main" id="{33CB07B9-3621-4176-886E-FEE3C7021613}"/>
              </a:ext>
              <a:ext uri="{C183D7F6-B498-43B3-948B-1728B52AA6E4}">
                <adec:decorative xmlns:adec="http://schemas.microsoft.com/office/drawing/2017/decorative" val="1"/>
              </a:ext>
            </a:extLst>
          </p:cNvPr>
          <p:cNvSpPr>
            <a:spLocks noChangeArrowheads="1"/>
          </p:cNvSpPr>
          <p:nvPr/>
        </p:nvSpPr>
        <p:spPr bwMode="gray">
          <a:xfrm>
            <a:off x="427172" y="969448"/>
            <a:ext cx="4228486" cy="686602"/>
          </a:xfrm>
          <a:prstGeom prst="rect">
            <a:avLst/>
          </a:prstGeom>
          <a:solidFill>
            <a:srgbClr val="33339D"/>
          </a:solidFill>
          <a:ln w="9525">
            <a:solidFill>
              <a:srgbClr val="023467"/>
            </a:solidFill>
            <a:miter lim="800000"/>
            <a:headEnd/>
            <a:tailEnd/>
          </a:ln>
        </p:spPr>
        <p:txBody>
          <a:bodyPr lIns="88900" tIns="88900" rIns="88900" bIns="889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6000"/>
              </a:lnSpc>
              <a:spcBef>
                <a:spcPct val="0"/>
              </a:spcBef>
              <a:buFont typeface="Wingdings 2" panose="05020102010507070707" pitchFamily="18" charset="2"/>
              <a:buNone/>
            </a:pPr>
            <a:endParaRPr lang="en-US" altLang="en-US" sz="1600" b="1" dirty="0">
              <a:solidFill>
                <a:schemeClr val="bg1"/>
              </a:solidFill>
              <a:cs typeface="Calibri" panose="020F0502020204030204" pitchFamily="34" charset="0"/>
            </a:endParaRPr>
          </a:p>
        </p:txBody>
      </p:sp>
      <p:sp>
        <p:nvSpPr>
          <p:cNvPr id="35" name="TextBox 34">
            <a:extLst>
              <a:ext uri="{FF2B5EF4-FFF2-40B4-BE49-F238E27FC236}">
                <a16:creationId xmlns:a16="http://schemas.microsoft.com/office/drawing/2014/main" id="{496CB251-820A-42C7-B587-72497A63C702}"/>
              </a:ext>
            </a:extLst>
          </p:cNvPr>
          <p:cNvSpPr txBox="1"/>
          <p:nvPr/>
        </p:nvSpPr>
        <p:spPr>
          <a:xfrm>
            <a:off x="749080" y="1114827"/>
            <a:ext cx="3352196" cy="353942"/>
          </a:xfrm>
          <a:prstGeom prst="rect">
            <a:avLst/>
          </a:prstGeom>
          <a:solidFill>
            <a:srgbClr val="33339D"/>
          </a:solidFill>
        </p:spPr>
        <p:txBody>
          <a:bodyPr wrap="square" rtlCol="0">
            <a:spAutoFit/>
          </a:bodyPr>
          <a:lstStyle/>
          <a:p>
            <a:pPr algn="ctr"/>
            <a:r>
              <a:rPr lang="en-US" sz="1700" b="1" dirty="0">
                <a:solidFill>
                  <a:schemeClr val="bg1"/>
                </a:solidFill>
                <a:latin typeface="Calibri" panose="020F0502020204030204" pitchFamily="34" charset="0"/>
                <a:cs typeface="Calibri" panose="020F0502020204030204" pitchFamily="34" charset="0"/>
              </a:rPr>
              <a:t>WHAT IS CHANGING?</a:t>
            </a:r>
          </a:p>
        </p:txBody>
      </p:sp>
      <p:sp>
        <p:nvSpPr>
          <p:cNvPr id="30" name="Rectangle 29">
            <a:extLst>
              <a:ext uri="{FF2B5EF4-FFF2-40B4-BE49-F238E27FC236}">
                <a16:creationId xmlns:a16="http://schemas.microsoft.com/office/drawing/2014/main" id="{35800C38-7676-4682-802F-D911DC6BEF64}"/>
              </a:ext>
            </a:extLst>
          </p:cNvPr>
          <p:cNvSpPr/>
          <p:nvPr/>
        </p:nvSpPr>
        <p:spPr bwMode="gray">
          <a:xfrm>
            <a:off x="434954" y="1609295"/>
            <a:ext cx="4228486" cy="5112180"/>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t"/>
          <a:lstStyle/>
          <a:p>
            <a:pPr marL="285750" indent="-285750">
              <a:spcBef>
                <a:spcPts val="600"/>
              </a:spcBef>
              <a:spcAft>
                <a:spcPts val="200"/>
              </a:spcAft>
              <a:buClr>
                <a:schemeClr val="accent5">
                  <a:lumMod val="75000"/>
                </a:schemeClr>
              </a:buClr>
              <a:buFont typeface="Arial" panose="020B0604020202020204" pitchFamily="34" charset="0"/>
              <a:buChar char="•"/>
              <a:defRPr/>
            </a:pPr>
            <a:r>
              <a:rPr lang="en-US" sz="1550" b="0" dirty="0">
                <a:solidFill>
                  <a:schemeClr val="tx1"/>
                </a:solidFill>
                <a:latin typeface="Calibri" panose="020F0502020204030204" pitchFamily="34" charset="0"/>
                <a:cs typeface="Calibri" panose="020F0502020204030204" pitchFamily="34" charset="0"/>
              </a:rPr>
              <a:t>At the end of each month, MassHealth will identify members with incomes at or under 50% FPL and referred </a:t>
            </a:r>
            <a:r>
              <a:rPr lang="en-US" sz="1550" b="0" dirty="0" err="1">
                <a:solidFill>
                  <a:schemeClr val="tx1"/>
                </a:solidFill>
                <a:latin typeface="Calibri" panose="020F0502020204030204" pitchFamily="34" charset="0"/>
                <a:cs typeface="Calibri" panose="020F0502020204030204" pitchFamily="34" charset="0"/>
              </a:rPr>
              <a:t>eligibles</a:t>
            </a:r>
            <a:r>
              <a:rPr lang="en-US" sz="1550" b="0" dirty="0">
                <a:solidFill>
                  <a:schemeClr val="tx1"/>
                </a:solidFill>
                <a:latin typeface="Calibri" panose="020F0502020204030204" pitchFamily="34" charset="0"/>
                <a:cs typeface="Calibri" panose="020F0502020204030204" pitchFamily="34" charset="0"/>
              </a:rPr>
              <a:t> and exclude them from copays for the following month. Even if a member's income changes during the month, their exclusion will remain in place until MassHealth identifies the members again at the end of the month.</a:t>
            </a:r>
          </a:p>
          <a:p>
            <a:pPr marL="285750" indent="-285750">
              <a:spcBef>
                <a:spcPts val="600"/>
              </a:spcBef>
              <a:spcAft>
                <a:spcPts val="200"/>
              </a:spcAft>
              <a:buClr>
                <a:schemeClr val="accent5">
                  <a:lumMod val="75000"/>
                </a:schemeClr>
              </a:buClr>
              <a:buFont typeface="Arial" panose="020B0604020202020204" pitchFamily="34" charset="0"/>
              <a:buChar char="•"/>
              <a:defRPr/>
            </a:pPr>
            <a:r>
              <a:rPr lang="en-US" sz="1550" b="0" dirty="0">
                <a:solidFill>
                  <a:schemeClr val="tx1"/>
                </a:solidFill>
                <a:latin typeface="Calibri" panose="020F0502020204030204" pitchFamily="34" charset="0"/>
                <a:cs typeface="Calibri" panose="020F0502020204030204" pitchFamily="34" charset="0"/>
              </a:rPr>
              <a:t>Copays for FDA-approved medications for maintenance and treatment of substance use disorders (SUD), preventive services rated Grade A &amp; B by the US Preventive Services Task Force (USPSTF) or broader exclusion specified by MassHealth, and approved vaccines and their administration recommended by the Advisory Committee on Immunization Practices (ACIP), will be eliminated for all members.</a:t>
            </a:r>
            <a:endParaRPr lang="en-US" sz="1550" b="0" dirty="0">
              <a:solidFill>
                <a:schemeClr val="tx1"/>
              </a:solidFill>
              <a:highlight>
                <a:srgbClr val="FFFF00"/>
              </a:highlight>
              <a:latin typeface="Calibri" panose="020F0502020204030204" pitchFamily="34" charset="0"/>
              <a:cs typeface="Calibri" panose="020F0502020204030204" pitchFamily="34" charset="0"/>
            </a:endParaRPr>
          </a:p>
          <a:p>
            <a:pPr marL="285750" indent="-285750">
              <a:spcBef>
                <a:spcPts val="600"/>
              </a:spcBef>
              <a:spcAft>
                <a:spcPts val="200"/>
              </a:spcAft>
              <a:buClr>
                <a:schemeClr val="accent5">
                  <a:lumMod val="75000"/>
                </a:schemeClr>
              </a:buClr>
              <a:buFont typeface="Arial" panose="020B0604020202020204" pitchFamily="34" charset="0"/>
              <a:buChar char="•"/>
              <a:defRPr/>
            </a:pPr>
            <a:r>
              <a:rPr lang="en-US" altLang="en-US" sz="1550" b="0" dirty="0">
                <a:solidFill>
                  <a:schemeClr val="tx1"/>
                </a:solidFill>
                <a:latin typeface="Calibri" panose="020F0502020204030204" pitchFamily="34" charset="0"/>
                <a:cs typeface="Calibri" panose="020F0502020204030204" pitchFamily="34" charset="0"/>
              </a:rPr>
              <a:t>Acute inpatient hospital copays have been eliminated for all members effective 03/18/20.</a:t>
            </a:r>
          </a:p>
          <a:p>
            <a:pPr marL="285750" lvl="0" indent="-285750">
              <a:spcBef>
                <a:spcPts val="600"/>
              </a:spcBef>
              <a:spcAft>
                <a:spcPts val="600"/>
              </a:spcAft>
              <a:buClr>
                <a:schemeClr val="accent5">
                  <a:lumMod val="75000"/>
                </a:schemeClr>
              </a:buClr>
              <a:buFont typeface="Arial" panose="020B0604020202020204" pitchFamily="34" charset="0"/>
              <a:buChar char="•"/>
              <a:defRPr/>
            </a:pPr>
            <a:endParaRPr lang="en-US" altLang="en-US" sz="1550" b="0" dirty="0">
              <a:solidFill>
                <a:schemeClr val="tx1"/>
              </a:solidFill>
              <a:latin typeface="Calibri" panose="020F0502020204030204" pitchFamily="34" charset="0"/>
              <a:cs typeface="Calibri" panose="020F0502020204030204" pitchFamily="34" charset="0"/>
            </a:endParaRPr>
          </a:p>
        </p:txBody>
      </p:sp>
      <p:sp>
        <p:nvSpPr>
          <p:cNvPr id="16" name="Rectangle 3">
            <a:extLst>
              <a:ext uri="{FF2B5EF4-FFF2-40B4-BE49-F238E27FC236}">
                <a16:creationId xmlns:a16="http://schemas.microsoft.com/office/drawing/2014/main" id="{4AE2BAEF-D6EB-4769-BD12-AD9FC2CB2F96}"/>
              </a:ext>
              <a:ext uri="{C183D7F6-B498-43B3-948B-1728B52AA6E4}">
                <adec:decorative xmlns:adec="http://schemas.microsoft.com/office/drawing/2017/decorative" val="1"/>
              </a:ext>
            </a:extLst>
          </p:cNvPr>
          <p:cNvSpPr>
            <a:spLocks noChangeArrowheads="1"/>
          </p:cNvSpPr>
          <p:nvPr/>
        </p:nvSpPr>
        <p:spPr bwMode="gray">
          <a:xfrm>
            <a:off x="4753428" y="969449"/>
            <a:ext cx="3949208" cy="706951"/>
          </a:xfrm>
          <a:prstGeom prst="rect">
            <a:avLst/>
          </a:prstGeom>
          <a:solidFill>
            <a:srgbClr val="33339D"/>
          </a:solidFill>
          <a:ln w="9525">
            <a:solidFill>
              <a:srgbClr val="023467"/>
            </a:solidFill>
            <a:miter lim="800000"/>
            <a:headEnd/>
            <a:tailEnd/>
          </a:ln>
        </p:spPr>
        <p:txBody>
          <a:bodyPr lIns="88900" tIns="88900" rIns="88900" bIns="889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6000"/>
              </a:lnSpc>
              <a:spcBef>
                <a:spcPct val="0"/>
              </a:spcBef>
              <a:buFont typeface="Wingdings 2" panose="05020102010507070707" pitchFamily="18" charset="2"/>
              <a:buNone/>
            </a:pPr>
            <a:endParaRPr lang="en-US" altLang="en-US" sz="1600" b="1" dirty="0">
              <a:solidFill>
                <a:schemeClr val="bg1"/>
              </a:solidFill>
              <a:cs typeface="Calibri" panose="020F0502020204030204" pitchFamily="34" charset="0"/>
            </a:endParaRPr>
          </a:p>
        </p:txBody>
      </p:sp>
      <p:sp>
        <p:nvSpPr>
          <p:cNvPr id="17" name="TextBox 16">
            <a:extLst>
              <a:ext uri="{FF2B5EF4-FFF2-40B4-BE49-F238E27FC236}">
                <a16:creationId xmlns:a16="http://schemas.microsoft.com/office/drawing/2014/main" id="{77758632-1D93-4F57-AA21-8BA3C6CFC3CA}"/>
              </a:ext>
            </a:extLst>
          </p:cNvPr>
          <p:cNvSpPr txBox="1"/>
          <p:nvPr/>
        </p:nvSpPr>
        <p:spPr>
          <a:xfrm>
            <a:off x="5060916" y="1133463"/>
            <a:ext cx="3549683" cy="353943"/>
          </a:xfrm>
          <a:prstGeom prst="rect">
            <a:avLst/>
          </a:prstGeom>
          <a:noFill/>
        </p:spPr>
        <p:txBody>
          <a:bodyPr wrap="square" rtlCol="0">
            <a:spAutoFit/>
          </a:bodyPr>
          <a:lstStyle/>
          <a:p>
            <a:pPr algn="ctr"/>
            <a:r>
              <a:rPr lang="en-US" sz="1700" b="1" dirty="0">
                <a:solidFill>
                  <a:schemeClr val="bg1"/>
                </a:solidFill>
                <a:latin typeface="Calibri" panose="020F0502020204030204" pitchFamily="34" charset="0"/>
                <a:cs typeface="Calibri" panose="020F0502020204030204" pitchFamily="34" charset="0"/>
              </a:rPr>
              <a:t>WHAT IS STAYING THE SAME?</a:t>
            </a:r>
          </a:p>
        </p:txBody>
      </p:sp>
      <p:sp>
        <p:nvSpPr>
          <p:cNvPr id="11" name="Rectangle 10">
            <a:extLst>
              <a:ext uri="{FF2B5EF4-FFF2-40B4-BE49-F238E27FC236}">
                <a16:creationId xmlns:a16="http://schemas.microsoft.com/office/drawing/2014/main" id="{A4BD2078-EC43-4749-BE02-BFC326F0DB6C}"/>
              </a:ext>
            </a:extLst>
          </p:cNvPr>
          <p:cNvSpPr/>
          <p:nvPr/>
        </p:nvSpPr>
        <p:spPr bwMode="gray">
          <a:xfrm>
            <a:off x="4753428" y="1609295"/>
            <a:ext cx="3956775" cy="5112180"/>
          </a:xfrm>
          <a:prstGeom prst="rect">
            <a:avLst/>
          </a:prstGeom>
          <a:ln w="12700">
            <a:solidFill>
              <a:srgbClr val="023467"/>
            </a:solidFill>
            <a:headEnd/>
            <a:tailEnd/>
          </a:ln>
        </p:spPr>
        <p:style>
          <a:lnRef idx="2">
            <a:schemeClr val="accent1"/>
          </a:lnRef>
          <a:fillRef idx="1">
            <a:schemeClr val="lt1"/>
          </a:fillRef>
          <a:effectRef idx="0">
            <a:schemeClr val="accent1"/>
          </a:effectRef>
          <a:fontRef idx="minor">
            <a:schemeClr val="dk1"/>
          </a:fontRef>
        </p:style>
        <p:txBody>
          <a:bodyPr lIns="88900" tIns="88900" rIns="88900" bIns="88900" anchor="t"/>
          <a:lstStyle/>
          <a:p>
            <a:pPr marL="285750" lvl="0" indent="-285750" defTabSz="914400">
              <a:spcBef>
                <a:spcPts val="600"/>
              </a:spcBef>
              <a:spcAft>
                <a:spcPts val="200"/>
              </a:spcAft>
              <a:buClr>
                <a:schemeClr val="accent5">
                  <a:lumMod val="75000"/>
                </a:schemeClr>
              </a:buClr>
              <a:buFont typeface="Arial" panose="020B0604020202020204" pitchFamily="34" charset="0"/>
              <a:buChar char="•"/>
              <a:defRPr/>
            </a:pPr>
            <a:r>
              <a:rPr lang="en-US" sz="1600" b="0" dirty="0">
                <a:solidFill>
                  <a:schemeClr val="tx1"/>
                </a:solidFill>
                <a:latin typeface="Calibri" panose="020F0502020204030204" pitchFamily="34" charset="0"/>
                <a:cs typeface="Calibri" panose="020F0502020204030204" pitchFamily="34" charset="0"/>
              </a:rPr>
              <a:t>All current copay exclusions (e.g. pregnancy, Native American status, etc.) will remain in place.</a:t>
            </a:r>
          </a:p>
          <a:p>
            <a:pPr marL="285750" lvl="0" indent="-285750" defTabSz="914400">
              <a:spcBef>
                <a:spcPts val="600"/>
              </a:spcBef>
              <a:spcAft>
                <a:spcPts val="200"/>
              </a:spcAft>
              <a:buClr>
                <a:schemeClr val="accent5">
                  <a:lumMod val="75000"/>
                </a:schemeClr>
              </a:buClr>
              <a:buFont typeface="Arial" panose="020B0604020202020204" pitchFamily="34" charset="0"/>
              <a:buChar char="•"/>
              <a:defRPr/>
            </a:pPr>
            <a:r>
              <a:rPr lang="en-US" sz="1600" b="0" dirty="0">
                <a:solidFill>
                  <a:schemeClr val="tx1"/>
                </a:solidFill>
                <a:latin typeface="Calibri" panose="020F0502020204030204" pitchFamily="34" charset="0"/>
                <a:cs typeface="Calibri" panose="020F0502020204030204" pitchFamily="34" charset="0"/>
              </a:rPr>
              <a:t>Copays will not be assessed for members enrolled in One Care, Senior Care Options (SCO), or Program of All-Inclusive Care for the Elderly (PACE)</a:t>
            </a:r>
            <a:r>
              <a:rPr lang="en-US" sz="1600" b="0" i="1" dirty="0">
                <a:solidFill>
                  <a:schemeClr val="tx1"/>
                </a:solidFill>
                <a:latin typeface="Calibri" panose="020F0502020204030204" pitchFamily="34" charset="0"/>
                <a:cs typeface="Calibri" panose="020F0502020204030204" pitchFamily="34" charset="0"/>
              </a:rPr>
              <a:t>. </a:t>
            </a:r>
          </a:p>
          <a:p>
            <a:pPr marL="285750" lvl="0" indent="-285750" defTabSz="914400">
              <a:spcBef>
                <a:spcPts val="600"/>
              </a:spcBef>
              <a:spcAft>
                <a:spcPts val="200"/>
              </a:spcAft>
              <a:buClr>
                <a:schemeClr val="accent5">
                  <a:lumMod val="75000"/>
                </a:schemeClr>
              </a:buClr>
              <a:buFont typeface="Arial" panose="020B0604020202020204" pitchFamily="34" charset="0"/>
              <a:buChar char="•"/>
              <a:defRPr/>
            </a:pPr>
            <a:r>
              <a:rPr lang="en-US" sz="1600" b="0" dirty="0">
                <a:solidFill>
                  <a:schemeClr val="tx1"/>
                </a:solidFill>
                <a:latin typeface="Calibri" panose="020F0502020204030204" pitchFamily="34" charset="0"/>
                <a:cs typeface="Calibri" panose="020F0502020204030204" pitchFamily="34" charset="0"/>
              </a:rPr>
              <a:t>There will be no changes to the claims submission process for providers.</a:t>
            </a:r>
          </a:p>
          <a:p>
            <a:pPr marL="285750" lvl="0" indent="-285750" defTabSz="914400">
              <a:spcBef>
                <a:spcPts val="600"/>
              </a:spcBef>
              <a:spcAft>
                <a:spcPts val="200"/>
              </a:spcAft>
              <a:buClr>
                <a:schemeClr val="accent5">
                  <a:lumMod val="75000"/>
                </a:schemeClr>
              </a:buClr>
              <a:buFont typeface="Arial" panose="020B0604020202020204" pitchFamily="34" charset="0"/>
              <a:buChar char="•"/>
              <a:defRPr/>
            </a:pPr>
            <a:r>
              <a:rPr lang="en-US" sz="1600" b="0" dirty="0">
                <a:solidFill>
                  <a:schemeClr val="tx1"/>
                </a:solidFill>
                <a:latin typeface="Calibri" panose="020F0502020204030204" pitchFamily="34" charset="0"/>
                <a:cs typeface="Calibri" panose="020F0502020204030204" pitchFamily="34" charset="0"/>
              </a:rPr>
              <a:t>The annual $250 pharmacy copay cap for non-exempt members will remain in place until 01/01/2021. </a:t>
            </a:r>
          </a:p>
          <a:p>
            <a:pPr marL="285750" lvl="0" indent="-285750" defTabSz="914400">
              <a:spcBef>
                <a:spcPts val="600"/>
              </a:spcBef>
              <a:spcAft>
                <a:spcPts val="200"/>
              </a:spcAft>
              <a:buClr>
                <a:schemeClr val="accent5">
                  <a:lumMod val="75000"/>
                </a:schemeClr>
              </a:buClr>
              <a:buFont typeface="Arial" panose="020B0604020202020204" pitchFamily="34" charset="0"/>
              <a:buChar char="•"/>
              <a:defRPr/>
            </a:pPr>
            <a:endParaRPr lang="en-US" sz="1400" b="0" dirty="0">
              <a:solidFill>
                <a:schemeClr val="tx1"/>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5F21C21-12F0-4AB3-B2F2-3C4FD476BAAC}"/>
              </a:ext>
            </a:extLst>
          </p:cNvPr>
          <p:cNvSpPr>
            <a:spLocks noGrp="1"/>
          </p:cNvSpPr>
          <p:nvPr>
            <p:ph type="sldNum" sz="quarter" idx="12"/>
          </p:nvPr>
        </p:nvSpPr>
        <p:spPr/>
        <p:txBody>
          <a:bodyPr/>
          <a:lstStyle/>
          <a:p>
            <a:pPr>
              <a:defRPr/>
            </a:pPr>
            <a:fld id="{2F634362-9AFF-481E-9165-DDE67710E77E}" type="slidenum">
              <a:rPr lang="en-US" smtClean="0"/>
              <a:pPr>
                <a:defRPr/>
              </a:pPr>
              <a:t>23</a:t>
            </a:fld>
            <a:endParaRPr lang="en-US" dirty="0"/>
          </a:p>
        </p:txBody>
      </p:sp>
    </p:spTree>
    <p:extLst>
      <p:ext uri="{BB962C8B-B14F-4D97-AF65-F5344CB8AC3E}">
        <p14:creationId xmlns:p14="http://schemas.microsoft.com/office/powerpoint/2010/main" val="553383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DDD8-5D14-408D-80D2-955B4861EC6D}"/>
              </a:ext>
            </a:extLst>
          </p:cNvPr>
          <p:cNvSpPr>
            <a:spLocks noGrp="1"/>
          </p:cNvSpPr>
          <p:nvPr>
            <p:ph type="title"/>
          </p:nvPr>
        </p:nvSpPr>
        <p:spPr>
          <a:xfrm>
            <a:off x="457200" y="304800"/>
            <a:ext cx="8229600" cy="838200"/>
          </a:xfrm>
        </p:spPr>
        <p:txBody>
          <a:bodyPr/>
          <a:lstStyle/>
          <a:p>
            <a:r>
              <a:rPr lang="en-US" sz="3600" dirty="0">
                <a:latin typeface="Calibri" panose="020F0502020204030204" pitchFamily="34" charset="0"/>
                <a:cs typeface="Calibri" panose="020F0502020204030204" pitchFamily="34" charset="0"/>
              </a:rPr>
              <a:t>Who is Not Subject to Cost Sharing?</a:t>
            </a:r>
            <a:br>
              <a:rPr lang="en-US" sz="36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(slide 1 of 3)</a:t>
            </a:r>
            <a:endParaRPr lang="en-US" sz="3600" dirty="0">
              <a:latin typeface="Calibri" panose="020F0502020204030204" pitchFamily="34" charset="0"/>
              <a:cs typeface="Calibri" panose="020F0502020204030204" pitchFamily="34" charset="0"/>
            </a:endParaRPr>
          </a:p>
        </p:txBody>
      </p:sp>
      <p:sp>
        <p:nvSpPr>
          <p:cNvPr id="5" name="Rectangle 2">
            <a:extLst>
              <a:ext uri="{FF2B5EF4-FFF2-40B4-BE49-F238E27FC236}">
                <a16:creationId xmlns:a16="http://schemas.microsoft.com/office/drawing/2014/main" id="{249772F2-991A-4D39-969B-43618354E213}"/>
              </a:ext>
            </a:extLst>
          </p:cNvPr>
          <p:cNvSpPr>
            <a:spLocks noChangeArrowheads="1"/>
          </p:cNvSpPr>
          <p:nvPr/>
        </p:nvSpPr>
        <p:spPr bwMode="auto">
          <a:xfrm>
            <a:off x="333103" y="1328138"/>
            <a:ext cx="84777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0" u="sng" dirty="0">
                <a:solidFill>
                  <a:srgbClr val="000066"/>
                </a:solidFill>
                <a:cs typeface="Calibri" panose="020F0502020204030204" pitchFamily="34" charset="0"/>
              </a:rPr>
              <a:t>Populations</a:t>
            </a:r>
            <a:r>
              <a:rPr lang="en-US" altLang="en-US" sz="1800" b="0" dirty="0">
                <a:solidFill>
                  <a:srgbClr val="000066"/>
                </a:solidFill>
                <a:cs typeface="Calibri" panose="020F0502020204030204" pitchFamily="34" charset="0"/>
              </a:rPr>
              <a:t> and services currently excluded from copays remain excluded, including additions as noted (see 130 CMR 450.130, 506.015 and 520.037): </a:t>
            </a:r>
          </a:p>
        </p:txBody>
      </p:sp>
      <p:sp>
        <p:nvSpPr>
          <p:cNvPr id="7" name="Rectangle 3">
            <a:extLst>
              <a:ext uri="{FF2B5EF4-FFF2-40B4-BE49-F238E27FC236}">
                <a16:creationId xmlns:a16="http://schemas.microsoft.com/office/drawing/2014/main" id="{A5890E98-EC67-41EB-87EA-21A0D07D475B}"/>
              </a:ext>
              <a:ext uri="{C183D7F6-B498-43B3-948B-1728B52AA6E4}">
                <adec:decorative xmlns:adec="http://schemas.microsoft.com/office/drawing/2017/decorative" val="1"/>
              </a:ext>
            </a:extLst>
          </p:cNvPr>
          <p:cNvSpPr>
            <a:spLocks noChangeArrowheads="1"/>
          </p:cNvSpPr>
          <p:nvPr/>
        </p:nvSpPr>
        <p:spPr bwMode="gray">
          <a:xfrm>
            <a:off x="333102" y="1985192"/>
            <a:ext cx="8582297" cy="522818"/>
          </a:xfrm>
          <a:prstGeom prst="rect">
            <a:avLst/>
          </a:prstGeom>
          <a:solidFill>
            <a:srgbClr val="33339D"/>
          </a:solidFill>
          <a:ln w="9525">
            <a:solidFill>
              <a:srgbClr val="023467"/>
            </a:solidFill>
            <a:miter lim="800000"/>
            <a:headEnd/>
            <a:tailEnd/>
          </a:ln>
        </p:spPr>
        <p:txBody>
          <a:bodyPr lIns="88900" tIns="88900" rIns="88900" bIns="889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6000"/>
              </a:lnSpc>
              <a:spcBef>
                <a:spcPct val="0"/>
              </a:spcBef>
              <a:buFont typeface="Wingdings 2" panose="05020102010507070707" pitchFamily="18" charset="2"/>
              <a:buNone/>
            </a:pPr>
            <a:endParaRPr lang="en-US" altLang="en-US" sz="2000" b="1" dirty="0">
              <a:solidFill>
                <a:schemeClr val="bg1"/>
              </a:solidFill>
              <a:cs typeface="Calibri" panose="020F0502020204030204" pitchFamily="34" charset="0"/>
            </a:endParaRPr>
          </a:p>
        </p:txBody>
      </p:sp>
      <p:sp>
        <p:nvSpPr>
          <p:cNvPr id="8" name="TextBox 7">
            <a:extLst>
              <a:ext uri="{FF2B5EF4-FFF2-40B4-BE49-F238E27FC236}">
                <a16:creationId xmlns:a16="http://schemas.microsoft.com/office/drawing/2014/main" id="{A283B754-D584-44B7-B682-DB5867F89286}"/>
              </a:ext>
            </a:extLst>
          </p:cNvPr>
          <p:cNvSpPr txBox="1"/>
          <p:nvPr/>
        </p:nvSpPr>
        <p:spPr>
          <a:xfrm>
            <a:off x="973939" y="2055408"/>
            <a:ext cx="6954127" cy="461665"/>
          </a:xfrm>
          <a:prstGeom prst="rect">
            <a:avLst/>
          </a:prstGeom>
          <a:solidFill>
            <a:srgbClr val="33339D"/>
          </a:solid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MEMBERS</a:t>
            </a:r>
          </a:p>
        </p:txBody>
      </p:sp>
      <p:sp>
        <p:nvSpPr>
          <p:cNvPr id="3" name="Content Placeholder 2">
            <a:extLst>
              <a:ext uri="{FF2B5EF4-FFF2-40B4-BE49-F238E27FC236}">
                <a16:creationId xmlns:a16="http://schemas.microsoft.com/office/drawing/2014/main" id="{8CF27332-30CD-4195-88FE-6D4FFB73AD9F}"/>
              </a:ext>
            </a:extLst>
          </p:cNvPr>
          <p:cNvSpPr>
            <a:spLocks noGrp="1"/>
          </p:cNvSpPr>
          <p:nvPr>
            <p:ph idx="1"/>
          </p:nvPr>
        </p:nvSpPr>
        <p:spPr>
          <a:xfrm>
            <a:off x="457200" y="2493496"/>
            <a:ext cx="8229600" cy="3632667"/>
          </a:xfrm>
        </p:spPr>
        <p:txBody>
          <a:bodyPr/>
          <a:lstStyle/>
          <a:p>
            <a:r>
              <a:rPr lang="en-US" sz="2400" dirty="0">
                <a:latin typeface="Calibri" panose="020F0502020204030204" pitchFamily="34" charset="0"/>
                <a:cs typeface="Calibri" panose="020F0502020204030204" pitchFamily="34" charset="0"/>
              </a:rPr>
              <a:t>Excluded Populations from Cost Sharing (Copays): </a:t>
            </a:r>
          </a:p>
          <a:p>
            <a:r>
              <a:rPr lang="en-US" sz="2400" b="1" dirty="0">
                <a:solidFill>
                  <a:srgbClr val="FF0000"/>
                </a:solidFill>
                <a:latin typeface="Calibri" panose="020F0502020204030204" pitchFamily="34" charset="0"/>
                <a:cs typeface="Calibri" panose="020F0502020204030204" pitchFamily="34" charset="0"/>
              </a:rPr>
              <a:t>NEW: </a:t>
            </a:r>
            <a:r>
              <a:rPr lang="en-US" sz="2400" dirty="0">
                <a:latin typeface="Calibri" panose="020F0502020204030204" pitchFamily="34" charset="0"/>
                <a:cs typeface="Calibri" panose="020F0502020204030204" pitchFamily="34" charset="0"/>
              </a:rPr>
              <a:t>Members with incomes at or below 50% FPL</a:t>
            </a:r>
          </a:p>
          <a:p>
            <a:r>
              <a:rPr lang="en-US" sz="2400" b="1" dirty="0">
                <a:solidFill>
                  <a:srgbClr val="FF0000"/>
                </a:solidFill>
                <a:latin typeface="Calibri" panose="020F0502020204030204" pitchFamily="34" charset="0"/>
                <a:cs typeface="Calibri" panose="020F0502020204030204" pitchFamily="34" charset="0"/>
              </a:rPr>
              <a:t>NEW: </a:t>
            </a:r>
            <a:r>
              <a:rPr lang="en-US" sz="2400" dirty="0">
                <a:latin typeface="Calibri" panose="020F0502020204030204" pitchFamily="34" charset="0"/>
                <a:cs typeface="Calibri" panose="020F0502020204030204" pitchFamily="34" charset="0"/>
              </a:rPr>
              <a:t>Members categorically eligible for MassHealth because they are receiving other public assistance (“referred eligible”) such as Supplemental Security Income (SSI), Transitional Aid to Families with Dependent Children (</a:t>
            </a:r>
            <a:r>
              <a:rPr lang="en-US" sz="2400" dirty="0" err="1">
                <a:latin typeface="Calibri" panose="020F0502020204030204" pitchFamily="34" charset="0"/>
                <a:cs typeface="Calibri" panose="020F0502020204030204" pitchFamily="34" charset="0"/>
              </a:rPr>
              <a:t>TAFDC</a:t>
            </a:r>
            <a:r>
              <a:rPr lang="en-US" sz="2400" dirty="0">
                <a:latin typeface="Calibri" panose="020F0502020204030204" pitchFamily="34" charset="0"/>
                <a:cs typeface="Calibri" panose="020F0502020204030204" pitchFamily="34" charset="0"/>
              </a:rPr>
              <a:t>), or services through the Emergency Aid to the Elderly, Disabled and Children (</a:t>
            </a:r>
            <a:r>
              <a:rPr lang="en-US" sz="2400" dirty="0" err="1">
                <a:latin typeface="Calibri" panose="020F0502020204030204" pitchFamily="34" charset="0"/>
                <a:cs typeface="Calibri" panose="020F0502020204030204" pitchFamily="34" charset="0"/>
              </a:rPr>
              <a:t>EAEDC</a:t>
            </a:r>
            <a:r>
              <a:rPr lang="en-US" sz="2400" dirty="0">
                <a:latin typeface="Calibri" panose="020F0502020204030204" pitchFamily="34" charset="0"/>
                <a:cs typeface="Calibri" panose="020F0502020204030204" pitchFamily="34" charset="0"/>
              </a:rPr>
              <a:t>) Program </a:t>
            </a:r>
          </a:p>
          <a:p>
            <a:r>
              <a:rPr lang="en-US" sz="2400" dirty="0">
                <a:latin typeface="Calibri" panose="020F0502020204030204" pitchFamily="34" charset="0"/>
                <a:cs typeface="Calibri" panose="020F0502020204030204" pitchFamily="34" charset="0"/>
              </a:rPr>
              <a:t>Members under the age of 21 years old </a:t>
            </a:r>
          </a:p>
          <a:p>
            <a:r>
              <a:rPr lang="en-US" sz="2400" dirty="0">
                <a:latin typeface="Calibri" panose="020F0502020204030204" pitchFamily="34" charset="0"/>
                <a:cs typeface="Calibri" panose="020F0502020204030204" pitchFamily="34" charset="0"/>
              </a:rPr>
              <a:t>Pregnant women or those in the post-partum period</a:t>
            </a:r>
          </a:p>
        </p:txBody>
      </p:sp>
      <p:sp>
        <p:nvSpPr>
          <p:cNvPr id="4" name="Slide Number Placeholder 3">
            <a:extLst>
              <a:ext uri="{FF2B5EF4-FFF2-40B4-BE49-F238E27FC236}">
                <a16:creationId xmlns:a16="http://schemas.microsoft.com/office/drawing/2014/main" id="{77A50760-E79A-45CD-AE18-09B0F70CE68D}"/>
              </a:ext>
            </a:extLst>
          </p:cNvPr>
          <p:cNvSpPr>
            <a:spLocks noGrp="1"/>
          </p:cNvSpPr>
          <p:nvPr>
            <p:ph type="sldNum" sz="quarter" idx="12"/>
          </p:nvPr>
        </p:nvSpPr>
        <p:spPr/>
        <p:txBody>
          <a:bodyPr/>
          <a:lstStyle/>
          <a:p>
            <a:fld id="{C3302BC5-986D-42D8-BF2F-B9D0692D83AF}" type="slidenum">
              <a:rPr lang="en-US" smtClean="0"/>
              <a:pPr/>
              <a:t>24</a:t>
            </a:fld>
            <a:endParaRPr lang="en-US" dirty="0"/>
          </a:p>
        </p:txBody>
      </p:sp>
    </p:spTree>
    <p:extLst>
      <p:ext uri="{BB962C8B-B14F-4D97-AF65-F5344CB8AC3E}">
        <p14:creationId xmlns:p14="http://schemas.microsoft.com/office/powerpoint/2010/main" val="273733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DDD8-5D14-408D-80D2-955B4861EC6D}"/>
              </a:ext>
            </a:extLst>
          </p:cNvPr>
          <p:cNvSpPr>
            <a:spLocks noGrp="1"/>
          </p:cNvSpPr>
          <p:nvPr>
            <p:ph type="title"/>
          </p:nvPr>
        </p:nvSpPr>
        <p:spPr>
          <a:xfrm>
            <a:off x="457200" y="304800"/>
            <a:ext cx="8382000" cy="838200"/>
          </a:xfrm>
        </p:spPr>
        <p:txBody>
          <a:bodyPr/>
          <a:lstStyle/>
          <a:p>
            <a:r>
              <a:rPr lang="en-US" sz="3600" dirty="0">
                <a:latin typeface="Calibri" panose="020F0502020204030204" pitchFamily="34" charset="0"/>
                <a:cs typeface="Calibri" panose="020F0502020204030204" pitchFamily="34" charset="0"/>
              </a:rPr>
              <a:t>Who is Not Subject to Cost Sharing? </a:t>
            </a:r>
            <a:br>
              <a:rPr lang="en-US" sz="36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(slide 2 of 3)</a:t>
            </a:r>
            <a:endParaRPr lang="en-US" sz="3600" dirty="0">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5DFA30D1-3635-4F77-B64D-CBAF7D0D5700}"/>
              </a:ext>
            </a:extLst>
          </p:cNvPr>
          <p:cNvGrpSpPr/>
          <p:nvPr/>
        </p:nvGrpSpPr>
        <p:grpSpPr>
          <a:xfrm>
            <a:off x="256902" y="1493760"/>
            <a:ext cx="8582297" cy="531881"/>
            <a:chOff x="679172" y="1133761"/>
            <a:chExt cx="4023360" cy="492322"/>
          </a:xfrm>
          <a:solidFill>
            <a:srgbClr val="33339D"/>
          </a:solidFill>
        </p:grpSpPr>
        <p:sp>
          <p:nvSpPr>
            <p:cNvPr id="7" name="Rectangle 3">
              <a:extLst>
                <a:ext uri="{FF2B5EF4-FFF2-40B4-BE49-F238E27FC236}">
                  <a16:creationId xmlns:a16="http://schemas.microsoft.com/office/drawing/2014/main" id="{A5890E98-EC67-41EB-87EA-21A0D07D475B}"/>
                </a:ext>
                <a:ext uri="{C183D7F6-B498-43B3-948B-1728B52AA6E4}">
                  <adec:decorative xmlns:adec="http://schemas.microsoft.com/office/drawing/2017/decorative" val="1"/>
                </a:ext>
              </a:extLst>
            </p:cNvPr>
            <p:cNvSpPr>
              <a:spLocks noChangeArrowheads="1"/>
            </p:cNvSpPr>
            <p:nvPr/>
          </p:nvSpPr>
          <p:spPr bwMode="gray">
            <a:xfrm>
              <a:off x="679172" y="1133761"/>
              <a:ext cx="4023360" cy="483933"/>
            </a:xfrm>
            <a:prstGeom prst="rect">
              <a:avLst/>
            </a:prstGeom>
            <a:grpFill/>
            <a:ln w="9525">
              <a:solidFill>
                <a:srgbClr val="023467"/>
              </a:solidFill>
              <a:miter lim="800000"/>
              <a:headEnd/>
              <a:tailEnd/>
            </a:ln>
          </p:spPr>
          <p:txBody>
            <a:bodyPr lIns="88900" tIns="88900" rIns="88900" bIns="889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6000"/>
                </a:lnSpc>
                <a:spcBef>
                  <a:spcPct val="0"/>
                </a:spcBef>
                <a:buFont typeface="Wingdings 2" panose="05020102010507070707" pitchFamily="18" charset="2"/>
                <a:buNone/>
              </a:pPr>
              <a:endParaRPr lang="en-US" altLang="en-US" sz="2000" b="1" dirty="0">
                <a:solidFill>
                  <a:schemeClr val="bg1"/>
                </a:solidFill>
                <a:cs typeface="Calibri" panose="020F0502020204030204" pitchFamily="34" charset="0"/>
              </a:endParaRPr>
            </a:p>
          </p:txBody>
        </p:sp>
        <p:sp>
          <p:nvSpPr>
            <p:cNvPr id="8" name="TextBox 7">
              <a:extLst>
                <a:ext uri="{FF2B5EF4-FFF2-40B4-BE49-F238E27FC236}">
                  <a16:creationId xmlns:a16="http://schemas.microsoft.com/office/drawing/2014/main" id="{A283B754-D584-44B7-B682-DB5867F89286}"/>
                </a:ext>
              </a:extLst>
            </p:cNvPr>
            <p:cNvSpPr txBox="1"/>
            <p:nvPr/>
          </p:nvSpPr>
          <p:spPr>
            <a:xfrm>
              <a:off x="979595" y="1198755"/>
              <a:ext cx="3260078" cy="427328"/>
            </a:xfrm>
            <a:prstGeom prst="rect">
              <a:avLst/>
            </a:prstGeom>
            <a:grp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MEMBERS</a:t>
              </a:r>
            </a:p>
          </p:txBody>
        </p:sp>
      </p:grpSp>
      <p:sp>
        <p:nvSpPr>
          <p:cNvPr id="3" name="Content Placeholder 2">
            <a:extLst>
              <a:ext uri="{FF2B5EF4-FFF2-40B4-BE49-F238E27FC236}">
                <a16:creationId xmlns:a16="http://schemas.microsoft.com/office/drawing/2014/main" id="{8CF27332-30CD-4195-88FE-6D4FFB73AD9F}"/>
              </a:ext>
            </a:extLst>
          </p:cNvPr>
          <p:cNvSpPr>
            <a:spLocks noGrp="1"/>
          </p:cNvSpPr>
          <p:nvPr>
            <p:ph idx="1"/>
          </p:nvPr>
        </p:nvSpPr>
        <p:spPr>
          <a:xfrm>
            <a:off x="433251" y="2016578"/>
            <a:ext cx="8229600" cy="4525963"/>
          </a:xfrm>
        </p:spPr>
        <p:txBody>
          <a:bodyPr/>
          <a:lstStyle/>
          <a:p>
            <a:r>
              <a:rPr lang="en-US" sz="2400" dirty="0">
                <a:latin typeface="Calibri" panose="020F0502020204030204" pitchFamily="34" charset="0"/>
                <a:cs typeface="Calibri" panose="020F0502020204030204" pitchFamily="34" charset="0"/>
              </a:rPr>
              <a:t>MassHealth Limited members</a:t>
            </a:r>
          </a:p>
          <a:p>
            <a:r>
              <a:rPr lang="en-US" sz="2400" dirty="0">
                <a:latin typeface="Calibri" panose="020F0502020204030204" pitchFamily="34" charset="0"/>
                <a:cs typeface="Calibri" panose="020F0502020204030204" pitchFamily="34" charset="0"/>
              </a:rPr>
              <a:t>MassHealth Senior Buy‑In members or MassHealth Standard members for drugs covered under Medicare Parts A and B only, when provided by a Medicare-certified provider</a:t>
            </a:r>
          </a:p>
          <a:p>
            <a:r>
              <a:rPr lang="en-US" sz="2400" dirty="0">
                <a:latin typeface="Calibri" panose="020F0502020204030204" pitchFamily="34" charset="0"/>
                <a:cs typeface="Calibri" panose="020F0502020204030204" pitchFamily="34" charset="0"/>
              </a:rPr>
              <a:t>Members in a long-term care facility</a:t>
            </a:r>
          </a:p>
          <a:p>
            <a:r>
              <a:rPr lang="en-US" sz="2400" dirty="0">
                <a:latin typeface="Calibri" panose="020F0502020204030204" pitchFamily="34" charset="0"/>
                <a:cs typeface="Calibri" panose="020F0502020204030204" pitchFamily="34" charset="0"/>
              </a:rPr>
              <a:t>Members receiving hospice services</a:t>
            </a:r>
          </a:p>
          <a:p>
            <a:r>
              <a:rPr lang="en-US" sz="2400" dirty="0">
                <a:latin typeface="Calibri" panose="020F0502020204030204" pitchFamily="34" charset="0"/>
                <a:cs typeface="Calibri" panose="020F0502020204030204" pitchFamily="34" charset="0"/>
              </a:rPr>
              <a:t>Members who are former foster care individuals eligible for MassHealth Standard, until the age of 21 or 26 as specified by 130 </a:t>
            </a:r>
            <a:r>
              <a:rPr lang="en-US" sz="2400" dirty="0" err="1">
                <a:latin typeface="Calibri" panose="020F0502020204030204" pitchFamily="34" charset="0"/>
                <a:cs typeface="Calibri" panose="020F0502020204030204" pitchFamily="34" charset="0"/>
              </a:rPr>
              <a:t>CMR</a:t>
            </a:r>
            <a:r>
              <a:rPr lang="en-US" sz="2400" dirty="0">
                <a:latin typeface="Calibri" panose="020F0502020204030204" pitchFamily="34" charset="0"/>
                <a:cs typeface="Calibri" panose="020F0502020204030204" pitchFamily="34" charset="0"/>
              </a:rPr>
              <a:t> 505.002(H)</a:t>
            </a:r>
          </a:p>
          <a:p>
            <a:r>
              <a:rPr lang="en-US" sz="2400" dirty="0">
                <a:latin typeface="Calibri" panose="020F0502020204030204" pitchFamily="34" charset="0"/>
                <a:cs typeface="Calibri" panose="020F0502020204030204" pitchFamily="34" charset="0"/>
              </a:rPr>
              <a:t>Members who are American Indians or Alaska Natives</a:t>
            </a:r>
          </a:p>
          <a:p>
            <a:r>
              <a:rPr lang="en-US" sz="2400" dirty="0">
                <a:latin typeface="Calibri" panose="020F0502020204030204" pitchFamily="34" charset="0"/>
                <a:cs typeface="Calibri" panose="020F0502020204030204" pitchFamily="34" charset="0"/>
              </a:rPr>
              <a:t>Members who have reached their pharmacy cost sharing cap </a:t>
            </a:r>
          </a:p>
        </p:txBody>
      </p:sp>
      <p:sp>
        <p:nvSpPr>
          <p:cNvPr id="4" name="Slide Number Placeholder 3">
            <a:extLst>
              <a:ext uri="{FF2B5EF4-FFF2-40B4-BE49-F238E27FC236}">
                <a16:creationId xmlns:a16="http://schemas.microsoft.com/office/drawing/2014/main" id="{77A50760-E79A-45CD-AE18-09B0F70CE68D}"/>
              </a:ext>
            </a:extLst>
          </p:cNvPr>
          <p:cNvSpPr>
            <a:spLocks noGrp="1"/>
          </p:cNvSpPr>
          <p:nvPr>
            <p:ph type="sldNum" sz="quarter" idx="12"/>
          </p:nvPr>
        </p:nvSpPr>
        <p:spPr/>
        <p:txBody>
          <a:bodyPr/>
          <a:lstStyle/>
          <a:p>
            <a:fld id="{C3302BC5-986D-42D8-BF2F-B9D0692D83AF}" type="slidenum">
              <a:rPr lang="en-US" smtClean="0"/>
              <a:pPr/>
              <a:t>25</a:t>
            </a:fld>
            <a:endParaRPr lang="en-US" dirty="0"/>
          </a:p>
        </p:txBody>
      </p:sp>
    </p:spTree>
    <p:extLst>
      <p:ext uri="{BB962C8B-B14F-4D97-AF65-F5344CB8AC3E}">
        <p14:creationId xmlns:p14="http://schemas.microsoft.com/office/powerpoint/2010/main" val="1805829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06CD1-D47E-41EF-B91B-4DA7DA3392C4}"/>
              </a:ext>
            </a:extLst>
          </p:cNvPr>
          <p:cNvSpPr>
            <a:spLocks noGrp="1"/>
          </p:cNvSpPr>
          <p:nvPr>
            <p:ph type="title"/>
          </p:nvPr>
        </p:nvSpPr>
        <p:spPr>
          <a:xfrm>
            <a:off x="457199" y="304800"/>
            <a:ext cx="8517845" cy="838200"/>
          </a:xfrm>
        </p:spPr>
        <p:txBody>
          <a:bodyPr/>
          <a:lstStyle/>
          <a:p>
            <a:r>
              <a:rPr lang="en-US" sz="3600" dirty="0">
                <a:latin typeface="Calibri" panose="020F0502020204030204" pitchFamily="34" charset="0"/>
                <a:cs typeface="Calibri" panose="020F0502020204030204" pitchFamily="34" charset="0"/>
              </a:rPr>
              <a:t>Who is Not Subject to Cost Sharing? </a:t>
            </a:r>
            <a:br>
              <a:rPr lang="en-US" sz="36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(slide 3 of 3)</a:t>
            </a:r>
            <a:endParaRPr lang="en-US" sz="3600" dirty="0">
              <a:latin typeface="Calibri" panose="020F0502020204030204" pitchFamily="34" charset="0"/>
              <a:cs typeface="Calibri" panose="020F0502020204030204" pitchFamily="34" charset="0"/>
            </a:endParaRPr>
          </a:p>
        </p:txBody>
      </p:sp>
      <p:sp>
        <p:nvSpPr>
          <p:cNvPr id="6" name="Rectangle 2">
            <a:extLst>
              <a:ext uri="{FF2B5EF4-FFF2-40B4-BE49-F238E27FC236}">
                <a16:creationId xmlns:a16="http://schemas.microsoft.com/office/drawing/2014/main" id="{149BAC15-75AC-473C-9A04-C9C9A0A8D7B0}"/>
              </a:ext>
            </a:extLst>
          </p:cNvPr>
          <p:cNvSpPr>
            <a:spLocks noChangeArrowheads="1"/>
          </p:cNvSpPr>
          <p:nvPr/>
        </p:nvSpPr>
        <p:spPr bwMode="auto">
          <a:xfrm>
            <a:off x="328109" y="1295400"/>
            <a:ext cx="8517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0" dirty="0">
                <a:solidFill>
                  <a:srgbClr val="000066"/>
                </a:solidFill>
                <a:cs typeface="Calibri" panose="020F0502020204030204" pitchFamily="34" charset="0"/>
              </a:rPr>
              <a:t>Populations and</a:t>
            </a:r>
            <a:r>
              <a:rPr lang="en-US" altLang="en-US" sz="1800" dirty="0">
                <a:solidFill>
                  <a:srgbClr val="000066"/>
                </a:solidFill>
                <a:cs typeface="Calibri" panose="020F0502020204030204" pitchFamily="34" charset="0"/>
              </a:rPr>
              <a:t> </a:t>
            </a:r>
            <a:r>
              <a:rPr lang="en-US" altLang="en-US" sz="1800" b="0" u="sng" dirty="0">
                <a:solidFill>
                  <a:srgbClr val="000066"/>
                </a:solidFill>
                <a:cs typeface="Calibri" panose="020F0502020204030204" pitchFamily="34" charset="0"/>
              </a:rPr>
              <a:t>services</a:t>
            </a:r>
            <a:r>
              <a:rPr lang="en-US" altLang="en-US" sz="1800" dirty="0">
                <a:solidFill>
                  <a:srgbClr val="000066"/>
                </a:solidFill>
                <a:cs typeface="Calibri" panose="020F0502020204030204" pitchFamily="34" charset="0"/>
              </a:rPr>
              <a:t> </a:t>
            </a:r>
            <a:r>
              <a:rPr lang="en-US" altLang="en-US" sz="1800" b="0" dirty="0">
                <a:solidFill>
                  <a:srgbClr val="000066"/>
                </a:solidFill>
                <a:cs typeface="Calibri" panose="020F0502020204030204" pitchFamily="34" charset="0"/>
              </a:rPr>
              <a:t>currently excluded from copays remain excluded, including additions as noted (see 130 CMR 450.130, 506.015 and 520.037): </a:t>
            </a:r>
          </a:p>
        </p:txBody>
      </p:sp>
      <p:sp>
        <p:nvSpPr>
          <p:cNvPr id="5" name="TextBox 4">
            <a:extLst>
              <a:ext uri="{FF2B5EF4-FFF2-40B4-BE49-F238E27FC236}">
                <a16:creationId xmlns:a16="http://schemas.microsoft.com/office/drawing/2014/main" id="{75EEE3F9-E2F3-467E-B4D3-4D3E1F17A171}"/>
              </a:ext>
            </a:extLst>
          </p:cNvPr>
          <p:cNvSpPr txBox="1"/>
          <p:nvPr/>
        </p:nvSpPr>
        <p:spPr>
          <a:xfrm>
            <a:off x="328109" y="1941731"/>
            <a:ext cx="8534400" cy="461665"/>
          </a:xfrm>
          <a:prstGeom prst="rect">
            <a:avLst/>
          </a:prstGeom>
          <a:solidFill>
            <a:srgbClr val="33339D"/>
          </a:solidFill>
        </p:spPr>
        <p:txBody>
          <a:bodyPr wrap="square" rtlCol="0">
            <a:spAutoFit/>
          </a:bodyPr>
          <a:lstStyle/>
          <a:p>
            <a:pPr algn="ctr">
              <a:spcBef>
                <a:spcPts val="300"/>
              </a:spcBef>
            </a:pPr>
            <a:r>
              <a:rPr lang="en-US" b="1" dirty="0">
                <a:solidFill>
                  <a:schemeClr val="bg1"/>
                </a:solidFill>
                <a:latin typeface="Calibri" panose="020F0502020204030204" pitchFamily="34" charset="0"/>
                <a:cs typeface="Calibri" panose="020F0502020204030204" pitchFamily="34" charset="0"/>
              </a:rPr>
              <a:t>SERVICES</a:t>
            </a:r>
          </a:p>
        </p:txBody>
      </p:sp>
      <p:sp>
        <p:nvSpPr>
          <p:cNvPr id="3" name="Content Placeholder 2">
            <a:extLst>
              <a:ext uri="{FF2B5EF4-FFF2-40B4-BE49-F238E27FC236}">
                <a16:creationId xmlns:a16="http://schemas.microsoft.com/office/drawing/2014/main" id="{BBECEFEE-7D56-4CED-91B0-DBC197119C20}"/>
              </a:ext>
            </a:extLst>
          </p:cNvPr>
          <p:cNvSpPr>
            <a:spLocks noGrp="1"/>
          </p:cNvSpPr>
          <p:nvPr>
            <p:ph idx="1"/>
          </p:nvPr>
        </p:nvSpPr>
        <p:spPr>
          <a:xfrm>
            <a:off x="457200" y="2375580"/>
            <a:ext cx="8229600" cy="4525963"/>
          </a:xfrm>
        </p:spPr>
        <p:txBody>
          <a:bodyPr/>
          <a:lstStyle/>
          <a:p>
            <a:r>
              <a:rPr lang="en-US" sz="2000" dirty="0">
                <a:latin typeface="Calibri" panose="020F0502020204030204" pitchFamily="34" charset="0"/>
                <a:cs typeface="Calibri" panose="020F0502020204030204" pitchFamily="34" charset="0"/>
              </a:rPr>
              <a:t>Excluded Services from Cost Sharing (Copays) include:</a:t>
            </a:r>
          </a:p>
          <a:p>
            <a:r>
              <a:rPr lang="en-US" sz="2000" b="1" dirty="0">
                <a:solidFill>
                  <a:srgbClr val="FF0000"/>
                </a:solidFill>
                <a:latin typeface="Calibri" panose="020F0502020204030204" pitchFamily="34" charset="0"/>
                <a:cs typeface="Calibri" panose="020F0502020204030204" pitchFamily="34" charset="0"/>
              </a:rPr>
              <a:t>NEW: </a:t>
            </a:r>
            <a:r>
              <a:rPr lang="en-US" sz="2000" dirty="0">
                <a:latin typeface="Calibri" panose="020F0502020204030204" pitchFamily="34" charset="0"/>
                <a:cs typeface="Calibri" panose="020F0502020204030204" pitchFamily="34" charset="0"/>
              </a:rPr>
              <a:t>Copays for FDA-approved medications for detoxification and maintenance treatment of substance use disorders (SUD)</a:t>
            </a:r>
          </a:p>
          <a:p>
            <a:r>
              <a:rPr lang="en-US" sz="2000" b="1" dirty="0">
                <a:solidFill>
                  <a:srgbClr val="FF0000"/>
                </a:solidFill>
                <a:latin typeface="Calibri" panose="020F0502020204030204" pitchFamily="34" charset="0"/>
                <a:cs typeface="Calibri" panose="020F0502020204030204" pitchFamily="34" charset="0"/>
              </a:rPr>
              <a:t>NEW: </a:t>
            </a:r>
            <a:r>
              <a:rPr lang="en-US" sz="2000" dirty="0">
                <a:latin typeface="Calibri" panose="020F0502020204030204" pitchFamily="34" charset="0"/>
                <a:cs typeface="Calibri" panose="020F0502020204030204" pitchFamily="34" charset="0"/>
              </a:rPr>
              <a:t>Preventive services rated Grade A &amp; B by the US Preventive Services Task Force (</a:t>
            </a:r>
            <a:r>
              <a:rPr lang="en-US" sz="2000" dirty="0" err="1">
                <a:latin typeface="Calibri" panose="020F0502020204030204" pitchFamily="34" charset="0"/>
                <a:cs typeface="Calibri" panose="020F0502020204030204" pitchFamily="34" charset="0"/>
              </a:rPr>
              <a:t>USPSTF</a:t>
            </a:r>
            <a:r>
              <a:rPr lang="en-US" sz="2000" dirty="0">
                <a:latin typeface="Calibri" panose="020F0502020204030204" pitchFamily="34" charset="0"/>
                <a:cs typeface="Calibri" panose="020F0502020204030204" pitchFamily="34" charset="0"/>
              </a:rPr>
              <a:t>) or broader exclusion specified by MassHealth, and vaccines and their administration recommended by the Advisory Committee on Immunization Practices (</a:t>
            </a:r>
            <a:r>
              <a:rPr lang="en-US" sz="2000" dirty="0" err="1">
                <a:latin typeface="Calibri" panose="020F0502020204030204" pitchFamily="34" charset="0"/>
                <a:cs typeface="Calibri" panose="020F0502020204030204" pitchFamily="34" charset="0"/>
              </a:rPr>
              <a:t>ACIP</a:t>
            </a:r>
            <a:r>
              <a:rPr lang="en-US" sz="2000" dirty="0">
                <a:latin typeface="Calibri" panose="020F0502020204030204" pitchFamily="34" charset="0"/>
                <a:cs typeface="Calibri" panose="020F0502020204030204" pitchFamily="34" charset="0"/>
              </a:rPr>
              <a:t>)</a:t>
            </a:r>
          </a:p>
          <a:p>
            <a:r>
              <a:rPr lang="en-US" sz="2000" b="1" dirty="0">
                <a:solidFill>
                  <a:srgbClr val="FF0000"/>
                </a:solidFill>
                <a:latin typeface="Calibri" panose="020F0502020204030204" pitchFamily="34" charset="0"/>
                <a:cs typeface="Calibri" panose="020F0502020204030204" pitchFamily="34" charset="0"/>
              </a:rPr>
              <a:t>NEW: </a:t>
            </a:r>
            <a:r>
              <a:rPr lang="en-US" sz="2000" dirty="0">
                <a:latin typeface="Calibri" panose="020F0502020204030204" pitchFamily="34" charset="0"/>
                <a:cs typeface="Calibri" panose="020F0502020204030204" pitchFamily="34" charset="0"/>
              </a:rPr>
              <a:t>Acute inpatient hospital stays</a:t>
            </a:r>
          </a:p>
          <a:p>
            <a:r>
              <a:rPr lang="en-US" sz="2000" dirty="0">
                <a:latin typeface="Calibri" panose="020F0502020204030204" pitchFamily="34" charset="0"/>
                <a:cs typeface="Calibri" panose="020F0502020204030204" pitchFamily="34" charset="0"/>
              </a:rPr>
              <a:t>Emergency services</a:t>
            </a:r>
          </a:p>
          <a:p>
            <a:r>
              <a:rPr lang="en-US" sz="2000" dirty="0">
                <a:latin typeface="Calibri" panose="020F0502020204030204" pitchFamily="34" charset="0"/>
                <a:cs typeface="Calibri" panose="020F0502020204030204" pitchFamily="34" charset="0"/>
              </a:rPr>
              <a:t>Family planning services and supplies </a:t>
            </a:r>
          </a:p>
          <a:p>
            <a:r>
              <a:rPr lang="en-US" sz="2000" dirty="0">
                <a:latin typeface="Calibri" panose="020F0502020204030204" pitchFamily="34" charset="0"/>
                <a:cs typeface="Calibri" panose="020F0502020204030204" pitchFamily="34" charset="0"/>
              </a:rPr>
              <a:t>Smoking cessation products and drugs</a:t>
            </a:r>
          </a:p>
          <a:p>
            <a:r>
              <a:rPr lang="en-US" sz="2000" dirty="0">
                <a:latin typeface="Calibri" panose="020F0502020204030204" pitchFamily="34" charset="0"/>
                <a:cs typeface="Calibri" panose="020F0502020204030204" pitchFamily="34" charset="0"/>
              </a:rPr>
              <a:t>Provider-preventable services </a:t>
            </a:r>
          </a:p>
          <a:p>
            <a:endParaRPr lang="en-US" sz="2000" dirty="0">
              <a:latin typeface="Calibri" panose="020F0502020204030204" pitchFamily="34" charset="0"/>
              <a:cs typeface="Calibri" panose="020F0502020204030204" pitchFamily="34" charset="0"/>
            </a:endParaRPr>
          </a:p>
          <a:p>
            <a:endParaRPr lang="en-US" sz="20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931218D-EDCA-43E0-812A-6A1C5863DE76}"/>
              </a:ext>
            </a:extLst>
          </p:cNvPr>
          <p:cNvSpPr>
            <a:spLocks noGrp="1"/>
          </p:cNvSpPr>
          <p:nvPr>
            <p:ph type="sldNum" sz="quarter" idx="12"/>
          </p:nvPr>
        </p:nvSpPr>
        <p:spPr/>
        <p:txBody>
          <a:bodyPr/>
          <a:lstStyle/>
          <a:p>
            <a:fld id="{C3302BC5-986D-42D8-BF2F-B9D0692D83AF}" type="slidenum">
              <a:rPr lang="en-US" smtClean="0"/>
              <a:pPr/>
              <a:t>26</a:t>
            </a:fld>
            <a:endParaRPr lang="en-US" dirty="0"/>
          </a:p>
        </p:txBody>
      </p:sp>
    </p:spTree>
    <p:extLst>
      <p:ext uri="{BB962C8B-B14F-4D97-AF65-F5344CB8AC3E}">
        <p14:creationId xmlns:p14="http://schemas.microsoft.com/office/powerpoint/2010/main" val="3525552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EFC843-BCC6-44E3-B534-F9D78005E709}"/>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What Are the Services Excluded from Copays?</a:t>
            </a:r>
            <a:endParaRPr lang="en-US" sz="3600" dirty="0"/>
          </a:p>
        </p:txBody>
      </p:sp>
      <p:sp>
        <p:nvSpPr>
          <p:cNvPr id="33" name="Rectangle 32">
            <a:extLst>
              <a:ext uri="{FF2B5EF4-FFF2-40B4-BE49-F238E27FC236}">
                <a16:creationId xmlns:a16="http://schemas.microsoft.com/office/drawing/2014/main" id="{C0C324B3-DD3B-41FF-A648-B016397DE14F}"/>
              </a:ext>
              <a:ext uri="{C183D7F6-B498-43B3-948B-1728B52AA6E4}">
                <adec:decorative xmlns:adec="http://schemas.microsoft.com/office/drawing/2017/decorative" val="1"/>
              </a:ext>
            </a:extLst>
          </p:cNvPr>
          <p:cNvSpPr/>
          <p:nvPr/>
        </p:nvSpPr>
        <p:spPr>
          <a:xfrm>
            <a:off x="-10886" y="1146925"/>
            <a:ext cx="9154886" cy="1748675"/>
          </a:xfrm>
          <a:prstGeom prst="rect">
            <a:avLst/>
          </a:prstGeom>
          <a:solidFill>
            <a:srgbClr val="B4B4B4">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600" kern="0" dirty="0">
              <a:solidFill>
                <a:srgbClr val="000000"/>
              </a:solidFill>
              <a:latin typeface="Frutiger Next Pro Light"/>
            </a:endParaRPr>
          </a:p>
        </p:txBody>
      </p:sp>
      <p:sp>
        <p:nvSpPr>
          <p:cNvPr id="4" name="Content Placeholder 3">
            <a:extLst>
              <a:ext uri="{FF2B5EF4-FFF2-40B4-BE49-F238E27FC236}">
                <a16:creationId xmlns:a16="http://schemas.microsoft.com/office/drawing/2014/main" id="{9C582621-F501-4761-9F39-37AD3E727CD3}"/>
              </a:ext>
            </a:extLst>
          </p:cNvPr>
          <p:cNvSpPr>
            <a:spLocks noGrp="1"/>
          </p:cNvSpPr>
          <p:nvPr>
            <p:ph idx="1"/>
          </p:nvPr>
        </p:nvSpPr>
        <p:spPr>
          <a:xfrm>
            <a:off x="457199" y="1169770"/>
            <a:ext cx="8550279" cy="1790311"/>
          </a:xfrm>
        </p:spPr>
        <p:txBody>
          <a:bodyPr/>
          <a:lstStyle/>
          <a:p>
            <a:pPr marL="0" indent="0">
              <a:buNone/>
            </a:pPr>
            <a:r>
              <a:rPr lang="en-US" sz="1800" b="1" spc="150" dirty="0">
                <a:solidFill>
                  <a:srgbClr val="002060"/>
                </a:solidFill>
                <a:latin typeface="Calibri" panose="020F0502020204030204" pitchFamily="34" charset="0"/>
                <a:cs typeface="Calibri" panose="020F0502020204030204" pitchFamily="34" charset="0"/>
              </a:rPr>
              <a:t>POLICY OVERVIEW: </a:t>
            </a:r>
            <a:r>
              <a:rPr lang="en-US" sz="1800" b="1" dirty="0">
                <a:solidFill>
                  <a:srgbClr val="002060"/>
                </a:solidFill>
                <a:latin typeface="Calibri" panose="020F0502020204030204" pitchFamily="34" charset="0"/>
                <a:cs typeface="Calibri" panose="020F0502020204030204" pitchFamily="34" charset="0"/>
              </a:rPr>
              <a:t>PARTIAL IMPLEMENTATION</a:t>
            </a:r>
          </a:p>
          <a:p>
            <a:pPr marL="0" indent="0">
              <a:spcBef>
                <a:spcPts val="0"/>
              </a:spcBef>
              <a:buNone/>
            </a:pPr>
            <a:r>
              <a:rPr lang="en-US" altLang="en-US" sz="1800" dirty="0">
                <a:solidFill>
                  <a:srgbClr val="FF0000"/>
                </a:solidFill>
                <a:latin typeface="Calibri" panose="020F0502020204030204" pitchFamily="34" charset="0"/>
                <a:cs typeface="Calibri" panose="020F0502020204030204" pitchFamily="34" charset="0"/>
              </a:rPr>
              <a:t>July 1, 2020</a:t>
            </a:r>
            <a:r>
              <a:rPr lang="en-US" altLang="en-US" sz="1800" dirty="0">
                <a:solidFill>
                  <a:srgbClr val="002060"/>
                </a:solidFill>
                <a:latin typeface="Calibri" panose="020F0502020204030204" pitchFamily="34" charset="0"/>
                <a:cs typeface="Calibri" panose="020F0502020204030204" pitchFamily="34" charset="0"/>
              </a:rPr>
              <a:t>: Copays for FDA-approved </a:t>
            </a:r>
            <a:r>
              <a:rPr lang="en-US" sz="1800" dirty="0">
                <a:solidFill>
                  <a:srgbClr val="002060"/>
                </a:solidFill>
                <a:latin typeface="Calibri" panose="020F0502020204030204" pitchFamily="34" charset="0"/>
                <a:cs typeface="Calibri" panose="020F0502020204030204" pitchFamily="34" charset="0"/>
              </a:rPr>
              <a:t>medications for detoxification and maintenance treatment of substance use disorders (SUD)</a:t>
            </a:r>
            <a:r>
              <a:rPr lang="en-US" altLang="en-US" sz="1800" dirty="0">
                <a:solidFill>
                  <a:srgbClr val="002060"/>
                </a:solidFill>
                <a:latin typeface="Calibri" panose="020F0502020204030204" pitchFamily="34" charset="0"/>
                <a:cs typeface="Calibri" panose="020F0502020204030204" pitchFamily="34" charset="0"/>
              </a:rPr>
              <a:t>, preventive services rated Grade A and B by the U.S. Preventive Services Task Force (USPSTF) </a:t>
            </a:r>
            <a:r>
              <a:rPr lang="en-US" sz="1800" dirty="0">
                <a:solidFill>
                  <a:srgbClr val="002060"/>
                </a:solidFill>
                <a:latin typeface="Calibri" panose="020F0502020204030204" pitchFamily="34" charset="0"/>
                <a:cs typeface="Calibri" panose="020F0502020204030204" pitchFamily="34" charset="0"/>
              </a:rPr>
              <a:t>or broader exclusion specified by MassHealth</a:t>
            </a:r>
            <a:r>
              <a:rPr lang="en-US" altLang="en-US" sz="1800" dirty="0">
                <a:solidFill>
                  <a:srgbClr val="002060"/>
                </a:solidFill>
                <a:latin typeface="Calibri" panose="020F0502020204030204" pitchFamily="34" charset="0"/>
                <a:cs typeface="Calibri" panose="020F0502020204030204" pitchFamily="34" charset="0"/>
              </a:rPr>
              <a:t>, and </a:t>
            </a:r>
            <a:r>
              <a:rPr lang="en-US" sz="1800" dirty="0">
                <a:solidFill>
                  <a:srgbClr val="002060"/>
                </a:solidFill>
                <a:latin typeface="Calibri" panose="020F0502020204030204" pitchFamily="34" charset="0"/>
                <a:cs typeface="Calibri" panose="020F0502020204030204" pitchFamily="34" charset="0"/>
              </a:rPr>
              <a:t>all approved vaccines and their administration recommended by the Advisory Committee on Immunization Practices (ACIP) </a:t>
            </a:r>
            <a:r>
              <a:rPr lang="en-US" altLang="en-US" sz="1800" dirty="0">
                <a:solidFill>
                  <a:srgbClr val="002060"/>
                </a:solidFill>
                <a:latin typeface="Calibri" panose="020F0502020204030204" pitchFamily="34" charset="0"/>
                <a:cs typeface="Calibri" panose="020F0502020204030204" pitchFamily="34" charset="0"/>
              </a:rPr>
              <a:t>will be eliminated for all members.</a:t>
            </a:r>
          </a:p>
          <a:p>
            <a:endParaRPr lang="en-US" dirty="0"/>
          </a:p>
        </p:txBody>
      </p:sp>
      <p:sp>
        <p:nvSpPr>
          <p:cNvPr id="81" name="Rectangle 80">
            <a:extLst>
              <a:ext uri="{FF2B5EF4-FFF2-40B4-BE49-F238E27FC236}">
                <a16:creationId xmlns:a16="http://schemas.microsoft.com/office/drawing/2014/main" id="{C168F7D9-9C69-4927-8AFF-AB0535CEFBB4}"/>
              </a:ext>
            </a:extLst>
          </p:cNvPr>
          <p:cNvSpPr/>
          <p:nvPr/>
        </p:nvSpPr>
        <p:spPr>
          <a:xfrm>
            <a:off x="328845" y="2960081"/>
            <a:ext cx="3381695" cy="369332"/>
          </a:xfrm>
          <a:prstGeom prst="rect">
            <a:avLst/>
          </a:prstGeom>
        </p:spPr>
        <p:txBody>
          <a:bodyPr wrap="none" lIns="0" tIns="0" rIns="0" bIns="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b="1" dirty="0">
                <a:solidFill>
                  <a:srgbClr val="002060"/>
                </a:solidFill>
                <a:latin typeface="Calibri" panose="020F0502020204030204" pitchFamily="34" charset="0"/>
                <a:ea typeface="Open Sans" panose="020B0606030504020204" pitchFamily="34" charset="0"/>
                <a:cs typeface="Calibri" panose="020F0502020204030204" pitchFamily="34" charset="0"/>
              </a:rPr>
              <a:t>Drug Categories Impacted:</a:t>
            </a:r>
            <a:endPar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cxnSp>
        <p:nvCxnSpPr>
          <p:cNvPr id="82" name="Straight Connector 81">
            <a:extLst>
              <a:ext uri="{FF2B5EF4-FFF2-40B4-BE49-F238E27FC236}">
                <a16:creationId xmlns:a16="http://schemas.microsoft.com/office/drawing/2014/main" id="{A15D21B2-66AA-4D31-A2CE-E4B7ACA4C887}"/>
              </a:ext>
              <a:ext uri="{C183D7F6-B498-43B3-948B-1728B52AA6E4}">
                <adec:decorative xmlns:adec="http://schemas.microsoft.com/office/drawing/2017/decorative" val="1"/>
              </a:ext>
            </a:extLst>
          </p:cNvPr>
          <p:cNvCxnSpPr>
            <a:cxnSpLocks/>
          </p:cNvCxnSpPr>
          <p:nvPr/>
        </p:nvCxnSpPr>
        <p:spPr>
          <a:xfrm>
            <a:off x="320228" y="3424295"/>
            <a:ext cx="8550279" cy="0"/>
          </a:xfrm>
          <a:prstGeom prst="line">
            <a:avLst/>
          </a:prstGeom>
          <a:ln w="57150">
            <a:solidFill>
              <a:srgbClr val="023467"/>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3C8F294E-916E-46BE-AEA4-C93AF148B6A9}"/>
              </a:ext>
              <a:ext uri="{C183D7F6-B498-43B3-948B-1728B52AA6E4}">
                <adec:decorative xmlns:adec="http://schemas.microsoft.com/office/drawing/2017/decorative" val="1"/>
              </a:ext>
            </a:extLst>
          </p:cNvPr>
          <p:cNvSpPr/>
          <p:nvPr/>
        </p:nvSpPr>
        <p:spPr>
          <a:xfrm flipV="1">
            <a:off x="-10886" y="2925763"/>
            <a:ext cx="9144000" cy="46037"/>
          </a:xfrm>
          <a:prstGeom prst="rect">
            <a:avLst/>
          </a:prstGeom>
          <a:solidFill>
            <a:srgbClr val="023467"/>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400" kern="0" dirty="0">
              <a:solidFill>
                <a:srgbClr val="000000"/>
              </a:solidFill>
              <a:latin typeface="Frutiger Next Pro Light"/>
            </a:endParaRPr>
          </a:p>
        </p:txBody>
      </p:sp>
      <p:sp>
        <p:nvSpPr>
          <p:cNvPr id="39" name="Rectangle 38">
            <a:extLst>
              <a:ext uri="{FF2B5EF4-FFF2-40B4-BE49-F238E27FC236}">
                <a16:creationId xmlns:a16="http://schemas.microsoft.com/office/drawing/2014/main" id="{EB2268CE-F652-46B8-8A2F-2BBC790DF43A}"/>
              </a:ext>
              <a:ext uri="{C183D7F6-B498-43B3-948B-1728B52AA6E4}">
                <adec:decorative xmlns:adec="http://schemas.microsoft.com/office/drawing/2017/decorative" val="1"/>
              </a:ext>
            </a:extLst>
          </p:cNvPr>
          <p:cNvSpPr/>
          <p:nvPr/>
        </p:nvSpPr>
        <p:spPr>
          <a:xfrm flipV="1">
            <a:off x="30278" y="1073628"/>
            <a:ext cx="9144000" cy="46037"/>
          </a:xfrm>
          <a:prstGeom prst="rect">
            <a:avLst/>
          </a:prstGeom>
          <a:solidFill>
            <a:srgbClr val="023467"/>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400" kern="0" dirty="0">
              <a:solidFill>
                <a:srgbClr val="000000"/>
              </a:solidFill>
              <a:latin typeface="Frutiger Next Pro Light"/>
            </a:endParaRPr>
          </a:p>
        </p:txBody>
      </p:sp>
      <p:sp>
        <p:nvSpPr>
          <p:cNvPr id="5" name="TextBox 4">
            <a:extLst>
              <a:ext uri="{FF2B5EF4-FFF2-40B4-BE49-F238E27FC236}">
                <a16:creationId xmlns:a16="http://schemas.microsoft.com/office/drawing/2014/main" id="{DA471B2A-7A28-4917-8889-960106CFAFC5}"/>
              </a:ext>
            </a:extLst>
          </p:cNvPr>
          <p:cNvSpPr txBox="1"/>
          <p:nvPr/>
        </p:nvSpPr>
        <p:spPr>
          <a:xfrm>
            <a:off x="609600" y="3505200"/>
            <a:ext cx="7848600" cy="3131627"/>
          </a:xfrm>
          <a:prstGeom prst="rect">
            <a:avLst/>
          </a:prstGeom>
          <a:noFill/>
        </p:spPr>
        <p:txBody>
          <a:bodyPr wrap="square" rtlCol="0">
            <a:spAutoFit/>
          </a:bodyPr>
          <a:lstStyle/>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Low-dose Aspirin </a:t>
            </a:r>
          </a:p>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Breast cancer prevention and treatment medication</a:t>
            </a:r>
          </a:p>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Colonoscopy preparations</a:t>
            </a:r>
          </a:p>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Folic acid supplementation</a:t>
            </a:r>
          </a:p>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HIV prevention and treatment medication</a:t>
            </a:r>
          </a:p>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Statins</a:t>
            </a:r>
          </a:p>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Substance Use Disorder (SUD) treatment and maintenance using Federal Drug Administration (FDA)-approved medications</a:t>
            </a:r>
          </a:p>
          <a:p>
            <a:pPr marL="800100" lvl="1" indent="-342900">
              <a:spcAft>
                <a:spcPts val="300"/>
              </a:spcAft>
              <a:buFont typeface="Arial" panose="020B0604020202020204" pitchFamily="34" charset="0"/>
              <a:buChar char="•"/>
            </a:pPr>
            <a:r>
              <a:rPr lang="en-US" sz="2000" b="0" dirty="0">
                <a:solidFill>
                  <a:srgbClr val="002060"/>
                </a:solidFill>
                <a:latin typeface="Calibri" panose="020F0502020204030204" pitchFamily="34" charset="0"/>
                <a:cs typeface="Calibri" panose="020F0502020204030204" pitchFamily="34" charset="0"/>
              </a:rPr>
              <a:t>ACIP approved vaccines</a:t>
            </a:r>
          </a:p>
        </p:txBody>
      </p:sp>
    </p:spTree>
    <p:extLst>
      <p:ext uri="{BB962C8B-B14F-4D97-AF65-F5344CB8AC3E}">
        <p14:creationId xmlns:p14="http://schemas.microsoft.com/office/powerpoint/2010/main" val="1141883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4291C7B-6234-4FD3-81A1-DCDAA1344C73}"/>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How Will Members Be Notified?</a:t>
            </a:r>
          </a:p>
        </p:txBody>
      </p:sp>
      <p:sp>
        <p:nvSpPr>
          <p:cNvPr id="47111" name="TextBox 10">
            <a:extLst>
              <a:ext uri="{FF2B5EF4-FFF2-40B4-BE49-F238E27FC236}">
                <a16:creationId xmlns:a16="http://schemas.microsoft.com/office/drawing/2014/main" id="{B0A0A721-15A3-4B72-8DCC-3CFAA2E8FEF0}"/>
              </a:ext>
            </a:extLst>
          </p:cNvPr>
          <p:cNvSpPr txBox="1">
            <a:spLocks noChangeArrowheads="1"/>
          </p:cNvSpPr>
          <p:nvPr/>
        </p:nvSpPr>
        <p:spPr bwMode="auto">
          <a:xfrm>
            <a:off x="478971" y="1314636"/>
            <a:ext cx="8839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altLang="en-US" sz="2000" b="0" dirty="0">
                <a:cs typeface="Calibri" panose="020F0502020204030204" pitchFamily="34" charset="0"/>
              </a:rPr>
              <a:t>Members will be notified by mail of the changes to their MassHealth copay obligation.</a:t>
            </a:r>
          </a:p>
        </p:txBody>
      </p:sp>
      <p:grpSp>
        <p:nvGrpSpPr>
          <p:cNvPr id="2" name="Group 1">
            <a:extLst>
              <a:ext uri="{FF2B5EF4-FFF2-40B4-BE49-F238E27FC236}">
                <a16:creationId xmlns:a16="http://schemas.microsoft.com/office/drawing/2014/main" id="{364609B3-AB9A-4A7D-9C19-D8BD553C5879}"/>
              </a:ext>
              <a:ext uri="{C183D7F6-B498-43B3-948B-1728B52AA6E4}">
                <adec:decorative xmlns:adec="http://schemas.microsoft.com/office/drawing/2017/decorative" val="1"/>
              </a:ext>
            </a:extLst>
          </p:cNvPr>
          <p:cNvGrpSpPr/>
          <p:nvPr/>
        </p:nvGrpSpPr>
        <p:grpSpPr>
          <a:xfrm>
            <a:off x="587829" y="2022522"/>
            <a:ext cx="914400" cy="914400"/>
            <a:chOff x="685800" y="1600200"/>
            <a:chExt cx="914400" cy="914400"/>
          </a:xfrm>
        </p:grpSpPr>
        <p:sp>
          <p:nvSpPr>
            <p:cNvPr id="5" name="Oval 4">
              <a:extLst>
                <a:ext uri="{FF2B5EF4-FFF2-40B4-BE49-F238E27FC236}">
                  <a16:creationId xmlns:a16="http://schemas.microsoft.com/office/drawing/2014/main" id="{0818D815-C21C-4EF0-BC9D-BBC96043C63F}"/>
                </a:ext>
              </a:extLst>
            </p:cNvPr>
            <p:cNvSpPr/>
            <p:nvPr/>
          </p:nvSpPr>
          <p:spPr bwMode="auto">
            <a:xfrm>
              <a:off x="685800" y="1600200"/>
              <a:ext cx="914400" cy="914400"/>
            </a:xfrm>
            <a:prstGeom prst="ellipse">
              <a:avLst/>
            </a:prstGeom>
            <a:solidFill>
              <a:srgbClr val="023467"/>
            </a:solidFill>
            <a:ln>
              <a:solidFill>
                <a:srgbClr val="02346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47109" name="Graphic 3" descr="Mailbox">
              <a:extLst>
                <a:ext uri="{FF2B5EF4-FFF2-40B4-BE49-F238E27FC236}">
                  <a16:creationId xmlns:a16="http://schemas.microsoft.com/office/drawing/2014/main" id="{05EA40CE-9004-4D8D-9EA3-04DF61521F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 y="1638300"/>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3">
            <a:extLst>
              <a:ext uri="{FF2B5EF4-FFF2-40B4-BE49-F238E27FC236}">
                <a16:creationId xmlns:a16="http://schemas.microsoft.com/office/drawing/2014/main" id="{9CB6585A-0346-4FA6-B3BD-A18ED7FDD2F5}"/>
              </a:ext>
            </a:extLst>
          </p:cNvPr>
          <p:cNvSpPr txBox="1"/>
          <p:nvPr/>
        </p:nvSpPr>
        <p:spPr>
          <a:xfrm>
            <a:off x="1143000" y="1736593"/>
            <a:ext cx="7924800" cy="1200329"/>
          </a:xfrm>
          <a:prstGeom prst="rect">
            <a:avLst/>
          </a:prstGeom>
          <a:noFill/>
        </p:spPr>
        <p:txBody>
          <a:bodyPr wrap="square">
            <a:spAutoFit/>
          </a:bodyPr>
          <a:lstStyle/>
          <a:p>
            <a:pPr marL="742950" lvl="1" indent="-285750">
              <a:buClr>
                <a:schemeClr val="accent5">
                  <a:lumMod val="75000"/>
                </a:schemeClr>
              </a:buClr>
              <a:buFont typeface="Arial" panose="020B0604020202020204" pitchFamily="34" charset="0"/>
              <a:buChar char="•"/>
              <a:defRPr/>
            </a:pPr>
            <a:r>
              <a:rPr lang="en-US" sz="1800" u="sng" dirty="0">
                <a:solidFill>
                  <a:schemeClr val="tx1"/>
                </a:solidFill>
                <a:latin typeface="Calibri" panose="020F0502020204030204" pitchFamily="34" charset="0"/>
                <a:cs typeface="Calibri" panose="020F0502020204030204" pitchFamily="34" charset="0"/>
              </a:rPr>
              <a:t>Advance Member Mailing:</a:t>
            </a:r>
          </a:p>
          <a:p>
            <a:pPr marL="742950" lvl="1" indent="-285750">
              <a:buClr>
                <a:schemeClr val="accent5">
                  <a:lumMod val="75000"/>
                </a:schemeClr>
              </a:buClr>
              <a:buFont typeface="Arial" panose="020B0604020202020204" pitchFamily="34" charset="0"/>
              <a:buChar char="•"/>
              <a:defRPr/>
            </a:pPr>
            <a:r>
              <a:rPr lang="en-US" sz="1800" b="0" dirty="0">
                <a:solidFill>
                  <a:schemeClr val="tx1"/>
                </a:solidFill>
                <a:latin typeface="Calibri" panose="020F0502020204030204" pitchFamily="34" charset="0"/>
                <a:cs typeface="Calibri" panose="020F0502020204030204" pitchFamily="34" charset="0"/>
              </a:rPr>
              <a:t>Notice notifies newly exempt members (i.e. those at or under 50% FPL and “referred </a:t>
            </a:r>
            <a:r>
              <a:rPr lang="en-US" sz="1800" b="0" dirty="0" err="1">
                <a:solidFill>
                  <a:schemeClr val="tx1"/>
                </a:solidFill>
                <a:latin typeface="Calibri" panose="020F0502020204030204" pitchFamily="34" charset="0"/>
                <a:cs typeface="Calibri" panose="020F0502020204030204" pitchFamily="34" charset="0"/>
              </a:rPr>
              <a:t>eligibles</a:t>
            </a:r>
            <a:r>
              <a:rPr lang="en-US" sz="1800" b="0" dirty="0">
                <a:solidFill>
                  <a:schemeClr val="tx1"/>
                </a:solidFill>
                <a:latin typeface="Calibri" panose="020F0502020204030204" pitchFamily="34" charset="0"/>
                <a:cs typeface="Calibri" panose="020F0502020204030204" pitchFamily="34" charset="0"/>
              </a:rPr>
              <a:t>”) of the change to copay policies.</a:t>
            </a:r>
          </a:p>
          <a:p>
            <a:pPr marL="742950" lvl="1" indent="-285750">
              <a:buClr>
                <a:schemeClr val="accent5">
                  <a:lumMod val="75000"/>
                </a:schemeClr>
              </a:buClr>
              <a:buFont typeface="Arial" panose="020B0604020202020204" pitchFamily="34" charset="0"/>
              <a:buChar char="•"/>
              <a:defRPr/>
            </a:pPr>
            <a:r>
              <a:rPr lang="en-US" sz="1800" b="0" dirty="0">
                <a:solidFill>
                  <a:schemeClr val="tx1"/>
                </a:solidFill>
                <a:latin typeface="Calibri" panose="020F0502020204030204" pitchFamily="34" charset="0"/>
                <a:cs typeface="Calibri" panose="020F0502020204030204" pitchFamily="34" charset="0"/>
              </a:rPr>
              <a:t>The notice was mailed out the </a:t>
            </a:r>
            <a:r>
              <a:rPr lang="en-US" sz="1800" b="0">
                <a:solidFill>
                  <a:schemeClr val="tx1"/>
                </a:solidFill>
                <a:latin typeface="Calibri" panose="020F0502020204030204" pitchFamily="34" charset="0"/>
                <a:cs typeface="Calibri" panose="020F0502020204030204" pitchFamily="34" charset="0"/>
              </a:rPr>
              <a:t>beginning of </a:t>
            </a:r>
            <a:r>
              <a:rPr lang="en-US" sz="1800" b="0" dirty="0">
                <a:solidFill>
                  <a:schemeClr val="tx1"/>
                </a:solidFill>
                <a:latin typeface="Calibri" panose="020F0502020204030204" pitchFamily="34" charset="0"/>
                <a:cs typeface="Calibri" panose="020F0502020204030204" pitchFamily="34" charset="0"/>
              </a:rPr>
              <a:t>May 27th.</a:t>
            </a:r>
          </a:p>
        </p:txBody>
      </p:sp>
      <p:pic>
        <p:nvPicPr>
          <p:cNvPr id="12" name="Picture 11" descr="Screen capture of letter from MassHealth">
            <a:extLst>
              <a:ext uri="{FF2B5EF4-FFF2-40B4-BE49-F238E27FC236}">
                <a16:creationId xmlns:a16="http://schemas.microsoft.com/office/drawing/2014/main" id="{B93B8240-3341-414F-9ACB-43C6F5E17980}"/>
              </a:ext>
            </a:extLst>
          </p:cNvPr>
          <p:cNvPicPr>
            <a:picLocks noChangeAspect="1"/>
          </p:cNvPicPr>
          <p:nvPr/>
        </p:nvPicPr>
        <p:blipFill>
          <a:blip r:embed="rId4"/>
          <a:stretch>
            <a:fillRect/>
          </a:stretch>
        </p:blipFill>
        <p:spPr>
          <a:xfrm>
            <a:off x="1828801" y="2903538"/>
            <a:ext cx="2837432" cy="3822726"/>
          </a:xfrm>
          <a:prstGeom prst="rect">
            <a:avLst/>
          </a:prstGeom>
          <a:ln>
            <a:solidFill>
              <a:schemeClr val="tx1"/>
            </a:solidFill>
          </a:ln>
        </p:spPr>
      </p:pic>
      <p:pic>
        <p:nvPicPr>
          <p:cNvPr id="13" name="Picture 12">
            <a:extLst>
              <a:ext uri="{FF2B5EF4-FFF2-40B4-BE49-F238E27FC236}">
                <a16:creationId xmlns:a16="http://schemas.microsoft.com/office/drawing/2014/main" id="{C9D9DCB6-A315-4B12-A202-276DA1A0575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876800" y="2903538"/>
            <a:ext cx="2743200" cy="3859737"/>
          </a:xfrm>
          <a:prstGeom prst="rect">
            <a:avLst/>
          </a:prstGeom>
          <a:ln>
            <a:solidFill>
              <a:schemeClr val="tx1"/>
            </a:solidFill>
          </a:ln>
        </p:spPr>
      </p:pic>
      <p:sp>
        <p:nvSpPr>
          <p:cNvPr id="7" name="Slide Number Placeholder 6">
            <a:extLst>
              <a:ext uri="{FF2B5EF4-FFF2-40B4-BE49-F238E27FC236}">
                <a16:creationId xmlns:a16="http://schemas.microsoft.com/office/drawing/2014/main" id="{0C9B1217-1087-41D9-A9AA-23A10F09D768}"/>
              </a:ext>
            </a:extLst>
          </p:cNvPr>
          <p:cNvSpPr>
            <a:spLocks noGrp="1"/>
          </p:cNvSpPr>
          <p:nvPr>
            <p:ph type="sldNum" sz="quarter" idx="12"/>
          </p:nvPr>
        </p:nvSpPr>
        <p:spPr/>
        <p:txBody>
          <a:bodyPr/>
          <a:lstStyle/>
          <a:p>
            <a:fld id="{2F634362-9AFF-481E-9165-DDE67710E77E}"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DFB260-E459-4DD3-A727-63DE7BEF73F3}"/>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How Will Members Be Notified?</a:t>
            </a:r>
            <a:br>
              <a:rPr lang="en-US" sz="36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(continued)</a:t>
            </a:r>
            <a:endParaRPr lang="en-US" sz="3600" dirty="0">
              <a:latin typeface="Calibri" panose="020F0502020204030204" pitchFamily="34" charset="0"/>
              <a:cs typeface="Calibri" panose="020F0502020204030204" pitchFamily="34" charset="0"/>
            </a:endParaRPr>
          </a:p>
        </p:txBody>
      </p:sp>
      <p:sp>
        <p:nvSpPr>
          <p:cNvPr id="47111" name="TextBox 10">
            <a:extLst>
              <a:ext uri="{FF2B5EF4-FFF2-40B4-BE49-F238E27FC236}">
                <a16:creationId xmlns:a16="http://schemas.microsoft.com/office/drawing/2014/main" id="{B0A0A721-15A3-4B72-8DCC-3CFAA2E8FEF0}"/>
              </a:ext>
            </a:extLst>
          </p:cNvPr>
          <p:cNvSpPr txBox="1">
            <a:spLocks noChangeArrowheads="1"/>
          </p:cNvSpPr>
          <p:nvPr/>
        </p:nvSpPr>
        <p:spPr bwMode="auto">
          <a:xfrm>
            <a:off x="381000" y="1273767"/>
            <a:ext cx="8915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b="0" dirty="0">
                <a:cs typeface="Calibri" panose="020F0502020204030204" pitchFamily="34" charset="0"/>
              </a:rPr>
              <a:t>New members will be notified of the changes to their MassHealth copay obligation through an insert sent with the approval notice.</a:t>
            </a:r>
          </a:p>
        </p:txBody>
      </p:sp>
      <p:sp>
        <p:nvSpPr>
          <p:cNvPr id="8" name="TextBox 7">
            <a:extLst>
              <a:ext uri="{FF2B5EF4-FFF2-40B4-BE49-F238E27FC236}">
                <a16:creationId xmlns:a16="http://schemas.microsoft.com/office/drawing/2014/main" id="{8B3B1D1A-21F5-4910-AE04-D1DB76109DEA}"/>
              </a:ext>
            </a:extLst>
          </p:cNvPr>
          <p:cNvSpPr txBox="1"/>
          <p:nvPr/>
        </p:nvSpPr>
        <p:spPr>
          <a:xfrm>
            <a:off x="1019152" y="2016534"/>
            <a:ext cx="8277248" cy="954107"/>
          </a:xfrm>
          <a:prstGeom prst="rect">
            <a:avLst/>
          </a:prstGeom>
          <a:noFill/>
        </p:spPr>
        <p:txBody>
          <a:bodyPr wrap="square">
            <a:spAutoFit/>
          </a:bodyPr>
          <a:lstStyle/>
          <a:p>
            <a:pPr marL="800100" lvl="1" indent="-342900">
              <a:buClr>
                <a:schemeClr val="accent5">
                  <a:lumMod val="75000"/>
                </a:schemeClr>
              </a:buClr>
              <a:buFont typeface="Arial" panose="020B0604020202020204" pitchFamily="34" charset="0"/>
              <a:buChar char="•"/>
              <a:defRPr/>
            </a:pPr>
            <a:r>
              <a:rPr lang="en-US" sz="2000" b="1" u="sng" dirty="0">
                <a:solidFill>
                  <a:schemeClr val="tx1"/>
                </a:solidFill>
                <a:latin typeface="Calibri" panose="020F0502020204030204" pitchFamily="34" charset="0"/>
                <a:cs typeface="Calibri" panose="020F0502020204030204" pitchFamily="34" charset="0"/>
              </a:rPr>
              <a:t>Notice Insert:</a:t>
            </a:r>
          </a:p>
          <a:p>
            <a:pPr marL="742950" lvl="1" indent="-285750">
              <a:buClr>
                <a:schemeClr val="accent5">
                  <a:lumMod val="75000"/>
                </a:schemeClr>
              </a:buClr>
              <a:buFont typeface="Arial" panose="020B0604020202020204" pitchFamily="34" charset="0"/>
              <a:buChar char="•"/>
              <a:defRPr/>
            </a:pPr>
            <a:r>
              <a:rPr lang="en-US" sz="1800" b="0" dirty="0">
                <a:solidFill>
                  <a:schemeClr val="tx1"/>
                </a:solidFill>
                <a:latin typeface="Calibri" panose="020F0502020204030204" pitchFamily="34" charset="0"/>
                <a:cs typeface="Calibri" panose="020F0502020204030204" pitchFamily="34" charset="0"/>
              </a:rPr>
              <a:t>Notifies new MassHealth members of the updated copay policies.</a:t>
            </a:r>
          </a:p>
          <a:p>
            <a:pPr marL="742950" lvl="1" indent="-285750">
              <a:buClr>
                <a:schemeClr val="accent5">
                  <a:lumMod val="75000"/>
                </a:schemeClr>
              </a:buClr>
              <a:buFont typeface="Arial" panose="020B0604020202020204" pitchFamily="34" charset="0"/>
              <a:buChar char="•"/>
              <a:defRPr/>
            </a:pPr>
            <a:r>
              <a:rPr lang="en-US" sz="1800" b="0" dirty="0">
                <a:solidFill>
                  <a:schemeClr val="tx1"/>
                </a:solidFill>
                <a:latin typeface="Calibri" panose="020F0502020204030204" pitchFamily="34" charset="0"/>
                <a:cs typeface="Calibri" panose="020F0502020204030204" pitchFamily="34" charset="0"/>
              </a:rPr>
              <a:t>Member’s will receive notices upon being deemed eligible for MassHealth.</a:t>
            </a:r>
          </a:p>
        </p:txBody>
      </p:sp>
      <p:pic>
        <p:nvPicPr>
          <p:cNvPr id="10" name="Picture 9" descr="Screen capture of letter from MassHealth">
            <a:extLst>
              <a:ext uri="{FF2B5EF4-FFF2-40B4-BE49-F238E27FC236}">
                <a16:creationId xmlns:a16="http://schemas.microsoft.com/office/drawing/2014/main" id="{118EE737-035D-4006-A247-3921E012CC52}"/>
              </a:ext>
            </a:extLst>
          </p:cNvPr>
          <p:cNvPicPr>
            <a:picLocks noChangeAspect="1"/>
          </p:cNvPicPr>
          <p:nvPr/>
        </p:nvPicPr>
        <p:blipFill rotWithShape="1">
          <a:blip r:embed="rId3"/>
          <a:srcRect t="4356"/>
          <a:stretch/>
        </p:blipFill>
        <p:spPr>
          <a:xfrm>
            <a:off x="1905000" y="2994046"/>
            <a:ext cx="2892719" cy="3727429"/>
          </a:xfrm>
          <a:prstGeom prst="rect">
            <a:avLst/>
          </a:prstGeom>
          <a:ln>
            <a:solidFill>
              <a:schemeClr val="tx1"/>
            </a:solidFill>
          </a:ln>
        </p:spPr>
      </p:pic>
      <p:pic>
        <p:nvPicPr>
          <p:cNvPr id="12" name="Picture 11">
            <a:extLst>
              <a:ext uri="{FF2B5EF4-FFF2-40B4-BE49-F238E27FC236}">
                <a16:creationId xmlns:a16="http://schemas.microsoft.com/office/drawing/2014/main" id="{8AA24990-E1BA-4F1F-9415-79A597A4428D}"/>
              </a:ext>
              <a:ext uri="{C183D7F6-B498-43B3-948B-1728B52AA6E4}">
                <adec:decorative xmlns:adec="http://schemas.microsoft.com/office/drawing/2017/decorative" val="1"/>
              </a:ext>
            </a:extLst>
          </p:cNvPr>
          <p:cNvPicPr>
            <a:picLocks noChangeAspect="1"/>
          </p:cNvPicPr>
          <p:nvPr/>
        </p:nvPicPr>
        <p:blipFill rotWithShape="1">
          <a:blip r:embed="rId4"/>
          <a:srcRect t="4356"/>
          <a:stretch/>
        </p:blipFill>
        <p:spPr>
          <a:xfrm>
            <a:off x="5063695" y="2994045"/>
            <a:ext cx="2744514" cy="3727429"/>
          </a:xfrm>
          <a:prstGeom prst="rect">
            <a:avLst/>
          </a:prstGeom>
          <a:ln>
            <a:solidFill>
              <a:schemeClr val="tx1"/>
            </a:solidFill>
          </a:ln>
        </p:spPr>
      </p:pic>
      <p:grpSp>
        <p:nvGrpSpPr>
          <p:cNvPr id="11" name="Group 10">
            <a:extLst>
              <a:ext uri="{FF2B5EF4-FFF2-40B4-BE49-F238E27FC236}">
                <a16:creationId xmlns:a16="http://schemas.microsoft.com/office/drawing/2014/main" id="{18AB5BED-80E0-4298-8F8E-7D6FC8559433}"/>
              </a:ext>
              <a:ext uri="{C183D7F6-B498-43B3-948B-1728B52AA6E4}">
                <adec:decorative xmlns:adec="http://schemas.microsoft.com/office/drawing/2017/decorative" val="1"/>
              </a:ext>
            </a:extLst>
          </p:cNvPr>
          <p:cNvGrpSpPr/>
          <p:nvPr/>
        </p:nvGrpSpPr>
        <p:grpSpPr>
          <a:xfrm>
            <a:off x="457200" y="2099028"/>
            <a:ext cx="914400" cy="914400"/>
            <a:chOff x="685800" y="1600200"/>
            <a:chExt cx="914400" cy="914400"/>
          </a:xfrm>
        </p:grpSpPr>
        <p:sp>
          <p:nvSpPr>
            <p:cNvPr id="13" name="Oval 12">
              <a:extLst>
                <a:ext uri="{FF2B5EF4-FFF2-40B4-BE49-F238E27FC236}">
                  <a16:creationId xmlns:a16="http://schemas.microsoft.com/office/drawing/2014/main" id="{B4F76EF9-8A75-4BE8-8B2F-6AC3E2B3B391}"/>
                </a:ext>
              </a:extLst>
            </p:cNvPr>
            <p:cNvSpPr/>
            <p:nvPr/>
          </p:nvSpPr>
          <p:spPr bwMode="auto">
            <a:xfrm>
              <a:off x="685800" y="1600200"/>
              <a:ext cx="914400" cy="914400"/>
            </a:xfrm>
            <a:prstGeom prst="ellipse">
              <a:avLst/>
            </a:prstGeom>
            <a:solidFill>
              <a:srgbClr val="023467"/>
            </a:solidFill>
            <a:ln>
              <a:solidFill>
                <a:srgbClr val="02346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4" name="Graphic 3" descr="Mailbox">
              <a:extLst>
                <a:ext uri="{FF2B5EF4-FFF2-40B4-BE49-F238E27FC236}">
                  <a16:creationId xmlns:a16="http://schemas.microsoft.com/office/drawing/2014/main" id="{EBD53058-9729-40E3-B8DA-07FA7FCC1BA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900" y="1638300"/>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Slide Number Placeholder 2">
            <a:extLst>
              <a:ext uri="{FF2B5EF4-FFF2-40B4-BE49-F238E27FC236}">
                <a16:creationId xmlns:a16="http://schemas.microsoft.com/office/drawing/2014/main" id="{96FF0AB7-D2D4-4491-BBAD-BEE898EF2239}"/>
              </a:ext>
            </a:extLst>
          </p:cNvPr>
          <p:cNvSpPr>
            <a:spLocks noGrp="1"/>
          </p:cNvSpPr>
          <p:nvPr>
            <p:ph type="sldNum" sz="quarter" idx="12"/>
          </p:nvPr>
        </p:nvSpPr>
        <p:spPr/>
        <p:txBody>
          <a:bodyPr/>
          <a:lstStyle/>
          <a:p>
            <a:fld id="{2F634362-9AFF-481E-9165-DDE67710E77E}" type="slidenum">
              <a:rPr lang="en-US" smtClean="0"/>
              <a:pPr/>
              <a:t>29</a:t>
            </a:fld>
            <a:endParaRPr lang="en-US" dirty="0"/>
          </a:p>
        </p:txBody>
      </p:sp>
    </p:spTree>
    <p:extLst>
      <p:ext uri="{BB962C8B-B14F-4D97-AF65-F5344CB8AC3E}">
        <p14:creationId xmlns:p14="http://schemas.microsoft.com/office/powerpoint/2010/main" val="704359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026D-8524-4F5B-B834-1740E5814621}"/>
              </a:ext>
            </a:extLst>
          </p:cNvPr>
          <p:cNvSpPr>
            <a:spLocks noGrp="1"/>
          </p:cNvSpPr>
          <p:nvPr>
            <p:ph type="title"/>
          </p:nvPr>
        </p:nvSpPr>
        <p:spPr/>
        <p:txBody>
          <a:bodyPr/>
          <a:lstStyle/>
          <a:p>
            <a:r>
              <a:rPr lang="en-US" sz="4000" dirty="0">
                <a:latin typeface="Calibri" panose="020F0502020204030204" pitchFamily="34" charset="0"/>
                <a:cs typeface="Calibri" panose="020F0502020204030204" pitchFamily="34" charset="0"/>
              </a:rPr>
              <a:t>Medicare Savings Program (MSP)</a:t>
            </a:r>
            <a:r>
              <a:rPr lang="en-US" dirty="0">
                <a:latin typeface="Calibri" panose="020F0502020204030204" pitchFamily="34" charset="0"/>
                <a:cs typeface="Calibri" panose="020F0502020204030204" pitchFamily="34" charset="0"/>
              </a:rPr>
              <a:t> Updates</a:t>
            </a:r>
          </a:p>
        </p:txBody>
      </p:sp>
      <p:sp>
        <p:nvSpPr>
          <p:cNvPr id="4" name="Slide Number Placeholder 3">
            <a:extLst>
              <a:ext uri="{FF2B5EF4-FFF2-40B4-BE49-F238E27FC236}">
                <a16:creationId xmlns:a16="http://schemas.microsoft.com/office/drawing/2014/main" id="{2A7B8125-775A-44C7-8A81-B20128FD4540}"/>
              </a:ext>
            </a:extLst>
          </p:cNvPr>
          <p:cNvSpPr>
            <a:spLocks noGrp="1"/>
          </p:cNvSpPr>
          <p:nvPr>
            <p:ph type="sldNum" sz="quarter" idx="12"/>
          </p:nvPr>
        </p:nvSpPr>
        <p:spPr/>
        <p:txBody>
          <a:bodyPr/>
          <a:lstStyle/>
          <a:p>
            <a:pPr>
              <a:defRPr/>
            </a:pPr>
            <a:fld id="{23C09D53-7AEC-4C3D-B4B0-764829EA3DA3}" type="slidenum">
              <a:rPr lang="en-US" smtClean="0"/>
              <a:pPr>
                <a:defRPr/>
              </a:pPr>
              <a:t>30</a:t>
            </a:fld>
            <a:endParaRPr lang="en-US" dirty="0"/>
          </a:p>
        </p:txBody>
      </p:sp>
    </p:spTree>
    <p:extLst>
      <p:ext uri="{BB962C8B-B14F-4D97-AF65-F5344CB8AC3E}">
        <p14:creationId xmlns:p14="http://schemas.microsoft.com/office/powerpoint/2010/main" val="4127091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4952-D028-410A-802C-E29E23B2B1AC}"/>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Medicare Savings Program (MSP)</a:t>
            </a:r>
          </a:p>
        </p:txBody>
      </p:sp>
      <p:sp>
        <p:nvSpPr>
          <p:cNvPr id="3" name="Content Placeholder 2">
            <a:extLst>
              <a:ext uri="{FF2B5EF4-FFF2-40B4-BE49-F238E27FC236}">
                <a16:creationId xmlns:a16="http://schemas.microsoft.com/office/drawing/2014/main" id="{C945B231-A7A8-4370-AED0-EA5BB4E32349}"/>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The Medicare Savings Program (MSP), also known as the MassHealth Buy-In Program, can help older Massachusetts residents and residents living with a disability save on their Medicare coverage. The MassHealth Buy-In Program includes:</a:t>
            </a:r>
          </a:p>
          <a:p>
            <a:pPr lvl="1">
              <a:spcBef>
                <a:spcPts val="600"/>
              </a:spcBef>
              <a:spcAft>
                <a:spcPts val="600"/>
              </a:spcAft>
            </a:pPr>
            <a:r>
              <a:rPr lang="en-US" sz="2000" dirty="0">
                <a:latin typeface="Calibri" panose="020F0502020204030204" pitchFamily="34" charset="0"/>
                <a:cs typeface="Calibri" panose="020F0502020204030204" pitchFamily="34" charset="0"/>
              </a:rPr>
              <a:t>Qualified Medicare Beneficiary (</a:t>
            </a:r>
            <a:r>
              <a:rPr lang="en-US" sz="2000" dirty="0" err="1">
                <a:latin typeface="Calibri" panose="020F0502020204030204" pitchFamily="34" charset="0"/>
                <a:cs typeface="Calibri" panose="020F0502020204030204" pitchFamily="34" charset="0"/>
              </a:rPr>
              <a:t>QMB</a:t>
            </a:r>
            <a:r>
              <a:rPr lang="en-US" sz="2000" dirty="0">
                <a:latin typeface="Calibri" panose="020F0502020204030204" pitchFamily="34" charset="0"/>
                <a:cs typeface="Calibri" panose="020F0502020204030204" pitchFamily="34" charset="0"/>
              </a:rPr>
              <a:t>) program</a:t>
            </a:r>
          </a:p>
          <a:p>
            <a:pPr lvl="1">
              <a:spcBef>
                <a:spcPts val="600"/>
              </a:spcBef>
              <a:spcAft>
                <a:spcPts val="600"/>
              </a:spcAft>
            </a:pPr>
            <a:r>
              <a:rPr lang="en-US" sz="2000" dirty="0">
                <a:latin typeface="Calibri" panose="020F0502020204030204" pitchFamily="34" charset="0"/>
                <a:cs typeface="Calibri" panose="020F0502020204030204" pitchFamily="34" charset="0"/>
              </a:rPr>
              <a:t>Buy-In Specified Low-Income Medicare Beneficiary (</a:t>
            </a:r>
            <a:r>
              <a:rPr lang="en-US" sz="2000" dirty="0" err="1">
                <a:latin typeface="Calibri" panose="020F0502020204030204" pitchFamily="34" charset="0"/>
                <a:cs typeface="Calibri" panose="020F0502020204030204" pitchFamily="34" charset="0"/>
              </a:rPr>
              <a:t>SLMB</a:t>
            </a:r>
            <a:r>
              <a:rPr lang="en-US" sz="2000" dirty="0">
                <a:latin typeface="Calibri" panose="020F0502020204030204" pitchFamily="34" charset="0"/>
                <a:cs typeface="Calibri" panose="020F0502020204030204" pitchFamily="34" charset="0"/>
              </a:rPr>
              <a:t>)</a:t>
            </a:r>
          </a:p>
          <a:p>
            <a:pPr lvl="1">
              <a:spcBef>
                <a:spcPts val="600"/>
              </a:spcBef>
              <a:spcAft>
                <a:spcPts val="600"/>
              </a:spcAft>
            </a:pPr>
            <a:r>
              <a:rPr lang="en-US" sz="2000" dirty="0">
                <a:latin typeface="Calibri" panose="020F0502020204030204" pitchFamily="34" charset="0"/>
                <a:cs typeface="Calibri" panose="020F0502020204030204" pitchFamily="34" charset="0"/>
              </a:rPr>
              <a:t>Qualifying Individuals (QI) program</a:t>
            </a:r>
          </a:p>
          <a:p>
            <a:pPr>
              <a:spcBef>
                <a:spcPts val="600"/>
              </a:spcBef>
              <a:spcAft>
                <a:spcPts val="600"/>
              </a:spcAft>
            </a:pPr>
            <a:r>
              <a:rPr lang="en-US" sz="2400" dirty="0">
                <a:latin typeface="Calibri" panose="020F0502020204030204" pitchFamily="34" charset="0"/>
                <a:cs typeface="Calibri" panose="020F0502020204030204" pitchFamily="34" charset="0"/>
              </a:rPr>
              <a:t>On January 1, 2020, eligibility for these programs expanded. </a:t>
            </a:r>
          </a:p>
          <a:p>
            <a:pPr lvl="1">
              <a:spcBef>
                <a:spcPts val="600"/>
              </a:spcBef>
              <a:spcAft>
                <a:spcPts val="600"/>
              </a:spcAft>
            </a:pPr>
            <a:endParaRPr lang="en-US" sz="2000" dirty="0">
              <a:latin typeface="Calibri" panose="020F0502020204030204" pitchFamily="34" charset="0"/>
              <a:cs typeface="Calibri" panose="020F0502020204030204" pitchFamily="34" charset="0"/>
            </a:endParaRPr>
          </a:p>
          <a:p>
            <a:pPr>
              <a:spcBef>
                <a:spcPts val="600"/>
              </a:spcBef>
              <a:spcAft>
                <a:spcPts val="600"/>
              </a:spcAft>
            </a:pPr>
            <a:endParaRPr lang="en-US" sz="2400" dirty="0">
              <a:latin typeface="Calibri" panose="020F0502020204030204" pitchFamily="34" charset="0"/>
              <a:cs typeface="Calibri" panose="020F0502020204030204" pitchFamily="34" charset="0"/>
            </a:endParaRP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B6BEE46-B39C-4E44-9F54-514D1F596623}"/>
              </a:ext>
            </a:extLst>
          </p:cNvPr>
          <p:cNvSpPr>
            <a:spLocks noGrp="1"/>
          </p:cNvSpPr>
          <p:nvPr>
            <p:ph type="sldNum" sz="quarter" idx="12"/>
          </p:nvPr>
        </p:nvSpPr>
        <p:spPr/>
        <p:txBody>
          <a:bodyPr/>
          <a:lstStyle/>
          <a:p>
            <a:fld id="{C3302BC5-986D-42D8-BF2F-B9D0692D83AF}" type="slidenum">
              <a:rPr lang="en-US" smtClean="0"/>
              <a:pPr/>
              <a:t>31</a:t>
            </a:fld>
            <a:endParaRPr lang="en-US" dirty="0"/>
          </a:p>
        </p:txBody>
      </p:sp>
    </p:spTree>
    <p:extLst>
      <p:ext uri="{BB962C8B-B14F-4D97-AF65-F5344CB8AC3E}">
        <p14:creationId xmlns:p14="http://schemas.microsoft.com/office/powerpoint/2010/main" val="1768212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2D2-23DB-4F4F-B4E4-9B6ABEB2BF60}"/>
              </a:ext>
            </a:extLst>
          </p:cNvPr>
          <p:cNvSpPr>
            <a:spLocks noGrp="1"/>
          </p:cNvSpPr>
          <p:nvPr>
            <p:ph type="title"/>
          </p:nvPr>
        </p:nvSpPr>
        <p:spPr>
          <a:xfrm>
            <a:off x="457200" y="304800"/>
            <a:ext cx="7315200" cy="838200"/>
          </a:xfrm>
        </p:spPr>
        <p:txBody>
          <a:bodyPr/>
          <a:lstStyle/>
          <a:p>
            <a:r>
              <a:rPr lang="en-US" sz="3600" dirty="0">
                <a:latin typeface="Calibri" panose="020F0502020204030204" pitchFamily="34" charset="0"/>
                <a:cs typeface="Calibri" panose="020F0502020204030204" pitchFamily="34" charset="0"/>
              </a:rPr>
              <a:t>Medicare Savings Program (MSP): Income and Asset Limits</a:t>
            </a:r>
          </a:p>
        </p:txBody>
      </p:sp>
      <p:sp>
        <p:nvSpPr>
          <p:cNvPr id="3" name="Content Placeholder 2">
            <a:extLst>
              <a:ext uri="{FF2B5EF4-FFF2-40B4-BE49-F238E27FC236}">
                <a16:creationId xmlns:a16="http://schemas.microsoft.com/office/drawing/2014/main" id="{F3332B78-EB8D-4D8F-889A-EFCA3A1C4DAB}"/>
              </a:ext>
            </a:extLst>
          </p:cNvPr>
          <p:cNvSpPr>
            <a:spLocks noGrp="1"/>
          </p:cNvSpPr>
          <p:nvPr>
            <p:ph idx="1"/>
          </p:nvPr>
        </p:nvSpPr>
        <p:spPr/>
        <p:txBody>
          <a:bodyPr/>
          <a:lstStyle/>
          <a:p>
            <a:r>
              <a:rPr lang="en-US" sz="2400" dirty="0">
                <a:latin typeface="Calibri" panose="020F0502020204030204" pitchFamily="34" charset="0"/>
                <a:cs typeface="Calibri" panose="020F0502020204030204" pitchFamily="34" charset="0"/>
              </a:rPr>
              <a:t>Senior Buy-In Qualified Medicare Beneficiary (</a:t>
            </a:r>
            <a:r>
              <a:rPr lang="en-US" sz="2400" dirty="0" err="1">
                <a:latin typeface="Calibri" panose="020F0502020204030204" pitchFamily="34" charset="0"/>
                <a:cs typeface="Calibri" panose="020F0502020204030204" pitchFamily="34" charset="0"/>
              </a:rPr>
              <a:t>QMB</a:t>
            </a:r>
            <a:r>
              <a:rPr lang="en-US" sz="2400" dirty="0">
                <a:latin typeface="Calibri" panose="020F0502020204030204" pitchFamily="34" charset="0"/>
                <a:cs typeface="Calibri" panose="020F0502020204030204" pitchFamily="34" charset="0"/>
              </a:rPr>
              <a:t>) Expansion </a:t>
            </a:r>
          </a:p>
          <a:p>
            <a:endParaRPr lang="en-US" sz="2400" dirty="0">
              <a:latin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86A8FE8A-4C38-4BC8-8E69-0A282EE93547}"/>
              </a:ext>
            </a:extLst>
          </p:cNvPr>
          <p:cNvGraphicFramePr>
            <a:graphicFrameLocks noGrp="1"/>
          </p:cNvGraphicFramePr>
          <p:nvPr>
            <p:extLst>
              <p:ext uri="{D42A27DB-BD31-4B8C-83A1-F6EECF244321}">
                <p14:modId xmlns:p14="http://schemas.microsoft.com/office/powerpoint/2010/main" val="4282696348"/>
              </p:ext>
            </p:extLst>
          </p:nvPr>
        </p:nvGraphicFramePr>
        <p:xfrm>
          <a:off x="609599" y="2789990"/>
          <a:ext cx="7924801" cy="2474999"/>
        </p:xfrm>
        <a:graphic>
          <a:graphicData uri="http://schemas.openxmlformats.org/drawingml/2006/table">
            <a:tbl>
              <a:tblPr firstRow="1" firstCol="1" bandRow="1">
                <a:tableStyleId>{B301B821-A1FF-4177-AEE7-76D212191A09}</a:tableStyleId>
              </a:tblPr>
              <a:tblGrid>
                <a:gridCol w="2641035">
                  <a:extLst>
                    <a:ext uri="{9D8B030D-6E8A-4147-A177-3AD203B41FA5}">
                      <a16:colId xmlns:a16="http://schemas.microsoft.com/office/drawing/2014/main" val="2745947218"/>
                    </a:ext>
                  </a:extLst>
                </a:gridCol>
                <a:gridCol w="2641883">
                  <a:extLst>
                    <a:ext uri="{9D8B030D-6E8A-4147-A177-3AD203B41FA5}">
                      <a16:colId xmlns:a16="http://schemas.microsoft.com/office/drawing/2014/main" val="3858537432"/>
                    </a:ext>
                  </a:extLst>
                </a:gridCol>
                <a:gridCol w="2641883">
                  <a:extLst>
                    <a:ext uri="{9D8B030D-6E8A-4147-A177-3AD203B41FA5}">
                      <a16:colId xmlns:a16="http://schemas.microsoft.com/office/drawing/2014/main" val="110230856"/>
                    </a:ext>
                  </a:extLst>
                </a:gridCol>
              </a:tblGrid>
              <a:tr h="866130">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You are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Income is </a:t>
                      </a:r>
                      <a:br>
                        <a:rPr lang="en-US" sz="2000" dirty="0">
                          <a:effectLst/>
                          <a:latin typeface="Calibri" panose="020F0502020204030204" pitchFamily="34" charset="0"/>
                          <a:cs typeface="Calibri" panose="020F0502020204030204" pitchFamily="34" charset="0"/>
                        </a:rPr>
                      </a:br>
                      <a:r>
                        <a:rPr lang="en-US" sz="2000" dirty="0">
                          <a:effectLst/>
                          <a:latin typeface="Calibri" panose="020F0502020204030204" pitchFamily="34" charset="0"/>
                          <a:cs typeface="Calibri" panose="020F0502020204030204" pitchFamily="34" charset="0"/>
                        </a:rPr>
                        <a:t>at or below</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Asset/resources </a:t>
                      </a:r>
                      <a:br>
                        <a:rPr lang="en-US" sz="2000" dirty="0">
                          <a:effectLst/>
                          <a:latin typeface="Calibri" panose="020F0502020204030204" pitchFamily="34" charset="0"/>
                          <a:cs typeface="Calibri" panose="020F0502020204030204" pitchFamily="34" charset="0"/>
                        </a:rPr>
                      </a:br>
                      <a:r>
                        <a:rPr lang="en-US" sz="2000" dirty="0">
                          <a:effectLst/>
                          <a:latin typeface="Calibri" panose="020F0502020204030204" pitchFamily="34" charset="0"/>
                          <a:cs typeface="Calibri" panose="020F0502020204030204" pitchFamily="34" charset="0"/>
                        </a:rPr>
                        <a:t>at or below</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754331832"/>
                  </a:ext>
                </a:extLst>
              </a:tr>
              <a:tr h="742739">
                <a:tc>
                  <a:txBody>
                    <a:bodyPr/>
                    <a:lstStyle/>
                    <a:p>
                      <a:pPr marL="0" marR="0">
                        <a:lnSpc>
                          <a:spcPct val="115000"/>
                        </a:lnSpc>
                        <a:spcBef>
                          <a:spcPts val="0"/>
                        </a:spcBef>
                        <a:spcAft>
                          <a:spcPts val="1000"/>
                        </a:spcAft>
                      </a:pPr>
                      <a:r>
                        <a:rPr lang="en-US" sz="2000" b="1">
                          <a:effectLst/>
                          <a:latin typeface="Calibri" panose="020F0502020204030204" pitchFamily="34" charset="0"/>
                          <a:cs typeface="Calibri" panose="020F0502020204030204" pitchFamily="34" charset="0"/>
                        </a:rPr>
                        <a:t>An individual</a:t>
                      </a:r>
                      <a:endParaRPr lang="en-US" sz="20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a:effectLst/>
                          <a:latin typeface="Calibri" panose="020F0502020204030204" pitchFamily="34" charset="0"/>
                          <a:cs typeface="Calibri" panose="020F0502020204030204" pitchFamily="34" charset="0"/>
                        </a:rPr>
                        <a:t>$1,383 per month</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a:effectLst/>
                          <a:latin typeface="Calibri" panose="020F0502020204030204" pitchFamily="34" charset="0"/>
                          <a:cs typeface="Calibri" panose="020F0502020204030204" pitchFamily="34" charset="0"/>
                        </a:rPr>
                        <a:t>$15,720</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47201824"/>
                  </a:ext>
                </a:extLst>
              </a:tr>
              <a:tr h="866130">
                <a:tc>
                  <a:txBody>
                    <a:bodyPr/>
                    <a:lstStyle/>
                    <a:p>
                      <a:pPr marL="0" marR="0">
                        <a:lnSpc>
                          <a:spcPct val="115000"/>
                        </a:lnSpc>
                        <a:spcBef>
                          <a:spcPts val="0"/>
                        </a:spcBef>
                        <a:spcAft>
                          <a:spcPts val="1000"/>
                        </a:spcAft>
                      </a:pPr>
                      <a:r>
                        <a:rPr lang="en-US" sz="2000" b="1" dirty="0">
                          <a:effectLst/>
                          <a:latin typeface="Calibri" panose="020F0502020204030204" pitchFamily="34" charset="0"/>
                          <a:cs typeface="Calibri" panose="020F0502020204030204" pitchFamily="34" charset="0"/>
                        </a:rPr>
                        <a:t>A married couple living together</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$1,868 per month</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$23,600</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401239550"/>
                  </a:ext>
                </a:extLst>
              </a:tr>
            </a:tbl>
          </a:graphicData>
        </a:graphic>
      </p:graphicFrame>
      <p:sp>
        <p:nvSpPr>
          <p:cNvPr id="4" name="Slide Number Placeholder 3">
            <a:extLst>
              <a:ext uri="{FF2B5EF4-FFF2-40B4-BE49-F238E27FC236}">
                <a16:creationId xmlns:a16="http://schemas.microsoft.com/office/drawing/2014/main" id="{CF80F028-4562-4E7E-9793-89616E3DAF2C}"/>
              </a:ext>
            </a:extLst>
          </p:cNvPr>
          <p:cNvSpPr>
            <a:spLocks noGrp="1"/>
          </p:cNvSpPr>
          <p:nvPr>
            <p:ph type="sldNum" sz="quarter" idx="12"/>
          </p:nvPr>
        </p:nvSpPr>
        <p:spPr/>
        <p:txBody>
          <a:bodyPr/>
          <a:lstStyle/>
          <a:p>
            <a:fld id="{C3302BC5-986D-42D8-BF2F-B9D0692D83AF}" type="slidenum">
              <a:rPr lang="en-US" smtClean="0"/>
              <a:pPr/>
              <a:t>32</a:t>
            </a:fld>
            <a:endParaRPr lang="en-US" dirty="0"/>
          </a:p>
        </p:txBody>
      </p:sp>
    </p:spTree>
    <p:extLst>
      <p:ext uri="{BB962C8B-B14F-4D97-AF65-F5344CB8AC3E}">
        <p14:creationId xmlns:p14="http://schemas.microsoft.com/office/powerpoint/2010/main" val="3997347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2D2-23DB-4F4F-B4E4-9B6ABEB2BF60}"/>
              </a:ext>
            </a:extLst>
          </p:cNvPr>
          <p:cNvSpPr>
            <a:spLocks noGrp="1"/>
          </p:cNvSpPr>
          <p:nvPr>
            <p:ph type="title"/>
          </p:nvPr>
        </p:nvSpPr>
        <p:spPr>
          <a:xfrm>
            <a:off x="457200" y="304800"/>
            <a:ext cx="7848600" cy="838200"/>
          </a:xfrm>
        </p:spPr>
        <p:txBody>
          <a:bodyPr/>
          <a:lstStyle/>
          <a:p>
            <a:r>
              <a:rPr lang="en-US" sz="3600" dirty="0">
                <a:latin typeface="Calibri" panose="020F0502020204030204" pitchFamily="34" charset="0"/>
                <a:cs typeface="Calibri" panose="020F0502020204030204" pitchFamily="34" charset="0"/>
              </a:rPr>
              <a:t>Medicare Savings Program (MSP): Income and Asset Limits (cont.)</a:t>
            </a:r>
          </a:p>
        </p:txBody>
      </p:sp>
      <p:sp>
        <p:nvSpPr>
          <p:cNvPr id="3" name="Content Placeholder 2">
            <a:extLst>
              <a:ext uri="{FF2B5EF4-FFF2-40B4-BE49-F238E27FC236}">
                <a16:creationId xmlns:a16="http://schemas.microsoft.com/office/drawing/2014/main" id="{F3332B78-EB8D-4D8F-889A-EFCA3A1C4DAB}"/>
              </a:ext>
            </a:extLst>
          </p:cNvPr>
          <p:cNvSpPr>
            <a:spLocks noGrp="1"/>
          </p:cNvSpPr>
          <p:nvPr>
            <p:ph idx="1"/>
          </p:nvPr>
        </p:nvSpPr>
        <p:spPr/>
        <p:txBody>
          <a:bodyPr/>
          <a:lstStyle/>
          <a:p>
            <a:r>
              <a:rPr lang="en-US" sz="2400" dirty="0">
                <a:latin typeface="Calibri" panose="020F0502020204030204" pitchFamily="34" charset="0"/>
                <a:cs typeface="Calibri" panose="020F0502020204030204" pitchFamily="34" charset="0"/>
              </a:rPr>
              <a:t>Buy-In Specified Low-Income Medicare Beneficiary (</a:t>
            </a:r>
            <a:r>
              <a:rPr lang="en-US" sz="2400" dirty="0" err="1">
                <a:latin typeface="Calibri" panose="020F0502020204030204" pitchFamily="34" charset="0"/>
                <a:cs typeface="Calibri" panose="020F0502020204030204" pitchFamily="34" charset="0"/>
              </a:rPr>
              <a:t>SLMB</a:t>
            </a:r>
            <a:r>
              <a:rPr lang="en-US" sz="2400" dirty="0">
                <a:latin typeface="Calibri" panose="020F0502020204030204" pitchFamily="34" charset="0"/>
                <a:cs typeface="Calibri" panose="020F0502020204030204" pitchFamily="34" charset="0"/>
              </a:rPr>
              <a:t>) and Qualifying Individuals (QI) Expansion </a:t>
            </a:r>
          </a:p>
        </p:txBody>
      </p:sp>
      <p:graphicFrame>
        <p:nvGraphicFramePr>
          <p:cNvPr id="6" name="Table 5">
            <a:extLst>
              <a:ext uri="{FF2B5EF4-FFF2-40B4-BE49-F238E27FC236}">
                <a16:creationId xmlns:a16="http://schemas.microsoft.com/office/drawing/2014/main" id="{47F488CD-7222-4A92-B749-174533198A66}"/>
              </a:ext>
            </a:extLst>
          </p:cNvPr>
          <p:cNvGraphicFramePr>
            <a:graphicFrameLocks noGrp="1"/>
          </p:cNvGraphicFramePr>
          <p:nvPr>
            <p:extLst>
              <p:ext uri="{D42A27DB-BD31-4B8C-83A1-F6EECF244321}">
                <p14:modId xmlns:p14="http://schemas.microsoft.com/office/powerpoint/2010/main" val="2174884210"/>
              </p:ext>
            </p:extLst>
          </p:nvPr>
        </p:nvGraphicFramePr>
        <p:xfrm>
          <a:off x="647700" y="2743200"/>
          <a:ext cx="7848599" cy="2590802"/>
        </p:xfrm>
        <a:graphic>
          <a:graphicData uri="http://schemas.openxmlformats.org/drawingml/2006/table">
            <a:tbl>
              <a:tblPr firstRow="1" firstCol="1" bandRow="1">
                <a:tableStyleId>{B301B821-A1FF-4177-AEE7-76D212191A09}</a:tableStyleId>
              </a:tblPr>
              <a:tblGrid>
                <a:gridCol w="2615641">
                  <a:extLst>
                    <a:ext uri="{9D8B030D-6E8A-4147-A177-3AD203B41FA5}">
                      <a16:colId xmlns:a16="http://schemas.microsoft.com/office/drawing/2014/main" val="2480833193"/>
                    </a:ext>
                  </a:extLst>
                </a:gridCol>
                <a:gridCol w="2616479">
                  <a:extLst>
                    <a:ext uri="{9D8B030D-6E8A-4147-A177-3AD203B41FA5}">
                      <a16:colId xmlns:a16="http://schemas.microsoft.com/office/drawing/2014/main" val="921022825"/>
                    </a:ext>
                  </a:extLst>
                </a:gridCol>
                <a:gridCol w="2616479">
                  <a:extLst>
                    <a:ext uri="{9D8B030D-6E8A-4147-A177-3AD203B41FA5}">
                      <a16:colId xmlns:a16="http://schemas.microsoft.com/office/drawing/2014/main" val="3415630936"/>
                    </a:ext>
                  </a:extLst>
                </a:gridCol>
              </a:tblGrid>
              <a:tr h="1043253">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You are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Income is at or below</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a:effectLst/>
                          <a:latin typeface="Calibri" panose="020F0502020204030204" pitchFamily="34" charset="0"/>
                          <a:cs typeface="Calibri" panose="020F0502020204030204" pitchFamily="34" charset="0"/>
                        </a:rPr>
                        <a:t>Asset/resources at or below</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869734516"/>
                  </a:ext>
                </a:extLst>
              </a:tr>
              <a:tr h="504296">
                <a:tc>
                  <a:txBody>
                    <a:bodyPr/>
                    <a:lstStyle/>
                    <a:p>
                      <a:pPr marL="0" marR="0">
                        <a:lnSpc>
                          <a:spcPct val="115000"/>
                        </a:lnSpc>
                        <a:spcBef>
                          <a:spcPts val="0"/>
                        </a:spcBef>
                        <a:spcAft>
                          <a:spcPts val="1000"/>
                        </a:spcAft>
                      </a:pPr>
                      <a:r>
                        <a:rPr lang="en-US" sz="2000">
                          <a:effectLst/>
                          <a:latin typeface="Calibri" panose="020F0502020204030204" pitchFamily="34" charset="0"/>
                          <a:cs typeface="Calibri" panose="020F0502020204030204" pitchFamily="34" charset="0"/>
                        </a:rPr>
                        <a:t>An individual</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a:effectLst/>
                          <a:latin typeface="Calibri" panose="020F0502020204030204" pitchFamily="34" charset="0"/>
                          <a:cs typeface="Calibri" panose="020F0502020204030204" pitchFamily="34" charset="0"/>
                        </a:rPr>
                        <a:t>$1,755 per month</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a:effectLst/>
                          <a:latin typeface="Calibri" panose="020F0502020204030204" pitchFamily="34" charset="0"/>
                          <a:cs typeface="Calibri" panose="020F0502020204030204" pitchFamily="34" charset="0"/>
                        </a:rPr>
                        <a:t>$15,720</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702591163"/>
                  </a:ext>
                </a:extLst>
              </a:tr>
              <a:tr h="1043253">
                <a:tc>
                  <a:txBody>
                    <a:bodyPr/>
                    <a:lstStyle/>
                    <a:p>
                      <a:pPr marL="0" marR="0">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A married couple living together</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a:effectLst/>
                          <a:latin typeface="Calibri" panose="020F0502020204030204" pitchFamily="34" charset="0"/>
                          <a:cs typeface="Calibri" panose="020F0502020204030204" pitchFamily="34" charset="0"/>
                        </a:rPr>
                        <a:t>$2,371 per month</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15000"/>
                        </a:lnSpc>
                        <a:spcBef>
                          <a:spcPts val="0"/>
                        </a:spcBef>
                        <a:spcAft>
                          <a:spcPts val="1000"/>
                        </a:spcAft>
                      </a:pPr>
                      <a:r>
                        <a:rPr lang="en-US" sz="2000" dirty="0">
                          <a:effectLst/>
                          <a:latin typeface="Calibri" panose="020F0502020204030204" pitchFamily="34" charset="0"/>
                          <a:cs typeface="Calibri" panose="020F0502020204030204" pitchFamily="34" charset="0"/>
                        </a:rPr>
                        <a:t>$23,600</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463604791"/>
                  </a:ext>
                </a:extLst>
              </a:tr>
            </a:tbl>
          </a:graphicData>
        </a:graphic>
      </p:graphicFrame>
      <p:sp>
        <p:nvSpPr>
          <p:cNvPr id="4" name="Slide Number Placeholder 3">
            <a:extLst>
              <a:ext uri="{FF2B5EF4-FFF2-40B4-BE49-F238E27FC236}">
                <a16:creationId xmlns:a16="http://schemas.microsoft.com/office/drawing/2014/main" id="{CF80F028-4562-4E7E-9793-89616E3DAF2C}"/>
              </a:ext>
            </a:extLst>
          </p:cNvPr>
          <p:cNvSpPr>
            <a:spLocks noGrp="1"/>
          </p:cNvSpPr>
          <p:nvPr>
            <p:ph type="sldNum" sz="quarter" idx="12"/>
          </p:nvPr>
        </p:nvSpPr>
        <p:spPr/>
        <p:txBody>
          <a:bodyPr/>
          <a:lstStyle/>
          <a:p>
            <a:fld id="{C3302BC5-986D-42D8-BF2F-B9D0692D83AF}" type="slidenum">
              <a:rPr lang="en-US" smtClean="0"/>
              <a:pPr/>
              <a:t>33</a:t>
            </a:fld>
            <a:endParaRPr lang="en-US" dirty="0"/>
          </a:p>
        </p:txBody>
      </p:sp>
    </p:spTree>
    <p:extLst>
      <p:ext uri="{BB962C8B-B14F-4D97-AF65-F5344CB8AC3E}">
        <p14:creationId xmlns:p14="http://schemas.microsoft.com/office/powerpoint/2010/main" val="710491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6204-D18E-4B34-9C07-EF1E747944F8}"/>
              </a:ext>
            </a:extLst>
          </p:cNvPr>
          <p:cNvSpPr>
            <a:spLocks noGrp="1"/>
          </p:cNvSpPr>
          <p:nvPr>
            <p:ph type="title"/>
          </p:nvPr>
        </p:nvSpPr>
        <p:spPr>
          <a:xfrm>
            <a:off x="457200" y="304800"/>
            <a:ext cx="7315200" cy="838200"/>
          </a:xfrm>
        </p:spPr>
        <p:txBody>
          <a:bodyPr/>
          <a:lstStyle/>
          <a:p>
            <a:r>
              <a:rPr lang="en-US" sz="3600" dirty="0">
                <a:latin typeface="Calibri" panose="020F0502020204030204" pitchFamily="34" charset="0"/>
                <a:cs typeface="Calibri" panose="020F0502020204030204" pitchFamily="34" charset="0"/>
              </a:rPr>
              <a:t>Medicare Savings Program (MSP) Update</a:t>
            </a:r>
          </a:p>
        </p:txBody>
      </p:sp>
      <p:sp>
        <p:nvSpPr>
          <p:cNvPr id="9" name="Content Placeholder 8">
            <a:extLst>
              <a:ext uri="{FF2B5EF4-FFF2-40B4-BE49-F238E27FC236}">
                <a16:creationId xmlns:a16="http://schemas.microsoft.com/office/drawing/2014/main" id="{0B54C822-8931-43A5-9BB4-B96BD1DA1B77}"/>
              </a:ext>
            </a:extLst>
          </p:cNvPr>
          <p:cNvSpPr>
            <a:spLocks noGrp="1"/>
          </p:cNvSpPr>
          <p:nvPr>
            <p:ph idx="1"/>
          </p:nvPr>
        </p:nvSpPr>
        <p:spPr>
          <a:xfrm>
            <a:off x="457199" y="1600200"/>
            <a:ext cx="8247743" cy="4525963"/>
          </a:xfrm>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Correcting a system error: </a:t>
            </a:r>
          </a:p>
          <a:p>
            <a:pPr lvl="1">
              <a:spcBef>
                <a:spcPts val="600"/>
              </a:spcBef>
              <a:spcAft>
                <a:spcPts val="600"/>
              </a:spcAft>
            </a:pPr>
            <a:r>
              <a:rPr lang="en-US" sz="2000" dirty="0">
                <a:latin typeface="Calibri" panose="020F0502020204030204" pitchFamily="34" charset="0"/>
                <a:cs typeface="Calibri" panose="020F0502020204030204" pitchFamily="34" charset="0"/>
              </a:rPr>
              <a:t>Due to a system error in calculating eligibility, some members who should have been approved for the Qualified Medicare Beneficiary (</a:t>
            </a:r>
            <a:r>
              <a:rPr lang="en-US" sz="2000" dirty="0" err="1">
                <a:latin typeface="Calibri" panose="020F0502020204030204" pitchFamily="34" charset="0"/>
                <a:cs typeface="Calibri" panose="020F0502020204030204" pitchFamily="34" charset="0"/>
              </a:rPr>
              <a:t>QMB</a:t>
            </a:r>
            <a:r>
              <a:rPr lang="en-US" sz="2000" dirty="0">
                <a:latin typeface="Calibri" panose="020F0502020204030204" pitchFamily="34" charset="0"/>
                <a:cs typeface="Calibri" panose="020F0502020204030204" pitchFamily="34" charset="0"/>
              </a:rPr>
              <a:t>) program were not. The error has been corrected. </a:t>
            </a:r>
          </a:p>
          <a:p>
            <a:pPr lvl="1">
              <a:spcBef>
                <a:spcPts val="600"/>
              </a:spcBef>
              <a:spcAft>
                <a:spcPts val="600"/>
              </a:spcAft>
            </a:pPr>
            <a:r>
              <a:rPr lang="en-US" sz="2000" dirty="0">
                <a:latin typeface="Calibri" panose="020F0502020204030204" pitchFamily="34" charset="0"/>
                <a:cs typeface="Calibri" panose="020F0502020204030204" pitchFamily="34" charset="0"/>
              </a:rPr>
              <a:t>As a result, members who should have been approved for </a:t>
            </a:r>
            <a:r>
              <a:rPr lang="en-US" sz="2000" dirty="0" err="1">
                <a:latin typeface="Calibri" panose="020F0502020204030204" pitchFamily="34" charset="0"/>
                <a:cs typeface="Calibri" panose="020F0502020204030204" pitchFamily="34" charset="0"/>
              </a:rPr>
              <a:t>QMB</a:t>
            </a:r>
            <a:r>
              <a:rPr lang="en-US" sz="2000" dirty="0">
                <a:latin typeface="Calibri" panose="020F0502020204030204" pitchFamily="34" charset="0"/>
                <a:cs typeface="Calibri" panose="020F0502020204030204" pitchFamily="34" charset="0"/>
              </a:rPr>
              <a:t> will receive a notice and be upgraded as follows:</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graphicFrame>
        <p:nvGraphicFramePr>
          <p:cNvPr id="12" name="Table 11">
            <a:extLst>
              <a:ext uri="{FF2B5EF4-FFF2-40B4-BE49-F238E27FC236}">
                <a16:creationId xmlns:a16="http://schemas.microsoft.com/office/drawing/2014/main" id="{8B80E600-D822-41B7-BBC2-71507F45B32F}"/>
              </a:ext>
            </a:extLst>
          </p:cNvPr>
          <p:cNvGraphicFramePr>
            <a:graphicFrameLocks noGrp="1"/>
          </p:cNvGraphicFramePr>
          <p:nvPr>
            <p:extLst>
              <p:ext uri="{D42A27DB-BD31-4B8C-83A1-F6EECF244321}">
                <p14:modId xmlns:p14="http://schemas.microsoft.com/office/powerpoint/2010/main" val="4043052426"/>
              </p:ext>
            </p:extLst>
          </p:nvPr>
        </p:nvGraphicFramePr>
        <p:xfrm>
          <a:off x="246741" y="3965925"/>
          <a:ext cx="8668657" cy="2275332"/>
        </p:xfrm>
        <a:graphic>
          <a:graphicData uri="http://schemas.openxmlformats.org/drawingml/2006/table">
            <a:tbl>
              <a:tblPr firstRow="1" firstCol="1" bandRow="1">
                <a:tableStyleId>{B301B821-A1FF-4177-AEE7-76D212191A09}</a:tableStyleId>
              </a:tblPr>
              <a:tblGrid>
                <a:gridCol w="4617882">
                  <a:extLst>
                    <a:ext uri="{9D8B030D-6E8A-4147-A177-3AD203B41FA5}">
                      <a16:colId xmlns:a16="http://schemas.microsoft.com/office/drawing/2014/main" val="1156731229"/>
                    </a:ext>
                  </a:extLst>
                </a:gridCol>
                <a:gridCol w="4050775">
                  <a:extLst>
                    <a:ext uri="{9D8B030D-6E8A-4147-A177-3AD203B41FA5}">
                      <a16:colId xmlns:a16="http://schemas.microsoft.com/office/drawing/2014/main" val="2132942152"/>
                    </a:ext>
                  </a:extLst>
                </a:gridCol>
              </a:tblGrid>
              <a:tr h="389255">
                <a:tc>
                  <a:txBody>
                    <a:bodyPr/>
                    <a:lstStyle/>
                    <a:p>
                      <a:pPr marL="0" marR="0" algn="ctr">
                        <a:lnSpc>
                          <a:spcPct val="115000"/>
                        </a:lnSpc>
                        <a:spcBef>
                          <a:spcPts val="0"/>
                        </a:spcBef>
                        <a:spcAft>
                          <a:spcPts val="1000"/>
                        </a:spcAft>
                      </a:pPr>
                      <a:r>
                        <a:rPr lang="en-US" sz="1800" dirty="0">
                          <a:solidFill>
                            <a:schemeClr val="bg1"/>
                          </a:solidFill>
                          <a:effectLst/>
                          <a:latin typeface="Calibri" panose="020F0502020204030204" pitchFamily="34" charset="0"/>
                          <a:cs typeface="Calibri" panose="020F0502020204030204" pitchFamily="34" charset="0"/>
                        </a:rPr>
                        <a:t>Members who…</a:t>
                      </a:r>
                      <a:endParaRPr lang="en-US" sz="2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73025" marR="73025" marT="73025" marB="73025" anchor="ctr"/>
                </a:tc>
                <a:tc>
                  <a:txBody>
                    <a:bodyPr/>
                    <a:lstStyle/>
                    <a:p>
                      <a:pPr marL="0" marR="0" algn="ctr">
                        <a:lnSpc>
                          <a:spcPct val="115000"/>
                        </a:lnSpc>
                        <a:spcBef>
                          <a:spcPts val="0"/>
                        </a:spcBef>
                        <a:spcAft>
                          <a:spcPts val="1000"/>
                        </a:spcAft>
                      </a:pPr>
                      <a:r>
                        <a:rPr lang="en-US" sz="1800" dirty="0">
                          <a:solidFill>
                            <a:schemeClr val="bg1"/>
                          </a:solidFill>
                          <a:effectLst/>
                          <a:latin typeface="Calibri" panose="020F0502020204030204" pitchFamily="34" charset="0"/>
                          <a:cs typeface="Calibri" panose="020F0502020204030204" pitchFamily="34" charset="0"/>
                        </a:rPr>
                        <a:t>Will be upgraded to </a:t>
                      </a:r>
                      <a:r>
                        <a:rPr lang="en-US" sz="1800" dirty="0" err="1">
                          <a:solidFill>
                            <a:schemeClr val="bg1"/>
                          </a:solidFill>
                          <a:effectLst/>
                          <a:latin typeface="Calibri" panose="020F0502020204030204" pitchFamily="34" charset="0"/>
                          <a:cs typeface="Calibri" panose="020F0502020204030204" pitchFamily="34" charset="0"/>
                        </a:rPr>
                        <a:t>QMB</a:t>
                      </a:r>
                      <a:r>
                        <a:rPr lang="en-US" sz="1800" dirty="0">
                          <a:solidFill>
                            <a:schemeClr val="bg1"/>
                          </a:solidFill>
                          <a:effectLst/>
                          <a:latin typeface="Calibri" panose="020F0502020204030204" pitchFamily="34" charset="0"/>
                          <a:cs typeface="Calibri" panose="020F0502020204030204" pitchFamily="34" charset="0"/>
                        </a:rPr>
                        <a:t> with a retroactive start date…</a:t>
                      </a:r>
                      <a:endParaRPr lang="en-US" sz="2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73025" marR="73025" marT="73025" marB="73025" anchor="ctr"/>
                </a:tc>
                <a:extLst>
                  <a:ext uri="{0D108BD9-81ED-4DB2-BD59-A6C34878D82A}">
                    <a16:rowId xmlns:a16="http://schemas.microsoft.com/office/drawing/2014/main" val="3388128104"/>
                  </a:ext>
                </a:extLst>
              </a:tr>
              <a:tr h="0">
                <a:tc>
                  <a:txBody>
                    <a:bodyPr/>
                    <a:lstStyle/>
                    <a:p>
                      <a:pPr marL="0" marR="0">
                        <a:lnSpc>
                          <a:spcPct val="115000"/>
                        </a:lnSpc>
                        <a:spcBef>
                          <a:spcPts val="0"/>
                        </a:spcBef>
                        <a:spcAft>
                          <a:spcPts val="1000"/>
                        </a:spcAft>
                      </a:pPr>
                      <a:r>
                        <a:rPr lang="en-US" sz="1800" b="1" dirty="0">
                          <a:solidFill>
                            <a:schemeClr val="tx1"/>
                          </a:solidFill>
                          <a:effectLst/>
                          <a:latin typeface="Calibri" panose="020F0502020204030204" pitchFamily="34" charset="0"/>
                          <a:cs typeface="Calibri" panose="020F0502020204030204" pitchFamily="34" charset="0"/>
                        </a:rPr>
                        <a:t>Were receiving </a:t>
                      </a:r>
                      <a:r>
                        <a:rPr lang="en-US" sz="1800" b="1" dirty="0" err="1">
                          <a:solidFill>
                            <a:schemeClr val="tx1"/>
                          </a:solidFill>
                          <a:effectLst/>
                          <a:latin typeface="Calibri" panose="020F0502020204030204" pitchFamily="34" charset="0"/>
                          <a:cs typeface="Calibri" panose="020F0502020204030204" pitchFamily="34" charset="0"/>
                        </a:rPr>
                        <a:t>SLMB</a:t>
                      </a:r>
                      <a:r>
                        <a:rPr lang="en-US" sz="1800" b="1" dirty="0">
                          <a:solidFill>
                            <a:schemeClr val="tx1"/>
                          </a:solidFill>
                          <a:effectLst/>
                          <a:latin typeface="Calibri" panose="020F0502020204030204" pitchFamily="34" charset="0"/>
                          <a:cs typeface="Calibri" panose="020F0502020204030204" pitchFamily="34" charset="0"/>
                        </a:rPr>
                        <a:t> or QI before January 1, 2020 </a:t>
                      </a:r>
                      <a:endParaRPr lang="en-US" sz="24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3025" marR="73025" marT="73025" marB="73025"/>
                </a:tc>
                <a:tc>
                  <a:txBody>
                    <a:bodyPr/>
                    <a:lstStyle/>
                    <a:p>
                      <a:pPr marL="0" marR="0" lvl="0">
                        <a:lnSpc>
                          <a:spcPct val="115000"/>
                        </a:lnSpc>
                        <a:spcBef>
                          <a:spcPts val="0"/>
                        </a:spcBef>
                        <a:spcAft>
                          <a:spcPts val="1000"/>
                        </a:spcAft>
                      </a:pPr>
                      <a:r>
                        <a:rPr lang="en-US" sz="1800" dirty="0">
                          <a:solidFill>
                            <a:schemeClr val="tx1"/>
                          </a:solidFill>
                          <a:effectLst/>
                          <a:latin typeface="Calibri" panose="020F0502020204030204" pitchFamily="34" charset="0"/>
                          <a:cs typeface="Calibri" panose="020F0502020204030204" pitchFamily="34" charset="0"/>
                        </a:rPr>
                        <a:t>Of January 1, 2020.</a:t>
                      </a:r>
                      <a:endPar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3025" marR="73025" marT="73025" marB="73025"/>
                </a:tc>
                <a:extLst>
                  <a:ext uri="{0D108BD9-81ED-4DB2-BD59-A6C34878D82A}">
                    <a16:rowId xmlns:a16="http://schemas.microsoft.com/office/drawing/2014/main" val="727146649"/>
                  </a:ext>
                </a:extLst>
              </a:tr>
              <a:tr h="0">
                <a:tc>
                  <a:txBody>
                    <a:bodyPr/>
                    <a:lstStyle/>
                    <a:p>
                      <a:pPr marL="0" marR="0">
                        <a:lnSpc>
                          <a:spcPct val="115000"/>
                        </a:lnSpc>
                        <a:spcBef>
                          <a:spcPts val="0"/>
                        </a:spcBef>
                        <a:spcAft>
                          <a:spcPts val="1000"/>
                        </a:spcAft>
                      </a:pPr>
                      <a:r>
                        <a:rPr lang="en-US" sz="1800" b="1" dirty="0">
                          <a:solidFill>
                            <a:schemeClr val="tx1"/>
                          </a:solidFill>
                          <a:effectLst/>
                          <a:latin typeface="Calibri" panose="020F0502020204030204" pitchFamily="34" charset="0"/>
                          <a:cs typeface="Calibri" panose="020F0502020204030204" pitchFamily="34" charset="0"/>
                        </a:rPr>
                        <a:t>Became eligible for </a:t>
                      </a:r>
                      <a:r>
                        <a:rPr lang="en-US" sz="1800" b="1" dirty="0" err="1">
                          <a:solidFill>
                            <a:schemeClr val="tx1"/>
                          </a:solidFill>
                          <a:effectLst/>
                          <a:latin typeface="Calibri" panose="020F0502020204030204" pitchFamily="34" charset="0"/>
                          <a:cs typeface="Calibri" panose="020F0502020204030204" pitchFamily="34" charset="0"/>
                        </a:rPr>
                        <a:t>QMB</a:t>
                      </a:r>
                      <a:r>
                        <a:rPr lang="en-US" sz="1800" b="1" dirty="0">
                          <a:solidFill>
                            <a:schemeClr val="tx1"/>
                          </a:solidFill>
                          <a:effectLst/>
                          <a:latin typeface="Calibri" panose="020F0502020204030204" pitchFamily="34" charset="0"/>
                          <a:cs typeface="Calibri" panose="020F0502020204030204" pitchFamily="34" charset="0"/>
                        </a:rPr>
                        <a:t> but were receiving </a:t>
                      </a:r>
                      <a:r>
                        <a:rPr lang="en-US" sz="1800" b="1" dirty="0" err="1">
                          <a:solidFill>
                            <a:schemeClr val="tx1"/>
                          </a:solidFill>
                          <a:effectLst/>
                          <a:latin typeface="Calibri" panose="020F0502020204030204" pitchFamily="34" charset="0"/>
                          <a:cs typeface="Calibri" panose="020F0502020204030204" pitchFamily="34" charset="0"/>
                        </a:rPr>
                        <a:t>SLMB</a:t>
                      </a:r>
                      <a:r>
                        <a:rPr lang="en-US" sz="1800" b="1" dirty="0">
                          <a:solidFill>
                            <a:schemeClr val="tx1"/>
                          </a:solidFill>
                          <a:effectLst/>
                          <a:latin typeface="Calibri" panose="020F0502020204030204" pitchFamily="34" charset="0"/>
                          <a:cs typeface="Calibri" panose="020F0502020204030204" pitchFamily="34" charset="0"/>
                        </a:rPr>
                        <a:t> or QI on or after January 1, 2020</a:t>
                      </a:r>
                      <a:endParaRPr lang="en-US" sz="24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3025" marR="73025" marT="73025" marB="73025"/>
                </a:tc>
                <a:tc>
                  <a:txBody>
                    <a:bodyPr/>
                    <a:lstStyle/>
                    <a:p>
                      <a:pPr marL="0" marR="0">
                        <a:lnSpc>
                          <a:spcPct val="115000"/>
                        </a:lnSpc>
                        <a:spcBef>
                          <a:spcPts val="0"/>
                        </a:spcBef>
                        <a:spcAft>
                          <a:spcPts val="1000"/>
                        </a:spcAft>
                      </a:pPr>
                      <a:r>
                        <a:rPr lang="en-US" sz="1800" dirty="0">
                          <a:solidFill>
                            <a:schemeClr val="tx1"/>
                          </a:solidFill>
                          <a:effectLst/>
                          <a:latin typeface="Calibri" panose="020F0502020204030204" pitchFamily="34" charset="0"/>
                          <a:cs typeface="Calibri" panose="020F0502020204030204" pitchFamily="34" charset="0"/>
                        </a:rPr>
                        <a:t>Based on the eligibility start date of their original MassHealth Buy-In Program. </a:t>
                      </a:r>
                      <a:endPar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3025" marR="73025" marT="73025" marB="73025"/>
                </a:tc>
                <a:extLst>
                  <a:ext uri="{0D108BD9-81ED-4DB2-BD59-A6C34878D82A}">
                    <a16:rowId xmlns:a16="http://schemas.microsoft.com/office/drawing/2014/main" val="3917867823"/>
                  </a:ext>
                </a:extLst>
              </a:tr>
            </a:tbl>
          </a:graphicData>
        </a:graphic>
      </p:graphicFrame>
      <p:sp>
        <p:nvSpPr>
          <p:cNvPr id="4" name="Slide Number Placeholder 3">
            <a:extLst>
              <a:ext uri="{FF2B5EF4-FFF2-40B4-BE49-F238E27FC236}">
                <a16:creationId xmlns:a16="http://schemas.microsoft.com/office/drawing/2014/main" id="{9EDC16E0-9161-4CA3-B081-49C8B6C43258}"/>
              </a:ext>
            </a:extLst>
          </p:cNvPr>
          <p:cNvSpPr>
            <a:spLocks noGrp="1"/>
          </p:cNvSpPr>
          <p:nvPr>
            <p:ph type="sldNum" sz="quarter" idx="12"/>
          </p:nvPr>
        </p:nvSpPr>
        <p:spPr/>
        <p:txBody>
          <a:bodyPr/>
          <a:lstStyle/>
          <a:p>
            <a:fld id="{C3302BC5-986D-42D8-BF2F-B9D0692D83AF}" type="slidenum">
              <a:rPr lang="en-US" smtClean="0"/>
              <a:pPr/>
              <a:t>34</a:t>
            </a:fld>
            <a:endParaRPr lang="en-US" dirty="0"/>
          </a:p>
        </p:txBody>
      </p:sp>
    </p:spTree>
    <p:extLst>
      <p:ext uri="{BB962C8B-B14F-4D97-AF65-F5344CB8AC3E}">
        <p14:creationId xmlns:p14="http://schemas.microsoft.com/office/powerpoint/2010/main" val="11557210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48C3-C798-40A2-B5D0-38AE5764A6E5}"/>
              </a:ext>
            </a:extLst>
          </p:cNvPr>
          <p:cNvSpPr>
            <a:spLocks noGrp="1"/>
          </p:cNvSpPr>
          <p:nvPr>
            <p:ph type="title"/>
          </p:nvPr>
        </p:nvSpPr>
        <p:spPr/>
        <p:txBody>
          <a:bodyPr/>
          <a:lstStyle/>
          <a:p>
            <a:r>
              <a:rPr lang="en-US" dirty="0" err="1">
                <a:latin typeface="Calibri" panose="020F0502020204030204" pitchFamily="34" charset="0"/>
                <a:cs typeface="Calibri" panose="020F0502020204030204" pitchFamily="34" charset="0"/>
              </a:rPr>
              <a:t>Masshealth</a:t>
            </a:r>
            <a:r>
              <a:rPr lang="en-US" dirty="0">
                <a:latin typeface="Calibri" panose="020F0502020204030204" pitchFamily="34" charset="0"/>
                <a:cs typeface="Calibri" panose="020F0502020204030204" pitchFamily="34" charset="0"/>
              </a:rPr>
              <a:t> renewal</a:t>
            </a:r>
          </a:p>
        </p:txBody>
      </p:sp>
      <p:sp>
        <p:nvSpPr>
          <p:cNvPr id="4" name="Slide Number Placeholder 3">
            <a:extLst>
              <a:ext uri="{FF2B5EF4-FFF2-40B4-BE49-F238E27FC236}">
                <a16:creationId xmlns:a16="http://schemas.microsoft.com/office/drawing/2014/main" id="{F699BDCB-4975-4C0F-9E08-060799ADA37E}"/>
              </a:ext>
            </a:extLst>
          </p:cNvPr>
          <p:cNvSpPr>
            <a:spLocks noGrp="1"/>
          </p:cNvSpPr>
          <p:nvPr>
            <p:ph type="sldNum" sz="quarter" idx="12"/>
          </p:nvPr>
        </p:nvSpPr>
        <p:spPr/>
        <p:txBody>
          <a:bodyPr/>
          <a:lstStyle/>
          <a:p>
            <a:pPr>
              <a:defRPr/>
            </a:pPr>
            <a:fld id="{23C09D53-7AEC-4C3D-B4B0-764829EA3DA3}" type="slidenum">
              <a:rPr lang="en-US" smtClean="0"/>
              <a:pPr>
                <a:defRPr/>
              </a:pPr>
              <a:t>35</a:t>
            </a:fld>
            <a:endParaRPr lang="en-US" dirty="0"/>
          </a:p>
        </p:txBody>
      </p:sp>
    </p:spTree>
    <p:extLst>
      <p:ext uri="{BB962C8B-B14F-4D97-AF65-F5344CB8AC3E}">
        <p14:creationId xmlns:p14="http://schemas.microsoft.com/office/powerpoint/2010/main" val="3065052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AA7F-456A-47A3-A57D-45092CB33ABE}"/>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MassHealth Renewal for Individuals Turning 65</a:t>
            </a:r>
          </a:p>
        </p:txBody>
      </p:sp>
      <p:sp>
        <p:nvSpPr>
          <p:cNvPr id="3" name="Content Placeholder 2">
            <a:extLst>
              <a:ext uri="{FF2B5EF4-FFF2-40B4-BE49-F238E27FC236}">
                <a16:creationId xmlns:a16="http://schemas.microsoft.com/office/drawing/2014/main" id="{95FEDE86-A6AA-4415-B7BF-00235221F764}"/>
              </a:ext>
            </a:extLst>
          </p:cNvPr>
          <p:cNvSpPr>
            <a:spLocks noGrp="1"/>
          </p:cNvSpPr>
          <p:nvPr>
            <p:ph idx="1"/>
          </p:nvPr>
        </p:nvSpPr>
        <p:spPr>
          <a:xfrm>
            <a:off x="457200" y="1447800"/>
            <a:ext cx="8458200" cy="4678363"/>
          </a:xfrm>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MassHealth will be sending members turning 65 a renewal package</a:t>
            </a:r>
          </a:p>
          <a:p>
            <a:pPr>
              <a:spcBef>
                <a:spcPts val="600"/>
              </a:spcBef>
              <a:spcAft>
                <a:spcPts val="600"/>
              </a:spcAft>
            </a:pPr>
            <a:r>
              <a:rPr lang="en-US" sz="2400" dirty="0">
                <a:latin typeface="Calibri" panose="020F0502020204030204" pitchFamily="34" charset="0"/>
                <a:cs typeface="Calibri" panose="020F0502020204030204" pitchFamily="34" charset="0"/>
              </a:rPr>
              <a:t>The head of household (HOH) will be sent a SACA-2 form and have 45 days to respond </a:t>
            </a:r>
          </a:p>
          <a:p>
            <a:pPr lvl="1">
              <a:spcBef>
                <a:spcPts val="600"/>
              </a:spcBef>
              <a:spcAft>
                <a:spcPts val="600"/>
              </a:spcAft>
            </a:pPr>
            <a:r>
              <a:rPr lang="en-US" sz="2000" dirty="0">
                <a:latin typeface="Calibri" panose="020F0502020204030204" pitchFamily="34" charset="0"/>
                <a:cs typeface="Calibri" panose="020F0502020204030204" pitchFamily="34" charset="0"/>
              </a:rPr>
              <a:t>Households will be able to respond by mail, or fax</a:t>
            </a:r>
          </a:p>
          <a:p>
            <a:pPr lvl="1">
              <a:spcBef>
                <a:spcPts val="600"/>
              </a:spcBef>
              <a:spcAft>
                <a:spcPts val="600"/>
              </a:spcAft>
            </a:pPr>
            <a:r>
              <a:rPr lang="en-US" sz="2000" dirty="0">
                <a:latin typeface="Calibri" panose="020F0502020204030204" pitchFamily="34" charset="0"/>
                <a:cs typeface="Calibri" panose="020F0502020204030204" pitchFamily="34" charset="0"/>
              </a:rPr>
              <a:t>If the household responds, eligibility will be based on the application data and generate appropriate request for information (</a:t>
            </a:r>
            <a:r>
              <a:rPr lang="en-US" sz="2000" dirty="0" err="1">
                <a:latin typeface="Calibri" panose="020F0502020204030204" pitchFamily="34" charset="0"/>
                <a:cs typeface="Calibri" panose="020F0502020204030204" pitchFamily="34" charset="0"/>
              </a:rPr>
              <a:t>RFI</a:t>
            </a:r>
            <a:r>
              <a:rPr lang="en-US" sz="2000" dirty="0">
                <a:latin typeface="Calibri" panose="020F0502020204030204" pitchFamily="34" charset="0"/>
                <a:cs typeface="Calibri" panose="020F0502020204030204" pitchFamily="34" charset="0"/>
              </a:rPr>
              <a:t>), if applicable </a:t>
            </a:r>
          </a:p>
          <a:p>
            <a:pPr lvl="1">
              <a:spcBef>
                <a:spcPts val="600"/>
              </a:spcBef>
              <a:spcAft>
                <a:spcPts val="600"/>
              </a:spcAft>
            </a:pPr>
            <a:r>
              <a:rPr lang="en-US" sz="2000" dirty="0">
                <a:latin typeface="Calibri" panose="020F0502020204030204" pitchFamily="34" charset="0"/>
                <a:cs typeface="Calibri" panose="020F0502020204030204" pitchFamily="34" charset="0"/>
              </a:rPr>
              <a:t>If the household fails to respond, MassHealth will maintain the members’ current coverage during the COVID-19 public health national emergency, and through the end of the month in which such national emergency period ends</a:t>
            </a:r>
          </a:p>
          <a:p>
            <a:pPr lvl="1">
              <a:spcBef>
                <a:spcPts val="600"/>
              </a:spcBef>
              <a:spcAft>
                <a:spcPts val="600"/>
              </a:spcAft>
            </a:pPr>
            <a:r>
              <a:rPr lang="en-US" sz="2000" dirty="0">
                <a:latin typeface="Calibri" panose="020F0502020204030204" pitchFamily="34" charset="0"/>
                <a:cs typeface="Calibri" panose="020F0502020204030204" pitchFamily="34" charset="0"/>
              </a:rPr>
              <a:t>These individuals will not lose coverage or have a decrease in benefits during this time period</a:t>
            </a:r>
          </a:p>
        </p:txBody>
      </p:sp>
      <p:sp>
        <p:nvSpPr>
          <p:cNvPr id="4" name="Slide Number Placeholder 3">
            <a:extLst>
              <a:ext uri="{FF2B5EF4-FFF2-40B4-BE49-F238E27FC236}">
                <a16:creationId xmlns:a16="http://schemas.microsoft.com/office/drawing/2014/main" id="{436DFFEE-4768-4089-9CB4-126C676E75DB}"/>
              </a:ext>
            </a:extLst>
          </p:cNvPr>
          <p:cNvSpPr>
            <a:spLocks noGrp="1"/>
          </p:cNvSpPr>
          <p:nvPr>
            <p:ph type="sldNum" sz="quarter" idx="12"/>
          </p:nvPr>
        </p:nvSpPr>
        <p:spPr/>
        <p:txBody>
          <a:bodyPr/>
          <a:lstStyle/>
          <a:p>
            <a:pPr>
              <a:defRPr/>
            </a:pPr>
            <a:fld id="{C3302BC5-986D-42D8-BF2F-B9D0692D83AF}" type="slidenum">
              <a:rPr lang="en-US" smtClean="0"/>
              <a:pPr>
                <a:defRPr/>
              </a:pPr>
              <a:t>36</a:t>
            </a:fld>
            <a:endParaRPr lang="en-US" dirty="0"/>
          </a:p>
        </p:txBody>
      </p:sp>
    </p:spTree>
    <p:extLst>
      <p:ext uri="{BB962C8B-B14F-4D97-AF65-F5344CB8AC3E}">
        <p14:creationId xmlns:p14="http://schemas.microsoft.com/office/powerpoint/2010/main" val="1689040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AA7F-456A-47A3-A57D-45092CB33ABE}"/>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MassHealth Renewal for Individuals Turning 65  (cont.)</a:t>
            </a:r>
          </a:p>
        </p:txBody>
      </p:sp>
      <p:sp>
        <p:nvSpPr>
          <p:cNvPr id="3" name="Content Placeholder 2">
            <a:extLst>
              <a:ext uri="{FF2B5EF4-FFF2-40B4-BE49-F238E27FC236}">
                <a16:creationId xmlns:a16="http://schemas.microsoft.com/office/drawing/2014/main" id="{95FEDE86-A6AA-4415-B7BF-00235221F764}"/>
              </a:ext>
            </a:extLst>
          </p:cNvPr>
          <p:cNvSpPr>
            <a:spLocks noGrp="1"/>
          </p:cNvSpPr>
          <p:nvPr>
            <p:ph idx="1"/>
          </p:nvPr>
        </p:nvSpPr>
        <p:spPr>
          <a:xfrm>
            <a:off x="457200" y="1447800"/>
            <a:ext cx="8458200" cy="4678363"/>
          </a:xfrm>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We encourage members to respond to MassHealth’s mailings in order to keep their eligibility determinations up to date </a:t>
            </a:r>
          </a:p>
          <a:p>
            <a:pPr>
              <a:spcBef>
                <a:spcPts val="600"/>
              </a:spcBef>
              <a:spcAft>
                <a:spcPts val="600"/>
              </a:spcAft>
            </a:pPr>
            <a:r>
              <a:rPr lang="en-US" sz="2400" dirty="0">
                <a:latin typeface="Calibri" panose="020F0502020204030204" pitchFamily="34" charset="0"/>
                <a:cs typeface="Calibri" panose="020F0502020204030204" pitchFamily="34" charset="0"/>
              </a:rPr>
              <a:t>The transitioning of the over 65 population is important to ensure that:</a:t>
            </a:r>
          </a:p>
          <a:p>
            <a:pPr lvl="1">
              <a:spcBef>
                <a:spcPts val="600"/>
              </a:spcBef>
              <a:spcAft>
                <a:spcPts val="600"/>
              </a:spcAft>
            </a:pPr>
            <a:r>
              <a:rPr lang="en-US" sz="2000" dirty="0">
                <a:latin typeface="Calibri" panose="020F0502020204030204" pitchFamily="34" charset="0"/>
                <a:cs typeface="Calibri" panose="020F0502020204030204" pitchFamily="34" charset="0"/>
              </a:rPr>
              <a:t>Buy-In benefits can be given if eligibility criteria is met</a:t>
            </a:r>
          </a:p>
          <a:p>
            <a:pPr lvl="1">
              <a:spcBef>
                <a:spcPts val="600"/>
              </a:spcBef>
              <a:spcAft>
                <a:spcPts val="600"/>
              </a:spcAft>
            </a:pPr>
            <a:r>
              <a:rPr lang="en-US" sz="2000" dirty="0">
                <a:latin typeface="Calibri" panose="020F0502020204030204" pitchFamily="34" charset="0"/>
                <a:cs typeface="Calibri" panose="020F0502020204030204" pitchFamily="34" charset="0"/>
              </a:rPr>
              <a:t>Prevent age specific claim issues</a:t>
            </a:r>
          </a:p>
        </p:txBody>
      </p:sp>
      <p:sp>
        <p:nvSpPr>
          <p:cNvPr id="4" name="Slide Number Placeholder 3">
            <a:extLst>
              <a:ext uri="{FF2B5EF4-FFF2-40B4-BE49-F238E27FC236}">
                <a16:creationId xmlns:a16="http://schemas.microsoft.com/office/drawing/2014/main" id="{436DFFEE-4768-4089-9CB4-126C676E75DB}"/>
              </a:ext>
            </a:extLst>
          </p:cNvPr>
          <p:cNvSpPr>
            <a:spLocks noGrp="1"/>
          </p:cNvSpPr>
          <p:nvPr>
            <p:ph type="sldNum" sz="quarter" idx="12"/>
          </p:nvPr>
        </p:nvSpPr>
        <p:spPr/>
        <p:txBody>
          <a:bodyPr/>
          <a:lstStyle/>
          <a:p>
            <a:pPr>
              <a:defRPr/>
            </a:pPr>
            <a:fld id="{C3302BC5-986D-42D8-BF2F-B9D0692D83AF}" type="slidenum">
              <a:rPr lang="en-US" smtClean="0"/>
              <a:pPr>
                <a:defRPr/>
              </a:pPr>
              <a:t>37</a:t>
            </a:fld>
            <a:endParaRPr lang="en-US" dirty="0"/>
          </a:p>
        </p:txBody>
      </p:sp>
    </p:spTree>
    <p:extLst>
      <p:ext uri="{BB962C8B-B14F-4D97-AF65-F5344CB8AC3E}">
        <p14:creationId xmlns:p14="http://schemas.microsoft.com/office/powerpoint/2010/main" val="477611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C1B2C-F5EC-4DEF-8538-C71B655B405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IRS Economic Impact Payments for non-filers</a:t>
            </a:r>
          </a:p>
        </p:txBody>
      </p:sp>
      <p:sp>
        <p:nvSpPr>
          <p:cNvPr id="4" name="Slide Number Placeholder 3">
            <a:extLst>
              <a:ext uri="{FF2B5EF4-FFF2-40B4-BE49-F238E27FC236}">
                <a16:creationId xmlns:a16="http://schemas.microsoft.com/office/drawing/2014/main" id="{6FDA4C9F-44F1-40D4-B258-780B2262FBC7}"/>
              </a:ext>
            </a:extLst>
          </p:cNvPr>
          <p:cNvSpPr>
            <a:spLocks noGrp="1"/>
          </p:cNvSpPr>
          <p:nvPr>
            <p:ph type="sldNum" sz="quarter" idx="12"/>
          </p:nvPr>
        </p:nvSpPr>
        <p:spPr/>
        <p:txBody>
          <a:bodyPr/>
          <a:lstStyle/>
          <a:p>
            <a:pPr>
              <a:defRPr/>
            </a:pPr>
            <a:fld id="{23C09D53-7AEC-4C3D-B4B0-764829EA3DA3}" type="slidenum">
              <a:rPr lang="en-US" smtClean="0"/>
              <a:pPr>
                <a:defRPr/>
              </a:pPr>
              <a:t>38</a:t>
            </a:fld>
            <a:endParaRPr lang="en-US" dirty="0"/>
          </a:p>
        </p:txBody>
      </p:sp>
    </p:spTree>
    <p:extLst>
      <p:ext uri="{BB962C8B-B14F-4D97-AF65-F5344CB8AC3E}">
        <p14:creationId xmlns:p14="http://schemas.microsoft.com/office/powerpoint/2010/main" val="3764662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9428C-97ED-4387-BC7D-D936958375CC}"/>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Who is Eligible for the Economic Impact Payment?</a:t>
            </a:r>
          </a:p>
        </p:txBody>
      </p:sp>
      <p:sp>
        <p:nvSpPr>
          <p:cNvPr id="3" name="Content Placeholder 2">
            <a:extLst>
              <a:ext uri="{FF2B5EF4-FFF2-40B4-BE49-F238E27FC236}">
                <a16:creationId xmlns:a16="http://schemas.microsoft.com/office/drawing/2014/main" id="{01DC68F3-FD77-48D8-B8AC-D5540C84535B}"/>
              </a:ext>
            </a:extLst>
          </p:cNvPr>
          <p:cNvSpPr>
            <a:spLocks noGrp="1"/>
          </p:cNvSpPr>
          <p:nvPr>
            <p:ph idx="1"/>
          </p:nvPr>
        </p:nvSpPr>
        <p:spPr>
          <a:xfrm>
            <a:off x="457200" y="1600200"/>
            <a:ext cx="8229600" cy="5105400"/>
          </a:xfrm>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Economic Impact Payments (Payments) authorized by the Coronavirus Aid, Relief, and Economic Security Act (CARES Act)</a:t>
            </a:r>
          </a:p>
          <a:p>
            <a:pPr lvl="1">
              <a:spcBef>
                <a:spcPts val="600"/>
              </a:spcBef>
              <a:spcAft>
                <a:spcPts val="600"/>
              </a:spcAft>
            </a:pPr>
            <a:r>
              <a:rPr lang="en-US" sz="2000" dirty="0">
                <a:latin typeface="Calibri" panose="020F0502020204030204" pitchFamily="34" charset="0"/>
                <a:cs typeface="Calibri" panose="020F0502020204030204" pitchFamily="34" charset="0"/>
              </a:rPr>
              <a:t>Usually, married couples qualify to receive a $2,400 payment while others normally qualify to get $1,200. </a:t>
            </a:r>
          </a:p>
          <a:p>
            <a:pPr lvl="1">
              <a:spcBef>
                <a:spcPts val="600"/>
              </a:spcBef>
              <a:spcAft>
                <a:spcPts val="600"/>
              </a:spcAft>
            </a:pPr>
            <a:r>
              <a:rPr lang="en-US" sz="2000" dirty="0">
                <a:latin typeface="Calibri" panose="020F0502020204030204" pitchFamily="34" charset="0"/>
                <a:cs typeface="Calibri" panose="020F0502020204030204" pitchFamily="34" charset="0"/>
              </a:rPr>
              <a:t>People with qualifying children under 17 can get up to an additional $500 for each child. </a:t>
            </a:r>
          </a:p>
          <a:p>
            <a:pPr>
              <a:spcBef>
                <a:spcPts val="600"/>
              </a:spcBef>
              <a:spcAft>
                <a:spcPts val="600"/>
              </a:spcAft>
            </a:pPr>
            <a:r>
              <a:rPr lang="en-US" sz="2400" dirty="0">
                <a:latin typeface="Calibri" panose="020F0502020204030204" pitchFamily="34" charset="0"/>
                <a:cs typeface="Calibri" panose="020F0502020204030204" pitchFamily="34" charset="0"/>
              </a:rPr>
              <a:t>Who is eligible for the Economic Impact Payment?</a:t>
            </a:r>
          </a:p>
          <a:p>
            <a:pPr lvl="1">
              <a:spcBef>
                <a:spcPts val="600"/>
              </a:spcBef>
              <a:spcAft>
                <a:spcPts val="600"/>
              </a:spcAft>
            </a:pPr>
            <a:r>
              <a:rPr lang="en-US" sz="2000" dirty="0">
                <a:latin typeface="Calibri" panose="020F0502020204030204" pitchFamily="34" charset="0"/>
                <a:cs typeface="Calibri" panose="020F0502020204030204" pitchFamily="34" charset="0"/>
              </a:rPr>
              <a:t>U.S. citizens, permanent residents and </a:t>
            </a:r>
            <a:r>
              <a:rPr lang="en-US" sz="2000" dirty="0">
                <a:latin typeface="Calibri" panose="020F0502020204030204" pitchFamily="34" charset="0"/>
                <a:cs typeface="Calibri" panose="020F0502020204030204" pitchFamily="34" charset="0"/>
                <a:hlinkClick r:id="rId3" tooltip="Determining Alien Tax Status"/>
              </a:rPr>
              <a:t>qualifying resident aliens</a:t>
            </a:r>
            <a:r>
              <a:rPr lang="en-US" sz="2000" dirty="0">
                <a:latin typeface="Calibri" panose="020F0502020204030204" pitchFamily="34" charset="0"/>
                <a:cs typeface="Calibri" panose="020F0502020204030204" pitchFamily="34" charset="0"/>
              </a:rPr>
              <a:t> who:</a:t>
            </a:r>
          </a:p>
          <a:p>
            <a:pPr lvl="2">
              <a:spcBef>
                <a:spcPts val="600"/>
              </a:spcBef>
              <a:spcAft>
                <a:spcPts val="600"/>
              </a:spcAft>
            </a:pPr>
            <a:r>
              <a:rPr lang="en-US" sz="1800" dirty="0">
                <a:latin typeface="Calibri" panose="020F0502020204030204" pitchFamily="34" charset="0"/>
                <a:cs typeface="Calibri" panose="020F0502020204030204" pitchFamily="34" charset="0"/>
              </a:rPr>
              <a:t>Have a valid Social Security number</a:t>
            </a:r>
          </a:p>
          <a:p>
            <a:pPr lvl="1">
              <a:spcBef>
                <a:spcPts val="600"/>
              </a:spcBef>
              <a:spcAft>
                <a:spcPts val="600"/>
              </a:spcAft>
            </a:pPr>
            <a:r>
              <a:rPr lang="en-US" sz="2000" dirty="0">
                <a:latin typeface="Calibri" panose="020F0502020204030204" pitchFamily="34" charset="0"/>
                <a:cs typeface="Calibri" panose="020F0502020204030204" pitchFamily="34" charset="0"/>
              </a:rPr>
              <a:t>Could not be claimed as a dependent of another taxpayer, and</a:t>
            </a:r>
          </a:p>
          <a:p>
            <a:pPr lvl="1">
              <a:spcBef>
                <a:spcPts val="600"/>
              </a:spcBef>
              <a:spcAft>
                <a:spcPts val="600"/>
              </a:spcAft>
            </a:pPr>
            <a:r>
              <a:rPr lang="en-US" sz="2000" dirty="0">
                <a:latin typeface="Calibri" panose="020F0502020204030204" pitchFamily="34" charset="0"/>
                <a:cs typeface="Calibri" panose="020F0502020204030204" pitchFamily="34" charset="0"/>
              </a:rPr>
              <a:t>Had adjusted gross income under certain limits.</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8A9B697-9C63-498F-AD2D-EAB239237115}"/>
              </a:ext>
            </a:extLst>
          </p:cNvPr>
          <p:cNvSpPr>
            <a:spLocks noGrp="1"/>
          </p:cNvSpPr>
          <p:nvPr>
            <p:ph type="sldNum" sz="quarter" idx="12"/>
          </p:nvPr>
        </p:nvSpPr>
        <p:spPr/>
        <p:txBody>
          <a:bodyPr/>
          <a:lstStyle/>
          <a:p>
            <a:fld id="{C3302BC5-986D-42D8-BF2F-B9D0692D83AF}" type="slidenum">
              <a:rPr lang="en-US" smtClean="0"/>
              <a:pPr/>
              <a:t>39</a:t>
            </a:fld>
            <a:endParaRPr lang="en-US" dirty="0"/>
          </a:p>
        </p:txBody>
      </p:sp>
    </p:spTree>
    <p:extLst>
      <p:ext uri="{BB962C8B-B14F-4D97-AF65-F5344CB8AC3E}">
        <p14:creationId xmlns:p14="http://schemas.microsoft.com/office/powerpoint/2010/main" val="1463116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E639-5E6F-4A21-AC45-C65F0C307990}"/>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IRS Economic Impact Payments For Non-Filers (continued)</a:t>
            </a:r>
          </a:p>
        </p:txBody>
      </p:sp>
      <p:sp>
        <p:nvSpPr>
          <p:cNvPr id="3" name="Content Placeholder 2">
            <a:extLst>
              <a:ext uri="{FF2B5EF4-FFF2-40B4-BE49-F238E27FC236}">
                <a16:creationId xmlns:a16="http://schemas.microsoft.com/office/drawing/2014/main" id="{C46696FF-BFBE-409C-92B2-F7CD5C254F49}"/>
              </a:ext>
            </a:extLst>
          </p:cNvPr>
          <p:cNvSpPr>
            <a:spLocks noGrp="1"/>
          </p:cNvSpPr>
          <p:nvPr>
            <p:ph idx="1"/>
          </p:nvPr>
        </p:nvSpPr>
        <p:spPr>
          <a:xfrm>
            <a:off x="457200" y="1447800"/>
            <a:ext cx="8458200" cy="4678363"/>
          </a:xfrm>
        </p:spPr>
        <p:txBody>
          <a:bodyPr/>
          <a:lstStyle/>
          <a:p>
            <a:pPr>
              <a:spcBef>
                <a:spcPts val="600"/>
              </a:spcBef>
              <a:spcAft>
                <a:spcPts val="300"/>
              </a:spcAft>
            </a:pPr>
            <a:r>
              <a:rPr lang="en-US" sz="2400" dirty="0">
                <a:latin typeface="Calibri" panose="020F0502020204030204" pitchFamily="34" charset="0"/>
                <a:cs typeface="Calibri" panose="020F0502020204030204" pitchFamily="34" charset="0"/>
              </a:rPr>
              <a:t>IRS Non-Filers:</a:t>
            </a:r>
          </a:p>
          <a:p>
            <a:pPr lvl="1">
              <a:spcBef>
                <a:spcPts val="600"/>
              </a:spcBef>
              <a:spcAft>
                <a:spcPts val="300"/>
              </a:spcAft>
            </a:pPr>
            <a:r>
              <a:rPr lang="en-US" sz="2000" dirty="0">
                <a:latin typeface="Calibri" panose="020F0502020204030204" pitchFamily="34" charset="0"/>
                <a:cs typeface="Calibri" panose="020F0502020204030204" pitchFamily="34" charset="0"/>
              </a:rPr>
              <a:t>Low-income people and others who aren't required to file a tax return. </a:t>
            </a:r>
          </a:p>
          <a:p>
            <a:pPr lvl="1">
              <a:spcBef>
                <a:spcPts val="600"/>
              </a:spcBef>
              <a:spcAft>
                <a:spcPts val="300"/>
              </a:spcAft>
            </a:pPr>
            <a:r>
              <a:rPr lang="en-US" sz="2000" dirty="0">
                <a:latin typeface="Calibri" panose="020F0502020204030204" pitchFamily="34" charset="0"/>
                <a:cs typeface="Calibri" panose="020F0502020204030204" pitchFamily="34" charset="0"/>
              </a:rPr>
              <a:t>Need to </a:t>
            </a:r>
            <a:r>
              <a:rPr lang="en-US" sz="2000" dirty="0">
                <a:latin typeface="Calibri" panose="020F0502020204030204" pitchFamily="34" charset="0"/>
                <a:cs typeface="Calibri" panose="020F0502020204030204" pitchFamily="34" charset="0"/>
                <a:hlinkClick r:id="rId3" tooltip="Non-Filers: Enter Payment Info Here"/>
              </a:rPr>
              <a:t>register</a:t>
            </a:r>
            <a:r>
              <a:rPr lang="en-US" sz="2000" dirty="0">
                <a:latin typeface="Calibri" panose="020F0502020204030204" pitchFamily="34" charset="0"/>
                <a:cs typeface="Calibri" panose="020F0502020204030204" pitchFamily="34" charset="0"/>
              </a:rPr>
              <a:t> for a payment by October 15. Register by October 15 to receive payment by the end of the year.</a:t>
            </a:r>
          </a:p>
          <a:p>
            <a:pPr lvl="1">
              <a:spcBef>
                <a:spcPts val="600"/>
              </a:spcBef>
              <a:spcAft>
                <a:spcPts val="300"/>
              </a:spcAft>
            </a:pPr>
            <a:r>
              <a:rPr lang="en-US" sz="2000" dirty="0">
                <a:latin typeface="Calibri" panose="020F0502020204030204" pitchFamily="34" charset="0"/>
                <a:cs typeface="Calibri" panose="020F0502020204030204" pitchFamily="34" charset="0"/>
              </a:rPr>
              <a:t>Can easily register for a payment by using the free </a:t>
            </a:r>
            <a:r>
              <a:rPr lang="en-US" sz="2000" dirty="0">
                <a:latin typeface="Calibri" panose="020F0502020204030204" pitchFamily="34" charset="0"/>
                <a:cs typeface="Calibri" panose="020F0502020204030204" pitchFamily="34" charset="0"/>
                <a:hlinkClick r:id="rId3" tooltip="Non-Filers tool"/>
              </a:rPr>
              <a:t>Non-Filers tool</a:t>
            </a:r>
            <a:r>
              <a:rPr lang="en-US" sz="2000" dirty="0">
                <a:latin typeface="Calibri" panose="020F0502020204030204" pitchFamily="34" charset="0"/>
                <a:cs typeface="Calibri" panose="020F0502020204030204" pitchFamily="34" charset="0"/>
              </a:rPr>
              <a:t>, available only on IRS.gov.</a:t>
            </a:r>
          </a:p>
          <a:p>
            <a:pPr>
              <a:spcBef>
                <a:spcPts val="600"/>
              </a:spcBef>
              <a:spcAft>
                <a:spcPts val="300"/>
              </a:spcAft>
            </a:pPr>
            <a:r>
              <a:rPr lang="en-US" sz="2400" dirty="0">
                <a:latin typeface="Calibri" panose="020F0502020204030204" pitchFamily="34" charset="0"/>
                <a:cs typeface="Calibri" panose="020F0502020204030204" pitchFamily="34" charset="0"/>
              </a:rPr>
              <a:t>Who should use Non-Filers to receive the Economic Impact Payment?</a:t>
            </a:r>
          </a:p>
          <a:p>
            <a:pPr lvl="1">
              <a:spcBef>
                <a:spcPts val="600"/>
              </a:spcBef>
              <a:spcAft>
                <a:spcPts val="300"/>
              </a:spcAft>
            </a:pPr>
            <a:r>
              <a:rPr lang="en-US" sz="2000" dirty="0">
                <a:latin typeface="Calibri" panose="020F0502020204030204" pitchFamily="34" charset="0"/>
                <a:cs typeface="Calibri" panose="020F0502020204030204" pitchFamily="34" charset="0"/>
              </a:rPr>
              <a:t>You </a:t>
            </a:r>
            <a:r>
              <a:rPr lang="en-US" sz="2000" dirty="0">
                <a:latin typeface="Calibri" panose="020F0502020204030204" pitchFamily="34" charset="0"/>
                <a:cs typeface="Calibri" panose="020F0502020204030204" pitchFamily="34" charset="0"/>
                <a:hlinkClick r:id="rId4" tooltip="Do I Need to File a Tax Return?"/>
              </a:rPr>
              <a:t>are not required to file</a:t>
            </a:r>
            <a:r>
              <a:rPr lang="en-US" sz="2000" dirty="0">
                <a:latin typeface="Calibri" panose="020F0502020204030204" pitchFamily="34" charset="0"/>
                <a:cs typeface="Calibri" panose="020F0502020204030204" pitchFamily="34" charset="0"/>
              </a:rPr>
              <a:t> a federal income tax return for 2019 for any reason including:</a:t>
            </a:r>
          </a:p>
          <a:p>
            <a:pPr lvl="2">
              <a:spcBef>
                <a:spcPts val="600"/>
              </a:spcBef>
              <a:spcAft>
                <a:spcPts val="300"/>
              </a:spcAft>
            </a:pPr>
            <a:r>
              <a:rPr lang="en-US" sz="1800" dirty="0">
                <a:latin typeface="Calibri" panose="020F0502020204030204" pitchFamily="34" charset="0"/>
                <a:cs typeface="Calibri" panose="020F0502020204030204" pitchFamily="34" charset="0"/>
              </a:rPr>
              <a:t>Your income is less than $12,200</a:t>
            </a:r>
          </a:p>
          <a:p>
            <a:pPr lvl="2">
              <a:spcBef>
                <a:spcPts val="600"/>
              </a:spcBef>
              <a:spcAft>
                <a:spcPts val="300"/>
              </a:spcAft>
            </a:pPr>
            <a:r>
              <a:rPr lang="en-US" sz="1800" dirty="0">
                <a:latin typeface="Calibri" panose="020F0502020204030204" pitchFamily="34" charset="0"/>
                <a:cs typeface="Calibri" panose="020F0502020204030204" pitchFamily="34" charset="0"/>
              </a:rPr>
              <a:t>You’re married filing jointly and together your income is less than $24,400</a:t>
            </a:r>
          </a:p>
          <a:p>
            <a:pPr lvl="2">
              <a:spcBef>
                <a:spcPts val="600"/>
              </a:spcBef>
              <a:spcAft>
                <a:spcPts val="300"/>
              </a:spcAft>
            </a:pPr>
            <a:r>
              <a:rPr lang="en-US" sz="1800" dirty="0">
                <a:latin typeface="Calibri" panose="020F0502020204030204" pitchFamily="34" charset="0"/>
                <a:cs typeface="Calibri" panose="020F0502020204030204" pitchFamily="34" charset="0"/>
              </a:rPr>
              <a:t>You have no income</a:t>
            </a:r>
          </a:p>
          <a:p>
            <a:pPr>
              <a:spcBef>
                <a:spcPts val="600"/>
              </a:spcBef>
              <a:spcAft>
                <a:spcPts val="3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3C71BB7-E6F5-4172-90B5-CD2610944F2A}"/>
              </a:ext>
            </a:extLst>
          </p:cNvPr>
          <p:cNvSpPr>
            <a:spLocks noGrp="1"/>
          </p:cNvSpPr>
          <p:nvPr>
            <p:ph type="sldNum" sz="quarter" idx="12"/>
          </p:nvPr>
        </p:nvSpPr>
        <p:spPr/>
        <p:txBody>
          <a:bodyPr/>
          <a:lstStyle/>
          <a:p>
            <a:fld id="{C3302BC5-986D-42D8-BF2F-B9D0692D83AF}" type="slidenum">
              <a:rPr lang="en-US" smtClean="0"/>
              <a:pPr/>
              <a:t>40</a:t>
            </a:fld>
            <a:endParaRPr lang="en-US" dirty="0"/>
          </a:p>
        </p:txBody>
      </p:sp>
    </p:spTree>
    <p:extLst>
      <p:ext uri="{BB962C8B-B14F-4D97-AF65-F5344CB8AC3E}">
        <p14:creationId xmlns:p14="http://schemas.microsoft.com/office/powerpoint/2010/main" val="505712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A947-CFC0-4538-95EB-318A0C549ACD}"/>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IRS Economic Impact Payments for Non-Filers: Non-Filers Tool </a:t>
            </a:r>
          </a:p>
        </p:txBody>
      </p:sp>
      <p:sp>
        <p:nvSpPr>
          <p:cNvPr id="3" name="Content Placeholder 2">
            <a:extLst>
              <a:ext uri="{FF2B5EF4-FFF2-40B4-BE49-F238E27FC236}">
                <a16:creationId xmlns:a16="http://schemas.microsoft.com/office/drawing/2014/main" id="{458D7B75-FEAD-4A7D-8B64-037D749720E6}"/>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Designed for people with incomes typically below $24,400 for married couples, and $12,200 for singles. </a:t>
            </a:r>
          </a:p>
          <a:p>
            <a:pPr lvl="1">
              <a:spcBef>
                <a:spcPts val="600"/>
              </a:spcBef>
              <a:spcAft>
                <a:spcPts val="600"/>
              </a:spcAft>
            </a:pPr>
            <a:r>
              <a:rPr lang="en-US" sz="2000" dirty="0">
                <a:latin typeface="Calibri" panose="020F0502020204030204" pitchFamily="34" charset="0"/>
                <a:cs typeface="Calibri" panose="020F0502020204030204" pitchFamily="34" charset="0"/>
              </a:rPr>
              <a:t>This includes couples and individuals who are homeless. </a:t>
            </a:r>
          </a:p>
          <a:p>
            <a:pPr>
              <a:spcBef>
                <a:spcPts val="600"/>
              </a:spcBef>
              <a:spcAft>
                <a:spcPts val="600"/>
              </a:spcAft>
            </a:pPr>
            <a:r>
              <a:rPr lang="en-US" sz="2400" dirty="0">
                <a:latin typeface="Calibri" panose="020F0502020204030204" pitchFamily="34" charset="0"/>
                <a:cs typeface="Calibri" panose="020F0502020204030204" pitchFamily="34" charset="0"/>
              </a:rPr>
              <a:t>People can qualify, even if they do not have earned income or work. </a:t>
            </a:r>
          </a:p>
          <a:p>
            <a:pPr>
              <a:spcBef>
                <a:spcPts val="600"/>
              </a:spcBef>
              <a:spcAft>
                <a:spcPts val="600"/>
              </a:spcAft>
            </a:pPr>
            <a:r>
              <a:rPr lang="en-US" sz="2400" dirty="0">
                <a:latin typeface="Calibri" panose="020F0502020204030204" pitchFamily="34" charset="0"/>
                <a:cs typeface="Calibri" panose="020F0502020204030204" pitchFamily="34" charset="0"/>
              </a:rPr>
              <a:t>The Non-Filers tool is not a tool for individuals that have already filed either a 2018 or 2019 return. </a:t>
            </a:r>
          </a:p>
          <a:p>
            <a:pPr>
              <a:spcBef>
                <a:spcPts val="600"/>
              </a:spcBef>
              <a:spcAft>
                <a:spcPts val="600"/>
              </a:spcAft>
            </a:pPr>
            <a:r>
              <a:rPr lang="en-US" sz="2400" dirty="0">
                <a:latin typeface="Calibri" panose="020F0502020204030204" pitchFamily="34" charset="0"/>
                <a:cs typeface="Calibri" panose="020F0502020204030204" pitchFamily="34" charset="0"/>
              </a:rPr>
              <a:t>For more information: </a:t>
            </a:r>
            <a:r>
              <a:rPr lang="en-US" sz="2400" dirty="0">
                <a:latin typeface="Calibri" panose="020F0502020204030204" pitchFamily="34" charset="0"/>
                <a:cs typeface="Calibri" panose="020F0502020204030204" pitchFamily="34" charset="0"/>
                <a:hlinkClick r:id="rId3"/>
              </a:rPr>
              <a:t>IRS Economic Impact Payment Information Center</a:t>
            </a: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1F6E770-7C0D-4B84-95AE-9F7E279527D0}"/>
              </a:ext>
            </a:extLst>
          </p:cNvPr>
          <p:cNvSpPr>
            <a:spLocks noGrp="1"/>
          </p:cNvSpPr>
          <p:nvPr>
            <p:ph type="sldNum" sz="quarter" idx="12"/>
          </p:nvPr>
        </p:nvSpPr>
        <p:spPr/>
        <p:txBody>
          <a:bodyPr/>
          <a:lstStyle/>
          <a:p>
            <a:fld id="{C3302BC5-986D-42D8-BF2F-B9D0692D83AF}" type="slidenum">
              <a:rPr lang="en-US" smtClean="0"/>
              <a:pPr/>
              <a:t>41</a:t>
            </a:fld>
            <a:endParaRPr lang="en-US" dirty="0"/>
          </a:p>
        </p:txBody>
      </p:sp>
    </p:spTree>
    <p:extLst>
      <p:ext uri="{BB962C8B-B14F-4D97-AF65-F5344CB8AC3E}">
        <p14:creationId xmlns:p14="http://schemas.microsoft.com/office/powerpoint/2010/main" val="1070015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9497E-76FD-44F9-A02C-AD8B15489C4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Race, Ethnicity and Language (</a:t>
            </a:r>
            <a:r>
              <a:rPr lang="en-US" cap="none" dirty="0" err="1">
                <a:latin typeface="Calibri" panose="020F0502020204030204" pitchFamily="34" charset="0"/>
                <a:cs typeface="Calibri" panose="020F0502020204030204" pitchFamily="34" charset="0"/>
              </a:rPr>
              <a:t>REaL</a:t>
            </a:r>
            <a:r>
              <a:rPr lang="en-US" dirty="0">
                <a:latin typeface="Calibri" panose="020F0502020204030204" pitchFamily="34" charset="0"/>
                <a:cs typeface="Calibri" panose="020F0502020204030204" pitchFamily="34" charset="0"/>
              </a:rPr>
              <a:t>) Initiative Update</a:t>
            </a:r>
          </a:p>
        </p:txBody>
      </p:sp>
      <p:sp>
        <p:nvSpPr>
          <p:cNvPr id="4" name="Slide Number Placeholder 3">
            <a:extLst>
              <a:ext uri="{FF2B5EF4-FFF2-40B4-BE49-F238E27FC236}">
                <a16:creationId xmlns:a16="http://schemas.microsoft.com/office/drawing/2014/main" id="{1B7C5F19-13A3-46D4-9BEF-DB4F75C8D8D8}"/>
              </a:ext>
            </a:extLst>
          </p:cNvPr>
          <p:cNvSpPr>
            <a:spLocks noGrp="1"/>
          </p:cNvSpPr>
          <p:nvPr>
            <p:ph type="sldNum" sz="quarter" idx="12"/>
          </p:nvPr>
        </p:nvSpPr>
        <p:spPr/>
        <p:txBody>
          <a:bodyPr/>
          <a:lstStyle/>
          <a:p>
            <a:pPr>
              <a:defRPr/>
            </a:pPr>
            <a:fld id="{23C09D53-7AEC-4C3D-B4B0-764829EA3DA3}" type="slidenum">
              <a:rPr lang="en-US" smtClean="0"/>
              <a:pPr>
                <a:defRPr/>
              </a:pPr>
              <a:t>42</a:t>
            </a:fld>
            <a:endParaRPr lang="en-US" dirty="0"/>
          </a:p>
        </p:txBody>
      </p:sp>
    </p:spTree>
    <p:extLst>
      <p:ext uri="{BB962C8B-B14F-4D97-AF65-F5344CB8AC3E}">
        <p14:creationId xmlns:p14="http://schemas.microsoft.com/office/powerpoint/2010/main" val="18143614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90795-BDB1-4AF8-8099-C43805C410FD}"/>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Race, Ethnicity and Language (</a:t>
            </a:r>
            <a:r>
              <a:rPr lang="en-US" sz="3600" dirty="0" err="1">
                <a:latin typeface="Calibri" panose="020F0502020204030204" pitchFamily="34" charset="0"/>
                <a:cs typeface="Calibri" panose="020F0502020204030204" pitchFamily="34" charset="0"/>
              </a:rPr>
              <a:t>REaL</a:t>
            </a:r>
            <a:r>
              <a:rPr lang="en-US" sz="3600" dirty="0">
                <a:latin typeface="Calibri" panose="020F0502020204030204" pitchFamily="34" charset="0"/>
                <a:cs typeface="Calibri" panose="020F0502020204030204" pitchFamily="34" charset="0"/>
              </a:rPr>
              <a:t>) Initiative</a:t>
            </a:r>
          </a:p>
        </p:txBody>
      </p:sp>
      <p:sp>
        <p:nvSpPr>
          <p:cNvPr id="3" name="Content Placeholder 2">
            <a:extLst>
              <a:ext uri="{FF2B5EF4-FFF2-40B4-BE49-F238E27FC236}">
                <a16:creationId xmlns:a16="http://schemas.microsoft.com/office/drawing/2014/main" id="{966BAE6A-FEB1-43CA-B923-B52F55EB13F0}"/>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MassHealth continues to be dedicated to improving data collection including demographic data.</a:t>
            </a:r>
          </a:p>
          <a:p>
            <a:pPr>
              <a:spcBef>
                <a:spcPts val="600"/>
              </a:spcBef>
              <a:spcAft>
                <a:spcPts val="600"/>
              </a:spcAft>
            </a:pPr>
            <a:r>
              <a:rPr lang="en-US" sz="2400" dirty="0">
                <a:latin typeface="Calibri" panose="020F0502020204030204" pitchFamily="34" charset="0"/>
                <a:cs typeface="Calibri" panose="020F0502020204030204" pitchFamily="34" charset="0"/>
              </a:rPr>
              <a:t>Data collection helps MassHealth make informed policy and operational decisions to provide equitable access to health coverage for members and tailor services to meet members’ needs.</a:t>
            </a:r>
          </a:p>
          <a:p>
            <a:pPr>
              <a:spcBef>
                <a:spcPts val="600"/>
              </a:spcBef>
              <a:spcAft>
                <a:spcPts val="600"/>
              </a:spcAft>
            </a:pPr>
            <a:endParaRPr lang="en-US" sz="2400" dirty="0">
              <a:latin typeface="Calibri" panose="020F0502020204030204" pitchFamily="34" charset="0"/>
              <a:cs typeface="Calibri" panose="020F0502020204030204" pitchFamily="34" charset="0"/>
            </a:endParaRP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1DAC7EA-6F8E-4598-A0DA-CF0947F74DF7}"/>
              </a:ext>
            </a:extLst>
          </p:cNvPr>
          <p:cNvSpPr>
            <a:spLocks noGrp="1"/>
          </p:cNvSpPr>
          <p:nvPr>
            <p:ph type="sldNum" sz="quarter" idx="12"/>
          </p:nvPr>
        </p:nvSpPr>
        <p:spPr/>
        <p:txBody>
          <a:bodyPr/>
          <a:lstStyle/>
          <a:p>
            <a:fld id="{C3302BC5-986D-42D8-BF2F-B9D0692D83AF}" type="slidenum">
              <a:rPr lang="en-US" smtClean="0"/>
              <a:pPr/>
              <a:t>43</a:t>
            </a:fld>
            <a:endParaRPr lang="en-US" dirty="0"/>
          </a:p>
        </p:txBody>
      </p:sp>
    </p:spTree>
    <p:extLst>
      <p:ext uri="{BB962C8B-B14F-4D97-AF65-F5344CB8AC3E}">
        <p14:creationId xmlns:p14="http://schemas.microsoft.com/office/powerpoint/2010/main" val="884021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59176-2FF3-4803-9938-A266CD800D06}"/>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Race, Ethnicity and Language (</a:t>
            </a:r>
            <a:r>
              <a:rPr lang="en-US" sz="3600" dirty="0" err="1">
                <a:latin typeface="Calibri" panose="020F0502020204030204" pitchFamily="34" charset="0"/>
                <a:cs typeface="Calibri" panose="020F0502020204030204" pitchFamily="34" charset="0"/>
              </a:rPr>
              <a:t>REaL</a:t>
            </a:r>
            <a:r>
              <a:rPr lang="en-US" sz="3600" dirty="0">
                <a:latin typeface="Calibri" panose="020F0502020204030204" pitchFamily="34" charset="0"/>
                <a:cs typeface="Calibri" panose="020F0502020204030204" pitchFamily="34" charset="0"/>
              </a:rPr>
              <a:t>) Initiative  (continued)</a:t>
            </a:r>
          </a:p>
        </p:txBody>
      </p:sp>
      <p:sp>
        <p:nvSpPr>
          <p:cNvPr id="3" name="Content Placeholder 2">
            <a:extLst>
              <a:ext uri="{FF2B5EF4-FFF2-40B4-BE49-F238E27FC236}">
                <a16:creationId xmlns:a16="http://schemas.microsoft.com/office/drawing/2014/main" id="{08D35E5E-2A70-43A3-92A2-E8DB4E9531F0}"/>
              </a:ext>
            </a:extLst>
          </p:cNvPr>
          <p:cNvSpPr>
            <a:spLocks noGrp="1"/>
          </p:cNvSpPr>
          <p:nvPr>
            <p:ph idx="1"/>
          </p:nvPr>
        </p:nvSpPr>
        <p:spPr/>
        <p:txBody>
          <a:bodyPr/>
          <a:lstStyle/>
          <a:p>
            <a:r>
              <a:rPr lang="en-US" sz="2400" dirty="0">
                <a:latin typeface="Calibri" panose="020F0502020204030204" pitchFamily="34" charset="0"/>
                <a:cs typeface="Calibri" panose="020F0502020204030204" pitchFamily="34" charset="0"/>
              </a:rPr>
              <a:t>Question is optional</a:t>
            </a:r>
          </a:p>
        </p:txBody>
      </p:sp>
      <p:pic>
        <p:nvPicPr>
          <p:cNvPr id="5" name="Picture 4" descr="Screen capture of Question 5. Optional  What is your race or ethnicity? Please see page 17.">
            <a:extLst>
              <a:ext uri="{FF2B5EF4-FFF2-40B4-BE49-F238E27FC236}">
                <a16:creationId xmlns:a16="http://schemas.microsoft.com/office/drawing/2014/main" id="{75CFC4FC-D0F8-4570-9489-E6B2EA564B5A}"/>
              </a:ext>
            </a:extLst>
          </p:cNvPr>
          <p:cNvPicPr>
            <a:picLocks noChangeAspect="1"/>
          </p:cNvPicPr>
          <p:nvPr/>
        </p:nvPicPr>
        <p:blipFill rotWithShape="1">
          <a:blip r:embed="rId3"/>
          <a:srcRect r="3479"/>
          <a:stretch/>
        </p:blipFill>
        <p:spPr>
          <a:xfrm>
            <a:off x="304800" y="2209800"/>
            <a:ext cx="8458200" cy="968985"/>
          </a:xfrm>
          <a:prstGeom prst="rect">
            <a:avLst/>
          </a:prstGeom>
        </p:spPr>
        <p:style>
          <a:lnRef idx="2">
            <a:schemeClr val="dk1"/>
          </a:lnRef>
          <a:fillRef idx="1">
            <a:schemeClr val="lt1"/>
          </a:fillRef>
          <a:effectRef idx="0">
            <a:schemeClr val="dk1"/>
          </a:effectRef>
          <a:fontRef idx="minor">
            <a:schemeClr val="dk1"/>
          </a:fontRef>
        </p:style>
      </p:pic>
      <p:pic>
        <p:nvPicPr>
          <p:cNvPr id="6" name="Picture 5" descr="Screen capture of Page 17 info on Optional Race or Ethnicity question">
            <a:extLst>
              <a:ext uri="{FF2B5EF4-FFF2-40B4-BE49-F238E27FC236}">
                <a16:creationId xmlns:a16="http://schemas.microsoft.com/office/drawing/2014/main" id="{F9D5F4B0-D33E-4104-B50D-911B8E56D66E}"/>
              </a:ext>
            </a:extLst>
          </p:cNvPr>
          <p:cNvPicPr>
            <a:picLocks noChangeAspect="1"/>
          </p:cNvPicPr>
          <p:nvPr/>
        </p:nvPicPr>
        <p:blipFill>
          <a:blip r:embed="rId4"/>
          <a:stretch>
            <a:fillRect/>
          </a:stretch>
        </p:blipFill>
        <p:spPr>
          <a:xfrm>
            <a:off x="283308" y="3389434"/>
            <a:ext cx="6812280" cy="3118428"/>
          </a:xfrm>
          <a:prstGeom prst="rect">
            <a:avLst/>
          </a:prstGeom>
        </p:spPr>
        <p:style>
          <a:lnRef idx="2">
            <a:schemeClr val="dk1"/>
          </a:lnRef>
          <a:fillRef idx="1">
            <a:schemeClr val="lt1"/>
          </a:fillRef>
          <a:effectRef idx="0">
            <a:schemeClr val="dk1"/>
          </a:effectRef>
          <a:fontRef idx="minor">
            <a:schemeClr val="dk1"/>
          </a:fontRef>
        </p:style>
      </p:pic>
      <p:sp>
        <p:nvSpPr>
          <p:cNvPr id="4" name="Slide Number Placeholder 3">
            <a:extLst>
              <a:ext uri="{FF2B5EF4-FFF2-40B4-BE49-F238E27FC236}">
                <a16:creationId xmlns:a16="http://schemas.microsoft.com/office/drawing/2014/main" id="{A4A73077-E97E-423C-983B-2BB5D00A73E0}"/>
              </a:ext>
            </a:extLst>
          </p:cNvPr>
          <p:cNvSpPr>
            <a:spLocks noGrp="1"/>
          </p:cNvSpPr>
          <p:nvPr>
            <p:ph type="sldNum" sz="quarter" idx="12"/>
          </p:nvPr>
        </p:nvSpPr>
        <p:spPr/>
        <p:txBody>
          <a:bodyPr/>
          <a:lstStyle/>
          <a:p>
            <a:fld id="{C3302BC5-986D-42D8-BF2F-B9D0692D83AF}" type="slidenum">
              <a:rPr lang="en-US" smtClean="0"/>
              <a:pPr/>
              <a:t>44</a:t>
            </a:fld>
            <a:endParaRPr lang="en-US" dirty="0"/>
          </a:p>
        </p:txBody>
      </p:sp>
    </p:spTree>
    <p:extLst>
      <p:ext uri="{BB962C8B-B14F-4D97-AF65-F5344CB8AC3E}">
        <p14:creationId xmlns:p14="http://schemas.microsoft.com/office/powerpoint/2010/main" val="23245822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DACC-13BA-43E7-91D1-BAFFE0386A10}"/>
              </a:ext>
            </a:extLst>
          </p:cNvPr>
          <p:cNvSpPr>
            <a:spLocks noGrp="1"/>
          </p:cNvSpPr>
          <p:nvPr>
            <p:ph type="title"/>
          </p:nvPr>
        </p:nvSpPr>
        <p:spPr>
          <a:xfrm>
            <a:off x="493713" y="3048000"/>
            <a:ext cx="8421687" cy="2720975"/>
          </a:xfrm>
        </p:spPr>
        <p:txBody>
          <a:bodyPr/>
          <a:lstStyle/>
          <a:p>
            <a:r>
              <a:rPr lang="en-US" sz="4000" dirty="0">
                <a:effectLst/>
                <a:latin typeface="Calibri" panose="020F0502020204030204" pitchFamily="34" charset="0"/>
                <a:ea typeface="Calibri" panose="020F0502020204030204" pitchFamily="34" charset="0"/>
                <a:cs typeface="Calibri" panose="020F0502020204030204" pitchFamily="34" charset="0"/>
              </a:rPr>
              <a:t>Authorized Representative Designee (ARD I) </a:t>
            </a:r>
            <a:br>
              <a:rPr lang="en-US" sz="4000" dirty="0">
                <a:effectLst/>
                <a:latin typeface="Calibri" panose="020F0502020204030204" pitchFamily="34" charset="0"/>
                <a:ea typeface="Calibri" panose="020F0502020204030204" pitchFamily="34" charset="0"/>
                <a:cs typeface="Calibri" panose="020F0502020204030204" pitchFamily="34" charset="0"/>
              </a:rPr>
            </a:br>
            <a:r>
              <a:rPr lang="en-US" sz="4000" dirty="0">
                <a:effectLst/>
                <a:latin typeface="Calibri" panose="020F0502020204030204" pitchFamily="34" charset="0"/>
                <a:ea typeface="Calibri" panose="020F0502020204030204" pitchFamily="34" charset="0"/>
                <a:cs typeface="Calibri" panose="020F0502020204030204" pitchFamily="34" charset="0"/>
              </a:rPr>
              <a:t>and </a:t>
            </a:r>
            <a:br>
              <a:rPr lang="en-US" sz="4000" dirty="0">
                <a:effectLst/>
                <a:latin typeface="Calibri" panose="020F0502020204030204" pitchFamily="34" charset="0"/>
                <a:ea typeface="Calibri" panose="020F0502020204030204" pitchFamily="34" charset="0"/>
                <a:cs typeface="Calibri" panose="020F0502020204030204" pitchFamily="34" charset="0"/>
              </a:rPr>
            </a:br>
            <a:r>
              <a:rPr lang="en-US" sz="4000" dirty="0">
                <a:effectLst/>
                <a:latin typeface="Calibri" panose="020F0502020204030204" pitchFamily="34" charset="0"/>
                <a:ea typeface="Calibri" panose="020F0502020204030204" pitchFamily="34" charset="0"/>
                <a:cs typeface="Calibri" panose="020F0502020204030204" pitchFamily="34" charset="0"/>
              </a:rPr>
              <a:t>Permission to Share Information (PSI) Update</a:t>
            </a:r>
            <a:endParaRPr lang="en-US"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537701C-D8E1-4ED3-A004-1E8389F27D65}"/>
              </a:ext>
            </a:extLst>
          </p:cNvPr>
          <p:cNvSpPr>
            <a:spLocks noGrp="1"/>
          </p:cNvSpPr>
          <p:nvPr>
            <p:ph type="sldNum" sz="quarter" idx="12"/>
          </p:nvPr>
        </p:nvSpPr>
        <p:spPr/>
        <p:txBody>
          <a:bodyPr/>
          <a:lstStyle/>
          <a:p>
            <a:pPr>
              <a:defRPr/>
            </a:pPr>
            <a:fld id="{23C09D53-7AEC-4C3D-B4B0-764829EA3DA3}" type="slidenum">
              <a:rPr lang="en-US" smtClean="0"/>
              <a:pPr>
                <a:defRPr/>
              </a:pPr>
              <a:t>45</a:t>
            </a:fld>
            <a:endParaRPr lang="en-US" dirty="0"/>
          </a:p>
        </p:txBody>
      </p:sp>
    </p:spTree>
    <p:extLst>
      <p:ext uri="{BB962C8B-B14F-4D97-AF65-F5344CB8AC3E}">
        <p14:creationId xmlns:p14="http://schemas.microsoft.com/office/powerpoint/2010/main" val="2146115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A06E2-AD35-45E0-AD32-F83E9A5E2F50}"/>
              </a:ext>
            </a:extLst>
          </p:cNvPr>
          <p:cNvSpPr>
            <a:spLocks noGrp="1"/>
          </p:cNvSpPr>
          <p:nvPr>
            <p:ph type="title"/>
          </p:nvPr>
        </p:nvSpPr>
        <p:spPr>
          <a:xfrm>
            <a:off x="457200" y="304800"/>
            <a:ext cx="7391400" cy="838200"/>
          </a:xfrm>
        </p:spPr>
        <p:txBody>
          <a:bodyPr/>
          <a:lstStyle/>
          <a:p>
            <a:r>
              <a:rPr lang="en-US" sz="3600" dirty="0">
                <a:latin typeface="Calibri" panose="020F0502020204030204" pitchFamily="34" charset="0"/>
                <a:cs typeface="Calibri" panose="020F0502020204030204" pitchFamily="34" charset="0"/>
              </a:rPr>
              <a:t>MassHealth Now Accepts ARD I and PSI Form Completion Verbally</a:t>
            </a:r>
          </a:p>
        </p:txBody>
      </p:sp>
      <p:sp>
        <p:nvSpPr>
          <p:cNvPr id="3" name="Content Placeholder 2">
            <a:extLst>
              <a:ext uri="{FF2B5EF4-FFF2-40B4-BE49-F238E27FC236}">
                <a16:creationId xmlns:a16="http://schemas.microsoft.com/office/drawing/2014/main" id="{DF8234CF-36CC-491D-9F8D-E1676E012DE4}"/>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Effective 06/29/2020, MassHealth applicants or members may complete the ARD I (Authorized Representative Designee) and PSI (Permission to Share Information) forms verbally on a recorded phone line with MassHealth Customer Service. </a:t>
            </a:r>
          </a:p>
          <a:p>
            <a:pPr>
              <a:spcBef>
                <a:spcPts val="600"/>
              </a:spcBef>
              <a:spcAft>
                <a:spcPts val="600"/>
              </a:spcAft>
            </a:pPr>
            <a:r>
              <a:rPr lang="en-US" sz="2400" b="1" dirty="0">
                <a:solidFill>
                  <a:srgbClr val="FF0000"/>
                </a:solidFill>
                <a:latin typeface="Calibri" panose="020F0502020204030204" pitchFamily="34" charset="0"/>
                <a:cs typeface="Calibri" panose="020F0502020204030204" pitchFamily="34" charset="0"/>
              </a:rPr>
              <a:t>IMPORTANT: </a:t>
            </a:r>
            <a:r>
              <a:rPr lang="en-US" sz="2400" dirty="0">
                <a:latin typeface="Calibri" panose="020F0502020204030204" pitchFamily="34" charset="0"/>
                <a:cs typeface="Calibri" panose="020F0502020204030204" pitchFamily="34" charset="0"/>
              </a:rPr>
              <a:t>Both the MassHealth applicant or member and Assister or designee must be on the phone at the time of request. </a:t>
            </a:r>
          </a:p>
          <a:p>
            <a:pPr>
              <a:spcBef>
                <a:spcPts val="600"/>
              </a:spcBef>
              <a:spcAft>
                <a:spcPts val="600"/>
              </a:spcAft>
            </a:pPr>
            <a:r>
              <a:rPr lang="en-US" sz="2400" dirty="0">
                <a:latin typeface="Calibri" panose="020F0502020204030204" pitchFamily="34" charset="0"/>
                <a:cs typeface="Calibri" panose="020F0502020204030204" pitchFamily="34" charset="0"/>
              </a:rPr>
              <a:t>Note: </a:t>
            </a:r>
          </a:p>
          <a:p>
            <a:pPr lvl="1">
              <a:spcBef>
                <a:spcPts val="600"/>
              </a:spcBef>
              <a:spcAft>
                <a:spcPts val="600"/>
              </a:spcAft>
            </a:pPr>
            <a:r>
              <a:rPr lang="en-US" sz="2000" dirty="0">
                <a:latin typeface="Calibri" panose="020F0502020204030204" pitchFamily="34" charset="0"/>
                <a:cs typeface="Calibri" panose="020F0502020204030204" pitchFamily="34" charset="0"/>
              </a:rPr>
              <a:t>The ability to provide a </a:t>
            </a:r>
            <a:r>
              <a:rPr lang="en-US" sz="2000" b="1" dirty="0">
                <a:latin typeface="Calibri" panose="020F0502020204030204" pitchFamily="34" charset="0"/>
                <a:cs typeface="Calibri" panose="020F0502020204030204" pitchFamily="34" charset="0"/>
              </a:rPr>
              <a:t>Verbal ARD I </a:t>
            </a:r>
            <a:r>
              <a:rPr lang="en-US" sz="2000" dirty="0">
                <a:latin typeface="Calibri" panose="020F0502020204030204" pitchFamily="34" charset="0"/>
                <a:cs typeface="Calibri" panose="020F0502020204030204" pitchFamily="34" charset="0"/>
              </a:rPr>
              <a:t>will continue beyond the COVID-19 national emergency period.</a:t>
            </a:r>
          </a:p>
          <a:p>
            <a:pPr lvl="1">
              <a:spcBef>
                <a:spcPts val="600"/>
              </a:spcBef>
              <a:spcAft>
                <a:spcPts val="600"/>
              </a:spcAft>
            </a:pPr>
            <a:r>
              <a:rPr lang="en-US" sz="2000" dirty="0">
                <a:latin typeface="Calibri" panose="020F0502020204030204" pitchFamily="34" charset="0"/>
                <a:cs typeface="Calibri" panose="020F0502020204030204" pitchFamily="34" charset="0"/>
              </a:rPr>
              <a:t>The ability to provide a </a:t>
            </a:r>
            <a:r>
              <a:rPr lang="en-US" sz="2000" b="1" dirty="0">
                <a:latin typeface="Calibri" panose="020F0502020204030204" pitchFamily="34" charset="0"/>
                <a:cs typeface="Calibri" panose="020F0502020204030204" pitchFamily="34" charset="0"/>
              </a:rPr>
              <a:t>Verbal PSI </a:t>
            </a:r>
            <a:r>
              <a:rPr lang="en-US" sz="2000" dirty="0">
                <a:latin typeface="Calibri" panose="020F0502020204030204" pitchFamily="34" charset="0"/>
                <a:cs typeface="Calibri" panose="020F0502020204030204" pitchFamily="34" charset="0"/>
              </a:rPr>
              <a:t>will be reviewed when the COVID-19 national emergency period ends.</a:t>
            </a: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2603BA8-D28A-4C50-94C7-F8FE862D3137}"/>
              </a:ext>
            </a:extLst>
          </p:cNvPr>
          <p:cNvSpPr>
            <a:spLocks noGrp="1"/>
          </p:cNvSpPr>
          <p:nvPr>
            <p:ph type="sldNum" sz="quarter" idx="12"/>
          </p:nvPr>
        </p:nvSpPr>
        <p:spPr/>
        <p:txBody>
          <a:bodyPr/>
          <a:lstStyle/>
          <a:p>
            <a:fld id="{C3302BC5-986D-42D8-BF2F-B9D0692D83AF}" type="slidenum">
              <a:rPr lang="en-US" smtClean="0"/>
              <a:pPr/>
              <a:t>46</a:t>
            </a:fld>
            <a:endParaRPr lang="en-US" dirty="0"/>
          </a:p>
        </p:txBody>
      </p:sp>
    </p:spTree>
    <p:extLst>
      <p:ext uri="{BB962C8B-B14F-4D97-AF65-F5344CB8AC3E}">
        <p14:creationId xmlns:p14="http://schemas.microsoft.com/office/powerpoint/2010/main" val="11762449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544A-A2ED-4374-84EE-26A6312A1D1D}"/>
              </a:ext>
            </a:extLst>
          </p:cNvPr>
          <p:cNvSpPr>
            <a:spLocks noGrp="1"/>
          </p:cNvSpPr>
          <p:nvPr>
            <p:ph type="title"/>
          </p:nvPr>
        </p:nvSpPr>
        <p:spPr>
          <a:xfrm>
            <a:off x="457200" y="304800"/>
            <a:ext cx="8763000" cy="838200"/>
          </a:xfrm>
        </p:spPr>
        <p:txBody>
          <a:bodyPr/>
          <a:lstStyle/>
          <a:p>
            <a:r>
              <a:rPr lang="en-US" sz="3600" dirty="0">
                <a:latin typeface="Calibri" panose="020F0502020204030204" pitchFamily="34" charset="0"/>
                <a:cs typeface="Calibri" panose="020F0502020204030204" pitchFamily="34" charset="0"/>
              </a:rPr>
              <a:t>MassHealth Now Accepts ARD I and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PSI Form Completion Verbally (continued)</a:t>
            </a:r>
          </a:p>
        </p:txBody>
      </p:sp>
      <p:sp>
        <p:nvSpPr>
          <p:cNvPr id="3" name="Content Placeholder 2">
            <a:extLst>
              <a:ext uri="{FF2B5EF4-FFF2-40B4-BE49-F238E27FC236}">
                <a16:creationId xmlns:a16="http://schemas.microsoft.com/office/drawing/2014/main" id="{0A4E22DD-6734-45B5-AE25-CF60E7E18460}"/>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rPr>
              <a:t>Verbal requests for all ARD II or ARD III designations will not be completed over the phone. </a:t>
            </a:r>
          </a:p>
          <a:p>
            <a:pPr lvl="1">
              <a:spcBef>
                <a:spcPts val="600"/>
              </a:spcBef>
              <a:spcAft>
                <a:spcPts val="600"/>
              </a:spcAft>
            </a:pPr>
            <a:r>
              <a:rPr lang="en-US" sz="2000" dirty="0">
                <a:latin typeface="Calibri" panose="020F0502020204030204" pitchFamily="34" charset="0"/>
                <a:cs typeface="Calibri" panose="020F0502020204030204" pitchFamily="34" charset="0"/>
              </a:rPr>
              <a:t>Continue to complete and submit by mail or fax requests for ARD II and ARD III. </a:t>
            </a:r>
          </a:p>
          <a:p>
            <a:pPr lvl="1">
              <a:spcBef>
                <a:spcPts val="600"/>
              </a:spcBef>
              <a:spcAft>
                <a:spcPts val="600"/>
              </a:spcAft>
            </a:pPr>
            <a:r>
              <a:rPr lang="en-US" sz="2000" dirty="0">
                <a:latin typeface="Calibri" panose="020F0502020204030204" pitchFamily="34" charset="0"/>
                <a:cs typeface="Calibri" panose="020F0502020204030204" pitchFamily="34" charset="0"/>
              </a:rPr>
              <a:t>Mail to: Health Insurance Processing Center</a:t>
            </a:r>
          </a:p>
          <a:p>
            <a:pPr marL="1828800" lvl="4" indent="-225425">
              <a:spcBef>
                <a:spcPts val="600"/>
              </a:spcBef>
              <a:spcAft>
                <a:spcPts val="600"/>
              </a:spcAft>
              <a:buNone/>
            </a:pPr>
            <a:r>
              <a:rPr lang="en-US" dirty="0">
                <a:latin typeface="Calibri" panose="020F0502020204030204" pitchFamily="34" charset="0"/>
                <a:cs typeface="Calibri" panose="020F0502020204030204" pitchFamily="34" charset="0"/>
              </a:rPr>
              <a:t>P. O. Box 4405</a:t>
            </a:r>
          </a:p>
          <a:p>
            <a:pPr marL="1828800" lvl="4" indent="-225425">
              <a:spcBef>
                <a:spcPts val="600"/>
              </a:spcBef>
              <a:spcAft>
                <a:spcPts val="600"/>
              </a:spcAft>
              <a:buNone/>
            </a:pPr>
            <a:r>
              <a:rPr lang="en-US" dirty="0">
                <a:latin typeface="Calibri" panose="020F0502020204030204" pitchFamily="34" charset="0"/>
                <a:cs typeface="Calibri" panose="020F0502020204030204" pitchFamily="34" charset="0"/>
              </a:rPr>
              <a:t>Taunton, MA 02780</a:t>
            </a:r>
          </a:p>
          <a:p>
            <a:pPr lvl="1">
              <a:spcBef>
                <a:spcPts val="600"/>
              </a:spcBef>
              <a:spcAft>
                <a:spcPts val="600"/>
              </a:spcAft>
            </a:pPr>
            <a:r>
              <a:rPr lang="en-US" sz="2000" dirty="0">
                <a:latin typeface="Calibri" panose="020F0502020204030204" pitchFamily="34" charset="0"/>
                <a:cs typeface="Calibri" panose="020F0502020204030204" pitchFamily="34" charset="0"/>
              </a:rPr>
              <a:t>Or Fax the signed and completed form to 1-857-323-8300</a:t>
            </a:r>
          </a:p>
          <a:p>
            <a:pPr>
              <a:spcBef>
                <a:spcPts val="600"/>
              </a:spcBef>
              <a:spcAft>
                <a:spcPts val="600"/>
              </a:spcAft>
            </a:pPr>
            <a:r>
              <a:rPr lang="en-US" sz="2400" dirty="0">
                <a:latin typeface="Calibri" panose="020F0502020204030204" pitchFamily="34" charset="0"/>
                <a:cs typeface="Calibri" panose="020F0502020204030204" pitchFamily="34" charset="0"/>
              </a:rPr>
              <a:t>The ARD forms are available online on the MassHealth website </a:t>
            </a:r>
            <a:r>
              <a:rPr lang="en-US" sz="2400" dirty="0">
                <a:latin typeface="Calibri" panose="020F0502020204030204" pitchFamily="34" charset="0"/>
                <a:cs typeface="Calibri" panose="020F0502020204030204" pitchFamily="34" charset="0"/>
                <a:hlinkClick r:id="rId2"/>
              </a:rPr>
              <a:t>here</a:t>
            </a: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6E42CB6-B914-487A-8E5E-F54AB9496939}"/>
              </a:ext>
            </a:extLst>
          </p:cNvPr>
          <p:cNvSpPr>
            <a:spLocks noGrp="1"/>
          </p:cNvSpPr>
          <p:nvPr>
            <p:ph type="sldNum" sz="quarter" idx="12"/>
          </p:nvPr>
        </p:nvSpPr>
        <p:spPr/>
        <p:txBody>
          <a:bodyPr/>
          <a:lstStyle/>
          <a:p>
            <a:fld id="{C3302BC5-986D-42D8-BF2F-B9D0692D83AF}" type="slidenum">
              <a:rPr lang="en-US" smtClean="0"/>
              <a:pPr/>
              <a:t>47</a:t>
            </a:fld>
            <a:endParaRPr lang="en-US" dirty="0"/>
          </a:p>
        </p:txBody>
      </p:sp>
    </p:spTree>
    <p:extLst>
      <p:ext uri="{BB962C8B-B14F-4D97-AF65-F5344CB8AC3E}">
        <p14:creationId xmlns:p14="http://schemas.microsoft.com/office/powerpoint/2010/main" val="9126113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EB9A-2999-4182-8EFB-B4333C21EE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resource</a:t>
            </a:r>
          </a:p>
        </p:txBody>
      </p:sp>
      <p:sp>
        <p:nvSpPr>
          <p:cNvPr id="4" name="Slide Number Placeholder 3">
            <a:extLst>
              <a:ext uri="{FF2B5EF4-FFF2-40B4-BE49-F238E27FC236}">
                <a16:creationId xmlns:a16="http://schemas.microsoft.com/office/drawing/2014/main" id="{5D8AD286-8E12-4C7F-9EEF-2D9347C19EB3}"/>
              </a:ext>
            </a:extLst>
          </p:cNvPr>
          <p:cNvSpPr>
            <a:spLocks noGrp="1"/>
          </p:cNvSpPr>
          <p:nvPr>
            <p:ph type="sldNum" sz="quarter" idx="12"/>
          </p:nvPr>
        </p:nvSpPr>
        <p:spPr/>
        <p:txBody>
          <a:bodyPr/>
          <a:lstStyle/>
          <a:p>
            <a:pPr>
              <a:defRPr/>
            </a:pPr>
            <a:fld id="{23C09D53-7AEC-4C3D-B4B0-764829EA3DA3}" type="slidenum">
              <a:rPr lang="en-US" smtClean="0"/>
              <a:pPr>
                <a:defRPr/>
              </a:pPr>
              <a:t>48</a:t>
            </a:fld>
            <a:endParaRPr lang="en-US" dirty="0"/>
          </a:p>
        </p:txBody>
      </p:sp>
    </p:spTree>
    <p:extLst>
      <p:ext uri="{BB962C8B-B14F-4D97-AF65-F5344CB8AC3E}">
        <p14:creationId xmlns:p14="http://schemas.microsoft.com/office/powerpoint/2010/main" val="16774092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113A61A-DA44-441A-9455-CD83141A359C}"/>
              </a:ext>
            </a:extLst>
          </p:cNvPr>
          <p:cNvSpPr>
            <a:spLocks noGrp="1"/>
          </p:cNvSpPr>
          <p:nvPr>
            <p:ph type="title"/>
          </p:nvPr>
        </p:nvSpPr>
        <p:spPr>
          <a:xfrm>
            <a:off x="457200" y="304800"/>
            <a:ext cx="8001000" cy="838200"/>
          </a:xfrm>
        </p:spPr>
        <p:txBody>
          <a:bodyPr/>
          <a:lstStyle/>
          <a:p>
            <a:r>
              <a:rPr lang="en-US" sz="3600" dirty="0">
                <a:latin typeface="Calibri" panose="020F0502020204030204" pitchFamily="34" charset="0"/>
                <a:cs typeface="Calibri" panose="020F0502020204030204" pitchFamily="34" charset="0"/>
              </a:rPr>
              <a:t>MassHealth and </a:t>
            </a:r>
            <a:r>
              <a:rPr lang="en-US" sz="3600" dirty="0" err="1">
                <a:latin typeface="Calibri" panose="020F0502020204030204" pitchFamily="34" charset="0"/>
                <a:cs typeface="Calibri" panose="020F0502020204030204" pitchFamily="34" charset="0"/>
              </a:rPr>
              <a:t>COVID</a:t>
            </a:r>
            <a:r>
              <a:rPr lang="en-US" sz="3600" dirty="0">
                <a:latin typeface="Calibri" panose="020F0502020204030204" pitchFamily="34" charset="0"/>
                <a:cs typeface="Calibri" panose="020F0502020204030204" pitchFamily="34" charset="0"/>
              </a:rPr>
              <a:t>-19: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Resource for Applicants and Members</a:t>
            </a:r>
          </a:p>
        </p:txBody>
      </p:sp>
      <p:sp>
        <p:nvSpPr>
          <p:cNvPr id="9" name="Content Placeholder 8">
            <a:extLst>
              <a:ext uri="{FF2B5EF4-FFF2-40B4-BE49-F238E27FC236}">
                <a16:creationId xmlns:a16="http://schemas.microsoft.com/office/drawing/2014/main" id="{526FC88F-4FB3-4512-8BAD-A11F38D13BA7}"/>
              </a:ext>
            </a:extLst>
          </p:cNvPr>
          <p:cNvSpPr>
            <a:spLocks noGrp="1"/>
          </p:cNvSpPr>
          <p:nvPr>
            <p:ph idx="1"/>
          </p:nvPr>
        </p:nvSpPr>
        <p:spPr/>
        <p:txBody>
          <a:bodyPr/>
          <a:lstStyle/>
          <a:p>
            <a:pPr>
              <a:spcBef>
                <a:spcPts val="600"/>
              </a:spcBef>
              <a:spcAft>
                <a:spcPts val="600"/>
              </a:spcAft>
            </a:pPr>
            <a:r>
              <a:rPr lang="en-US" sz="2400" dirty="0">
                <a:latin typeface="Calibri" panose="020F0502020204030204" pitchFamily="34" charset="0"/>
                <a:cs typeface="Calibri" panose="020F0502020204030204" pitchFamily="34" charset="0"/>
                <a:hlinkClick r:id="rId2"/>
              </a:rPr>
              <a:t>COVID-19 and MassHealth</a:t>
            </a:r>
            <a:endParaRPr lang="en-US" sz="2400" dirty="0">
              <a:latin typeface="Calibri" panose="020F0502020204030204" pitchFamily="34" charset="0"/>
              <a:cs typeface="Calibri" panose="020F0502020204030204" pitchFamily="34" charset="0"/>
            </a:endParaRPr>
          </a:p>
          <a:p>
            <a:pPr lvl="1">
              <a:spcBef>
                <a:spcPts val="600"/>
              </a:spcBef>
              <a:spcAft>
                <a:spcPts val="600"/>
              </a:spcAft>
            </a:pPr>
            <a:r>
              <a:rPr lang="en-US" sz="2000" dirty="0">
                <a:latin typeface="Calibri" panose="020F0502020204030204" pitchFamily="34" charset="0"/>
                <a:cs typeface="Calibri" panose="020F0502020204030204" pitchFamily="34" charset="0"/>
              </a:rPr>
              <a:t>Find resources and information related to the coronavirus for MassHealth applicants, members, and providers.  </a:t>
            </a:r>
          </a:p>
          <a:p>
            <a:pPr>
              <a:spcBef>
                <a:spcPts val="600"/>
              </a:spcBef>
              <a:spcAft>
                <a:spcPts val="600"/>
              </a:spcAft>
            </a:pPr>
            <a:r>
              <a:rPr lang="en-US" sz="2400" dirty="0">
                <a:latin typeface="Calibri" panose="020F0502020204030204" pitchFamily="34" charset="0"/>
                <a:cs typeface="Calibri" panose="020F0502020204030204" pitchFamily="34" charset="0"/>
                <a:hlinkClick r:id="rId3"/>
              </a:rPr>
              <a:t>MassHealth: COVID-19 – Applicants and Members</a:t>
            </a:r>
            <a:endParaRPr lang="en-US" sz="2400" dirty="0">
              <a:latin typeface="Calibri" panose="020F0502020204030204" pitchFamily="34" charset="0"/>
              <a:cs typeface="Calibri" panose="020F0502020204030204" pitchFamily="34" charset="0"/>
            </a:endParaRPr>
          </a:p>
          <a:p>
            <a:pPr lvl="1">
              <a:spcBef>
                <a:spcPts val="600"/>
              </a:spcBef>
              <a:spcAft>
                <a:spcPts val="600"/>
              </a:spcAft>
            </a:pPr>
            <a:r>
              <a:rPr lang="en-US" sz="2000" dirty="0">
                <a:latin typeface="Calibri" panose="020F0502020204030204" pitchFamily="34" charset="0"/>
                <a:cs typeface="Calibri" panose="020F0502020204030204" pitchFamily="34" charset="0"/>
              </a:rPr>
              <a:t>Information for members on:</a:t>
            </a:r>
          </a:p>
          <a:p>
            <a:pPr lvl="2">
              <a:spcBef>
                <a:spcPts val="600"/>
              </a:spcBef>
              <a:spcAft>
                <a:spcPts val="600"/>
              </a:spcAft>
            </a:pPr>
            <a:r>
              <a:rPr lang="en-US" sz="1800" dirty="0">
                <a:latin typeface="Calibri" panose="020F0502020204030204" pitchFamily="34" charset="0"/>
                <a:cs typeface="Calibri" panose="020F0502020204030204" pitchFamily="34" charset="0"/>
              </a:rPr>
              <a:t>Coverage for testing and treatment for all coverage types and health plans</a:t>
            </a:r>
          </a:p>
          <a:p>
            <a:pPr lvl="2">
              <a:spcBef>
                <a:spcPts val="600"/>
              </a:spcBef>
              <a:spcAft>
                <a:spcPts val="600"/>
              </a:spcAft>
            </a:pPr>
            <a:r>
              <a:rPr lang="en-US" sz="1800" dirty="0">
                <a:latin typeface="Calibri" panose="020F0502020204030204" pitchFamily="34" charset="0"/>
                <a:cs typeface="Calibri" panose="020F0502020204030204" pitchFamily="34" charset="0"/>
              </a:rPr>
              <a:t>Coverage for telehealth services</a:t>
            </a:r>
          </a:p>
          <a:p>
            <a:pPr lvl="2">
              <a:spcBef>
                <a:spcPts val="600"/>
              </a:spcBef>
              <a:spcAft>
                <a:spcPts val="600"/>
              </a:spcAft>
            </a:pPr>
            <a:r>
              <a:rPr lang="en-US" sz="1800" dirty="0">
                <a:latin typeface="Calibri" panose="020F0502020204030204" pitchFamily="34" charset="0"/>
                <a:cs typeface="Calibri" panose="020F0502020204030204" pitchFamily="34" charset="0"/>
              </a:rPr>
              <a:t>Information about pharmacy</a:t>
            </a:r>
          </a:p>
          <a:p>
            <a:pPr lvl="2">
              <a:spcBef>
                <a:spcPts val="600"/>
              </a:spcBef>
              <a:spcAft>
                <a:spcPts val="600"/>
              </a:spcAft>
            </a:pPr>
            <a:r>
              <a:rPr lang="en-US" sz="1800" dirty="0">
                <a:latin typeface="Calibri" panose="020F0502020204030204" pitchFamily="34" charset="0"/>
                <a:cs typeface="Calibri" panose="020F0502020204030204" pitchFamily="34" charset="0"/>
              </a:rPr>
              <a:t>Frequently Asked Questions</a:t>
            </a:r>
          </a:p>
          <a:p>
            <a:pPr lvl="2">
              <a:spcBef>
                <a:spcPts val="600"/>
              </a:spcBef>
              <a:spcAft>
                <a:spcPts val="600"/>
              </a:spcAft>
            </a:pPr>
            <a:endParaRPr lang="en-US" sz="1800" dirty="0">
              <a:latin typeface="Calibri" panose="020F0502020204030204" pitchFamily="34" charset="0"/>
              <a:cs typeface="Calibri" panose="020F0502020204030204" pitchFamily="34" charset="0"/>
            </a:endParaRP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90B11F6-0274-4FE8-95BE-CA12472058EE}"/>
              </a:ext>
            </a:extLst>
          </p:cNvPr>
          <p:cNvSpPr>
            <a:spLocks noGrp="1"/>
          </p:cNvSpPr>
          <p:nvPr>
            <p:ph type="sldNum" sz="quarter" idx="12"/>
          </p:nvPr>
        </p:nvSpPr>
        <p:spPr/>
        <p:txBody>
          <a:bodyPr/>
          <a:lstStyle/>
          <a:p>
            <a:fld id="{C3302BC5-986D-42D8-BF2F-B9D0692D83AF}" type="slidenum">
              <a:rPr lang="en-US" smtClean="0"/>
              <a:pPr/>
              <a:t>49</a:t>
            </a:fld>
            <a:endParaRPr lang="en-US" dirty="0"/>
          </a:p>
        </p:txBody>
      </p:sp>
    </p:spTree>
    <p:extLst>
      <p:ext uri="{BB962C8B-B14F-4D97-AF65-F5344CB8AC3E}">
        <p14:creationId xmlns:p14="http://schemas.microsoft.com/office/powerpoint/2010/main" val="42344927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88B0-8A3E-496D-A449-18F1D027E90D}"/>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Food Assistance Resources for MassHealth Members</a:t>
            </a:r>
          </a:p>
        </p:txBody>
      </p:sp>
      <p:sp>
        <p:nvSpPr>
          <p:cNvPr id="3" name="Content Placeholder 2">
            <a:extLst>
              <a:ext uri="{FF2B5EF4-FFF2-40B4-BE49-F238E27FC236}">
                <a16:creationId xmlns:a16="http://schemas.microsoft.com/office/drawing/2014/main" id="{5F900F8B-58CA-4CAD-9286-1116DAC520C0}"/>
              </a:ext>
            </a:extLst>
          </p:cNvPr>
          <p:cNvSpPr>
            <a:spLocks noGrp="1"/>
          </p:cNvSpPr>
          <p:nvPr>
            <p:ph idx="1"/>
          </p:nvPr>
        </p:nvSpPr>
        <p:spPr/>
        <p:txBody>
          <a:bodyPr/>
          <a:lstStyle/>
          <a:p>
            <a:pPr lvl="0">
              <a:spcBef>
                <a:spcPts val="600"/>
              </a:spcBef>
              <a:spcAft>
                <a:spcPts val="600"/>
              </a:spcAft>
            </a:pPr>
            <a:r>
              <a:rPr lang="en-US" sz="2400" dirty="0">
                <a:latin typeface="Calibri" panose="020F0502020204030204" pitchFamily="34" charset="0"/>
                <a:cs typeface="Calibri" panose="020F0502020204030204" pitchFamily="34" charset="0"/>
              </a:rPr>
              <a:t>Food assistance handouts: </a:t>
            </a:r>
          </a:p>
          <a:p>
            <a:pPr lvl="1">
              <a:spcBef>
                <a:spcPts val="600"/>
              </a:spcBef>
              <a:spcAft>
                <a:spcPts val="600"/>
              </a:spcAft>
            </a:pPr>
            <a:r>
              <a:rPr lang="en-US" sz="2000" dirty="0">
                <a:latin typeface="Calibri" panose="020F0502020204030204" pitchFamily="34" charset="0"/>
                <a:cs typeface="Calibri" panose="020F0502020204030204" pitchFamily="34" charset="0"/>
              </a:rPr>
              <a:t>For members-facing food assistance the handout provides information about available resources.  </a:t>
            </a:r>
          </a:p>
          <a:p>
            <a:pPr lvl="1">
              <a:spcBef>
                <a:spcPts val="600"/>
              </a:spcBef>
              <a:spcAft>
                <a:spcPts val="600"/>
              </a:spcAft>
            </a:pPr>
            <a:r>
              <a:rPr lang="en-US" sz="2000" dirty="0">
                <a:latin typeface="Calibri" panose="020F0502020204030204" pitchFamily="34" charset="0"/>
                <a:cs typeface="Calibri" panose="020F0502020204030204" pitchFamily="34" charset="0"/>
              </a:rPr>
              <a:t>The handout can be printed and given to members, or if your staff are connecting with members via phone, text, or email, they can provide members the web address for this handout at:</a:t>
            </a:r>
          </a:p>
          <a:p>
            <a:pPr lvl="1">
              <a:spcBef>
                <a:spcPts val="600"/>
              </a:spcBef>
              <a:spcAft>
                <a:spcPts val="600"/>
              </a:spcAft>
            </a:pPr>
            <a:r>
              <a:rPr lang="en-US" sz="2000" dirty="0">
                <a:latin typeface="Calibri" panose="020F0502020204030204" pitchFamily="34" charset="0"/>
                <a:cs typeface="Calibri" panose="020F0502020204030204" pitchFamily="34" charset="0"/>
              </a:rPr>
              <a:t>English version: </a:t>
            </a:r>
            <a:r>
              <a:rPr lang="en-US" sz="2000" dirty="0">
                <a:latin typeface="Calibri" panose="020F0502020204030204" pitchFamily="34" charset="0"/>
                <a:cs typeface="Calibri" panose="020F0502020204030204" pitchFamily="34" charset="0"/>
                <a:hlinkClick r:id="rId3"/>
              </a:rPr>
              <a:t>https://www.mass.gov/doc/food-assistance-during-the-covid-19-emergency/download</a:t>
            </a:r>
            <a:endParaRPr lang="en-US" sz="2000" dirty="0">
              <a:latin typeface="Calibri" panose="020F0502020204030204" pitchFamily="34" charset="0"/>
              <a:cs typeface="Calibri" panose="020F0502020204030204" pitchFamily="34" charset="0"/>
            </a:endParaRPr>
          </a:p>
          <a:p>
            <a:pPr lvl="1">
              <a:spcBef>
                <a:spcPts val="600"/>
              </a:spcBef>
              <a:spcAft>
                <a:spcPts val="600"/>
              </a:spcAft>
            </a:pPr>
            <a:r>
              <a:rPr lang="en-US" sz="2000" dirty="0">
                <a:latin typeface="Calibri" panose="020F0502020204030204" pitchFamily="34" charset="0"/>
                <a:cs typeface="Calibri" panose="020F0502020204030204" pitchFamily="34" charset="0"/>
              </a:rPr>
              <a:t>Spanish version: </a:t>
            </a:r>
            <a:r>
              <a:rPr lang="en-US" sz="2000" dirty="0">
                <a:latin typeface="Calibri" panose="020F0502020204030204" pitchFamily="34" charset="0"/>
                <a:cs typeface="Calibri" panose="020F0502020204030204" pitchFamily="34" charset="0"/>
                <a:hlinkClick r:id="rId4"/>
              </a:rPr>
              <a:t>https://www.mass.gov/doc/asistencia-alimentaria-durante-la-emergencia-por-covid-19/download</a:t>
            </a:r>
            <a:endParaRPr lang="en-US" sz="2000" dirty="0">
              <a:latin typeface="Calibri" panose="020F0502020204030204" pitchFamily="34" charset="0"/>
              <a:cs typeface="Calibri" panose="020F0502020204030204" pitchFamily="34" charset="0"/>
            </a:endParaRPr>
          </a:p>
          <a:p>
            <a:pPr lvl="1">
              <a:spcBef>
                <a:spcPts val="600"/>
              </a:spcBef>
              <a:spcAft>
                <a:spcPts val="600"/>
              </a:spcAft>
            </a:pPr>
            <a:r>
              <a:rPr lang="en-US" sz="2000" dirty="0">
                <a:latin typeface="Calibri" panose="020F0502020204030204" pitchFamily="34" charset="0"/>
                <a:cs typeface="Calibri" panose="020F0502020204030204" pitchFamily="34" charset="0"/>
              </a:rPr>
              <a:t>You can find accessible versions for this handout </a:t>
            </a:r>
            <a:r>
              <a:rPr lang="en-US" sz="2000" dirty="0">
                <a:latin typeface="Calibri" panose="020F0502020204030204" pitchFamily="34" charset="0"/>
                <a:cs typeface="Calibri" panose="020F0502020204030204" pitchFamily="34" charset="0"/>
                <a:hlinkClick r:id="rId5"/>
              </a:rPr>
              <a:t>here</a:t>
            </a:r>
            <a:r>
              <a:rPr lang="en-US" sz="2000" dirty="0">
                <a:latin typeface="Calibri" panose="020F0502020204030204" pitchFamily="34" charset="0"/>
                <a:cs typeface="Calibri" panose="020F0502020204030204" pitchFamily="34" charset="0"/>
              </a:rPr>
              <a:t> (English) and </a:t>
            </a:r>
            <a:r>
              <a:rPr lang="en-US" sz="2000" dirty="0">
                <a:latin typeface="Calibri" panose="020F0502020204030204" pitchFamily="34" charset="0"/>
                <a:cs typeface="Calibri" panose="020F0502020204030204" pitchFamily="34" charset="0"/>
                <a:hlinkClick r:id="rId6"/>
              </a:rPr>
              <a:t>here</a:t>
            </a:r>
            <a:r>
              <a:rPr lang="en-US" sz="2000" dirty="0">
                <a:latin typeface="Calibri" panose="020F0502020204030204" pitchFamily="34" charset="0"/>
                <a:cs typeface="Calibri" panose="020F0502020204030204" pitchFamily="34" charset="0"/>
              </a:rPr>
              <a:t> (Spanish)</a:t>
            </a:r>
          </a:p>
        </p:txBody>
      </p:sp>
      <p:sp>
        <p:nvSpPr>
          <p:cNvPr id="4" name="Slide Number Placeholder 3">
            <a:extLst>
              <a:ext uri="{FF2B5EF4-FFF2-40B4-BE49-F238E27FC236}">
                <a16:creationId xmlns:a16="http://schemas.microsoft.com/office/drawing/2014/main" id="{EAFF4509-8F12-4353-B55C-5331EB11C13A}"/>
              </a:ext>
            </a:extLst>
          </p:cNvPr>
          <p:cNvSpPr>
            <a:spLocks noGrp="1"/>
          </p:cNvSpPr>
          <p:nvPr>
            <p:ph type="sldNum" sz="quarter" idx="12"/>
          </p:nvPr>
        </p:nvSpPr>
        <p:spPr/>
        <p:txBody>
          <a:bodyPr/>
          <a:lstStyle/>
          <a:p>
            <a:fld id="{C3302BC5-986D-42D8-BF2F-B9D0692D83AF}" type="slidenum">
              <a:rPr lang="en-US" smtClean="0"/>
              <a:pPr/>
              <a:t>50</a:t>
            </a:fld>
            <a:endParaRPr lang="en-US" dirty="0"/>
          </a:p>
        </p:txBody>
      </p:sp>
    </p:spTree>
    <p:extLst>
      <p:ext uri="{BB962C8B-B14F-4D97-AF65-F5344CB8AC3E}">
        <p14:creationId xmlns:p14="http://schemas.microsoft.com/office/powerpoint/2010/main" val="987351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5B41A-24CF-419A-AC8A-8794E5B643F9}"/>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Food Assistance Resources for MassHealth Members  (cont.)</a:t>
            </a:r>
          </a:p>
        </p:txBody>
      </p:sp>
      <p:sp>
        <p:nvSpPr>
          <p:cNvPr id="3" name="Content Placeholder 2">
            <a:extLst>
              <a:ext uri="{FF2B5EF4-FFF2-40B4-BE49-F238E27FC236}">
                <a16:creationId xmlns:a16="http://schemas.microsoft.com/office/drawing/2014/main" id="{211E4CFE-FCFA-43CE-88B9-3098AB247CF4}"/>
              </a:ext>
            </a:extLst>
          </p:cNvPr>
          <p:cNvSpPr>
            <a:spLocks noGrp="1"/>
          </p:cNvSpPr>
          <p:nvPr>
            <p:ph idx="1"/>
          </p:nvPr>
        </p:nvSpPr>
        <p:spPr/>
        <p:txBody>
          <a:bodyPr/>
          <a:lstStyle/>
          <a:p>
            <a:pPr lvl="0">
              <a:spcBef>
                <a:spcPts val="600"/>
              </a:spcBef>
              <a:spcAft>
                <a:spcPts val="600"/>
              </a:spcAft>
            </a:pPr>
            <a:r>
              <a:rPr lang="en-US" sz="2400" dirty="0">
                <a:latin typeface="Calibri" panose="020F0502020204030204" pitchFamily="34" charset="0"/>
                <a:cs typeface="Calibri" panose="020F0502020204030204" pitchFamily="34" charset="0"/>
              </a:rPr>
              <a:t>Staff-facing guide: Created to help staffs better understand how to identify members who need food assistance and the resources available to help them.  </a:t>
            </a:r>
          </a:p>
          <a:p>
            <a:pPr lvl="1">
              <a:spcBef>
                <a:spcPts val="600"/>
              </a:spcBef>
              <a:spcAft>
                <a:spcPts val="600"/>
              </a:spcAft>
            </a:pPr>
            <a:r>
              <a:rPr lang="en-US" sz="2000" dirty="0">
                <a:latin typeface="Calibri" panose="020F0502020204030204" pitchFamily="34" charset="0"/>
                <a:cs typeface="Calibri" panose="020F0502020204030204" pitchFamily="34" charset="0"/>
              </a:rPr>
              <a:t>English version: </a:t>
            </a:r>
            <a:r>
              <a:rPr lang="en-US" sz="2000" dirty="0">
                <a:latin typeface="Calibri" panose="020F0502020204030204" pitchFamily="34" charset="0"/>
                <a:cs typeface="Calibri" panose="020F0502020204030204" pitchFamily="34" charset="0"/>
                <a:hlinkClick r:id="rId3"/>
              </a:rPr>
              <a:t>https://www.mass.gov/doc/connecting-your-patients-with-food-resources/download</a:t>
            </a:r>
            <a:r>
              <a:rPr lang="en-US" sz="2000" dirty="0">
                <a:latin typeface="Calibri" panose="020F0502020204030204" pitchFamily="34" charset="0"/>
                <a:cs typeface="Calibri" panose="020F0502020204030204" pitchFamily="34" charset="0"/>
              </a:rPr>
              <a:t> </a:t>
            </a:r>
          </a:p>
          <a:p>
            <a:pPr lvl="1">
              <a:spcBef>
                <a:spcPts val="600"/>
              </a:spcBef>
              <a:spcAft>
                <a:spcPts val="600"/>
              </a:spcAft>
            </a:pPr>
            <a:r>
              <a:rPr lang="en-US" sz="2000" dirty="0">
                <a:latin typeface="Calibri" panose="020F0502020204030204" pitchFamily="34" charset="0"/>
                <a:cs typeface="Calibri" panose="020F0502020204030204" pitchFamily="34" charset="0"/>
              </a:rPr>
              <a:t>Spanish version: </a:t>
            </a:r>
            <a:r>
              <a:rPr lang="en-US" sz="2000" dirty="0">
                <a:latin typeface="Calibri" panose="020F0502020204030204" pitchFamily="34" charset="0"/>
                <a:cs typeface="Calibri" panose="020F0502020204030204" pitchFamily="34" charset="0"/>
                <a:hlinkClick r:id="rId4"/>
              </a:rPr>
              <a:t>https://www.mass.gov/doc/como-conectar-a-sus-pacientes-con-recursos-de-alimentos/download</a:t>
            </a:r>
            <a:r>
              <a:rPr lang="en-US" sz="2000" dirty="0">
                <a:latin typeface="Calibri" panose="020F0502020204030204" pitchFamily="34" charset="0"/>
                <a:cs typeface="Calibri" panose="020F0502020204030204" pitchFamily="34" charset="0"/>
              </a:rPr>
              <a:t> </a:t>
            </a:r>
          </a:p>
          <a:p>
            <a:pPr lvl="1">
              <a:spcBef>
                <a:spcPts val="600"/>
              </a:spcBef>
              <a:spcAft>
                <a:spcPts val="600"/>
              </a:spcAft>
            </a:pPr>
            <a:r>
              <a:rPr lang="en-US" sz="2000" dirty="0">
                <a:latin typeface="Calibri" panose="020F0502020204030204" pitchFamily="34" charset="0"/>
                <a:cs typeface="Calibri" panose="020F0502020204030204" pitchFamily="34" charset="0"/>
              </a:rPr>
              <a:t>You can find accessible versions for this guide </a:t>
            </a:r>
            <a:r>
              <a:rPr lang="en-US" sz="2000" dirty="0">
                <a:latin typeface="Calibri" panose="020F0502020204030204" pitchFamily="34" charset="0"/>
                <a:cs typeface="Calibri" panose="020F0502020204030204" pitchFamily="34" charset="0"/>
                <a:hlinkClick r:id="rId5"/>
              </a:rPr>
              <a:t>here</a:t>
            </a:r>
            <a:r>
              <a:rPr lang="en-US" sz="2000" dirty="0">
                <a:latin typeface="Calibri" panose="020F0502020204030204" pitchFamily="34" charset="0"/>
                <a:cs typeface="Calibri" panose="020F0502020204030204" pitchFamily="34" charset="0"/>
              </a:rPr>
              <a:t> (English) and </a:t>
            </a:r>
            <a:r>
              <a:rPr lang="en-US" sz="2000" dirty="0">
                <a:latin typeface="Calibri" panose="020F0502020204030204" pitchFamily="34" charset="0"/>
                <a:cs typeface="Calibri" panose="020F0502020204030204" pitchFamily="34" charset="0"/>
                <a:hlinkClick r:id="rId6"/>
              </a:rPr>
              <a:t>here</a:t>
            </a:r>
            <a:r>
              <a:rPr lang="en-US" sz="2000" dirty="0">
                <a:latin typeface="Calibri" panose="020F0502020204030204" pitchFamily="34" charset="0"/>
                <a:cs typeface="Calibri" panose="020F0502020204030204" pitchFamily="34" charset="0"/>
              </a:rPr>
              <a:t> (Spanish)</a:t>
            </a:r>
          </a:p>
          <a:p>
            <a:pPr>
              <a:spcBef>
                <a:spcPts val="600"/>
              </a:spcBef>
              <a:spcAft>
                <a:spcPts val="600"/>
              </a:spcAft>
            </a:pPr>
            <a:r>
              <a:rPr lang="en-US" sz="2400" dirty="0">
                <a:latin typeface="Calibri" panose="020F0502020204030204" pitchFamily="34" charset="0"/>
                <a:cs typeface="Calibri" panose="020F0502020204030204" pitchFamily="34" charset="0"/>
              </a:rPr>
              <a:t>If you have any questions about these resources, please call the Project Bread </a:t>
            </a:r>
            <a:r>
              <a:rPr lang="en-US" sz="2400" dirty="0" err="1">
                <a:latin typeface="Calibri" panose="020F0502020204030204" pitchFamily="34" charset="0"/>
                <a:cs typeface="Calibri" panose="020F0502020204030204" pitchFamily="34" charset="0"/>
              </a:rPr>
              <a:t>FoodSource</a:t>
            </a:r>
            <a:r>
              <a:rPr lang="en-US" sz="2400" dirty="0">
                <a:latin typeface="Calibri" panose="020F0502020204030204" pitchFamily="34" charset="0"/>
                <a:cs typeface="Calibri" panose="020F0502020204030204" pitchFamily="34" charset="0"/>
              </a:rPr>
              <a:t> Hotline at 1-800-645-8333</a:t>
            </a:r>
          </a:p>
        </p:txBody>
      </p:sp>
      <p:sp>
        <p:nvSpPr>
          <p:cNvPr id="4" name="Slide Number Placeholder 3">
            <a:extLst>
              <a:ext uri="{FF2B5EF4-FFF2-40B4-BE49-F238E27FC236}">
                <a16:creationId xmlns:a16="http://schemas.microsoft.com/office/drawing/2014/main" id="{3CC5A9AC-B817-431F-A819-993BC789695B}"/>
              </a:ext>
            </a:extLst>
          </p:cNvPr>
          <p:cNvSpPr>
            <a:spLocks noGrp="1"/>
          </p:cNvSpPr>
          <p:nvPr>
            <p:ph type="sldNum" sz="quarter" idx="12"/>
          </p:nvPr>
        </p:nvSpPr>
        <p:spPr/>
        <p:txBody>
          <a:bodyPr/>
          <a:lstStyle/>
          <a:p>
            <a:fld id="{C3302BC5-986D-42D8-BF2F-B9D0692D83AF}" type="slidenum">
              <a:rPr lang="en-US" smtClean="0"/>
              <a:pPr/>
              <a:t>51</a:t>
            </a:fld>
            <a:endParaRPr lang="en-US" dirty="0"/>
          </a:p>
        </p:txBody>
      </p:sp>
    </p:spTree>
    <p:extLst>
      <p:ext uri="{BB962C8B-B14F-4D97-AF65-F5344CB8AC3E}">
        <p14:creationId xmlns:p14="http://schemas.microsoft.com/office/powerpoint/2010/main" val="26166856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68A6-77F9-4658-9826-978CFB7E056C}"/>
              </a:ext>
            </a:extLst>
          </p:cNvPr>
          <p:cNvSpPr>
            <a:spLocks noGrp="1"/>
          </p:cNvSpPr>
          <p:nvPr>
            <p:ph type="title"/>
          </p:nvPr>
        </p:nvSpPr>
        <p:spPr>
          <a:xfrm>
            <a:off x="1447800" y="2286000"/>
            <a:ext cx="6416675" cy="1828800"/>
          </a:xfrm>
        </p:spPr>
        <p:txBody>
          <a:bodyPr/>
          <a:lstStyle/>
          <a:p>
            <a:pPr algn="ctr"/>
            <a:r>
              <a:rPr lang="en-US" dirty="0">
                <a:latin typeface="Calibri" panose="020F0502020204030204" pitchFamily="34" charset="0"/>
                <a:cs typeface="Calibri" panose="020F0502020204030204" pitchFamily="34" charset="0"/>
              </a:rPr>
              <a:t>Questions? </a:t>
            </a:r>
          </a:p>
        </p:txBody>
      </p:sp>
      <p:sp>
        <p:nvSpPr>
          <p:cNvPr id="4" name="Slide Number Placeholder 3">
            <a:extLst>
              <a:ext uri="{FF2B5EF4-FFF2-40B4-BE49-F238E27FC236}">
                <a16:creationId xmlns:a16="http://schemas.microsoft.com/office/drawing/2014/main" id="{7E4FAC75-9866-4C09-95B3-5904D952B624}"/>
              </a:ext>
            </a:extLst>
          </p:cNvPr>
          <p:cNvSpPr>
            <a:spLocks noGrp="1"/>
          </p:cNvSpPr>
          <p:nvPr>
            <p:ph type="sldNum" sz="quarter" idx="12"/>
          </p:nvPr>
        </p:nvSpPr>
        <p:spPr/>
        <p:txBody>
          <a:bodyPr/>
          <a:lstStyle/>
          <a:p>
            <a:pPr>
              <a:defRPr/>
            </a:pPr>
            <a:fld id="{C3302BC5-986D-42D8-BF2F-B9D0692D83AF}" type="slidenum">
              <a:rPr lang="en-US" smtClean="0"/>
              <a:pPr>
                <a:defRPr/>
              </a:pPr>
              <a:t>52</a:t>
            </a:fld>
            <a:endParaRPr lang="en-US" dirty="0"/>
          </a:p>
        </p:txBody>
      </p:sp>
    </p:spTree>
    <p:extLst>
      <p:ext uri="{BB962C8B-B14F-4D97-AF65-F5344CB8AC3E}">
        <p14:creationId xmlns:p14="http://schemas.microsoft.com/office/powerpoint/2010/main" val="474914076"/>
      </p:ext>
    </p:extLst>
  </p:cSld>
  <p:clrMapOvr>
    <a:masterClrMapping/>
  </p:clrMapOvr>
</p:sld>
</file>

<file path=ppt/theme/theme1.xml><?xml version="1.0" encoding="utf-8"?>
<a:theme xmlns:a="http://schemas.openxmlformats.org/drawingml/2006/main" name="3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14481DFFDF8145B6FC41775ECBBEC8" ma:contentTypeVersion="4" ma:contentTypeDescription="Create a new document." ma:contentTypeScope="" ma:versionID="1e3ac50e7730d5856910fe9d12f87931">
  <xsd:schema xmlns:xsd="http://www.w3.org/2001/XMLSchema" xmlns:xs="http://www.w3.org/2001/XMLSchema" xmlns:p="http://schemas.microsoft.com/office/2006/metadata/properties" xmlns:ns2="cb6ae6a6-881e-424f-a273-538d66b465eb" targetNamespace="http://schemas.microsoft.com/office/2006/metadata/properties" ma:root="true" ma:fieldsID="aa306094247d47eb2aca0b59d77b7adf" ns2:_="">
    <xsd:import namespace="cb6ae6a6-881e-424f-a273-538d66b465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ae6a6-881e-424f-a273-538d66b465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1A387D-46C0-4862-BA79-4CEEDBBAE33D}">
  <ds:schemaRefs>
    <ds:schemaRef ds:uri="http://schemas.microsoft.com/office/2006/metadata/properties"/>
    <ds:schemaRef ds:uri="http://purl.org/dc/dcmitype/"/>
    <ds:schemaRef ds:uri="cb6ae6a6-881e-424f-a273-538d66b465eb"/>
    <ds:schemaRef ds:uri="http://purl.org/dc/elements/1.1/"/>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F20AE4E-5819-4C9E-8BD4-C97C2CE17791}"/>
</file>

<file path=customXml/itemProps3.xml><?xml version="1.0" encoding="utf-8"?>
<ds:datastoreItem xmlns:ds="http://schemas.openxmlformats.org/officeDocument/2006/customXml" ds:itemID="{E2B69FC9-C147-4A73-9AF3-56DCDCB5F8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2673</TotalTime>
  <Words>7492</Words>
  <Application>Microsoft Office PowerPoint</Application>
  <PresentationFormat>On-screen Show (4:3)</PresentationFormat>
  <Paragraphs>605</Paragraphs>
  <Slides>52</Slides>
  <Notes>40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52</vt:i4>
      </vt:variant>
    </vt:vector>
  </HeadingPairs>
  <TitlesOfParts>
    <vt:vector size="63" baseType="lpstr">
      <vt:lpstr>Arial</vt:lpstr>
      <vt:lpstr>Calibri</vt:lpstr>
      <vt:lpstr>Corbel</vt:lpstr>
      <vt:lpstr>Courier New</vt:lpstr>
      <vt:lpstr>Frutiger Next Pro Light</vt:lpstr>
      <vt:lpstr>Garamond</vt:lpstr>
      <vt:lpstr>Symbol</vt:lpstr>
      <vt:lpstr>Texta</vt:lpstr>
      <vt:lpstr>Wingdings 2</vt:lpstr>
      <vt:lpstr>3_Default Design</vt:lpstr>
      <vt:lpstr>1_Office Theme</vt:lpstr>
      <vt:lpstr>MassHealth Updates</vt:lpstr>
      <vt:lpstr>Agenda</vt:lpstr>
      <vt:lpstr>MassHealth’s Response to COVID-19 Updates</vt:lpstr>
      <vt:lpstr>MassHealth’s Response to COVID-19 Operations Update</vt:lpstr>
      <vt:lpstr>MassHealth’s Response to COVID-19 Updates (slide 1 of 3)</vt:lpstr>
      <vt:lpstr>MassHealth’s Response to COVID-19 Updates (slide 2 of 3)</vt:lpstr>
      <vt:lpstr>MassHealth’s Response to COVID-19 Update (slide 3 of 3)</vt:lpstr>
      <vt:lpstr>HPE Extensions During COVID-19 Update</vt:lpstr>
      <vt:lpstr>Changes to HPE During COVID-19: Change to Coverage Duration</vt:lpstr>
      <vt:lpstr>HPE During COVID-19: Changes to Coverage Duration  (continued)</vt:lpstr>
      <vt:lpstr>SHIP PA Program Update</vt:lpstr>
      <vt:lpstr>ACA-3 &amp; SACA-2 Application Updates: July 1, 2020</vt:lpstr>
      <vt:lpstr>ACA-3 Application Revisions:  July 1, 2020</vt:lpstr>
      <vt:lpstr>How to Apply: ACA-3</vt:lpstr>
      <vt:lpstr>SACA-2 Application Revisions: July 1, 2020</vt:lpstr>
      <vt:lpstr>How to Apply: SACA-2</vt:lpstr>
      <vt:lpstr>Supplies and Use of Earlier Versions </vt:lpstr>
      <vt:lpstr>To Request Supplies </vt:lpstr>
      <vt:lpstr>Cost sharing policy updates</vt:lpstr>
      <vt:lpstr>Cost Sharing Policy Updates</vt:lpstr>
      <vt:lpstr>How Will Cost Sharing be Rolled Out?</vt:lpstr>
      <vt:lpstr>How Will Cost Sharing be Rolled Out? (continued)</vt:lpstr>
      <vt:lpstr>What is Changing July 1, 2020?</vt:lpstr>
      <vt:lpstr>Who is Not Subject to Cost Sharing? (slide 1 of 3)</vt:lpstr>
      <vt:lpstr>Who is Not Subject to Cost Sharing?  (slide 2 of 3)</vt:lpstr>
      <vt:lpstr>Who is Not Subject to Cost Sharing?  (slide 3 of 3)</vt:lpstr>
      <vt:lpstr>What Are the Services Excluded from Copays?</vt:lpstr>
      <vt:lpstr>How Will Members Be Notified?</vt:lpstr>
      <vt:lpstr>How Will Members Be Notified? (continued)</vt:lpstr>
      <vt:lpstr>Medicare Savings Program (MSP) Updates</vt:lpstr>
      <vt:lpstr>Medicare Savings Program (MSP)</vt:lpstr>
      <vt:lpstr>Medicare Savings Program (MSP): Income and Asset Limits</vt:lpstr>
      <vt:lpstr>Medicare Savings Program (MSP): Income and Asset Limits (cont.)</vt:lpstr>
      <vt:lpstr>Medicare Savings Program (MSP) Update</vt:lpstr>
      <vt:lpstr>Masshealth renewal</vt:lpstr>
      <vt:lpstr>MassHealth Renewal for Individuals Turning 65</vt:lpstr>
      <vt:lpstr>MassHealth Renewal for Individuals Turning 65  (cont.)</vt:lpstr>
      <vt:lpstr>IRS Economic Impact Payments for non-filers</vt:lpstr>
      <vt:lpstr>Who is Eligible for the Economic Impact Payment?</vt:lpstr>
      <vt:lpstr>IRS Economic Impact Payments For Non-Filers (continued)</vt:lpstr>
      <vt:lpstr>IRS Economic Impact Payments for Non-Filers: Non-Filers Tool </vt:lpstr>
      <vt:lpstr>Race, Ethnicity and Language (REaL) Initiative Update</vt:lpstr>
      <vt:lpstr>Race, Ethnicity and Language (REaL) Initiative</vt:lpstr>
      <vt:lpstr>Race, Ethnicity and Language (REaL) Initiative  (continued)</vt:lpstr>
      <vt:lpstr>Authorized Representative Designee (ARD I)  and  Permission to Share Information (PSI) Update</vt:lpstr>
      <vt:lpstr>MassHealth Now Accepts ARD I and PSI Form Completion Verbally</vt:lpstr>
      <vt:lpstr>MassHealth Now Accepts ARD I and  PSI Form Completion Verbally (continued)</vt:lpstr>
      <vt:lpstr>resource</vt:lpstr>
      <vt:lpstr>MassHealth and COVID-19:  Resource for Applicants and Members</vt:lpstr>
      <vt:lpstr>Food Assistance Resources for MassHealth Members</vt:lpstr>
      <vt:lpstr>Food Assistance Resources for MassHealth Members  (cont.)</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MassHealth Updates: Massachusetts Health Care Training Forum</dc:title>
  <dc:creator>Kara Chiev</dc:creator>
  <cp:lastModifiedBy>DeCouto, Lynn</cp:lastModifiedBy>
  <cp:revision>113</cp:revision>
  <dcterms:created xsi:type="dcterms:W3CDTF">2020-07-20T23:47:46Z</dcterms:created>
  <dcterms:modified xsi:type="dcterms:W3CDTF">2021-01-19T21:15:22Z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0x0101003614481DFFDF8145B6FC41775ECBBEC8</vt:lpwstr>
  </property>
</Properties>
</file>