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</p:sldMasterIdLst>
  <p:notesMasterIdLst>
    <p:notesMasterId r:id="rId29"/>
  </p:notesMasterIdLst>
  <p:sldIdLst>
    <p:sldId id="256" r:id="rId6"/>
    <p:sldId id="282" r:id="rId7"/>
    <p:sldId id="283" r:id="rId8"/>
    <p:sldId id="284" r:id="rId9"/>
    <p:sldId id="285" r:id="rId10"/>
    <p:sldId id="286" r:id="rId11"/>
    <p:sldId id="288" r:id="rId12"/>
    <p:sldId id="287" r:id="rId13"/>
    <p:sldId id="266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</p:sldIdLst>
  <p:sldSz cx="9144000" cy="6858000" type="screen4x3"/>
  <p:notesSz cx="9144000" cy="6858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19" autoAdjust="0"/>
  </p:normalViewPr>
  <p:slideViewPr>
    <p:cSldViewPr>
      <p:cViewPr varScale="1">
        <p:scale>
          <a:sx n="96" d="100"/>
          <a:sy n="96" d="100"/>
        </p:scale>
        <p:origin x="73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ags" Target="tags/tag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E6C1F-891A-4D55-99E8-ADCF534E8940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CCEE7-EB42-4629-8722-726B63FD3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1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59914-EDB4-48D7-A598-AAA7D1E4A21D}" type="datetime1">
              <a:rPr lang="en-US" smtClean="0"/>
              <a:t>12/20/2020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FFB09-297F-4785-8144-A7D838396FB3}" type="datetime1">
              <a:rPr lang="en-US" smtClean="0"/>
              <a:t>12/20/2020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86512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13003" y="135636"/>
            <a:ext cx="8730995" cy="274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409956" y="0"/>
            <a:ext cx="277495" cy="271780"/>
          </a:xfrm>
          <a:custGeom>
            <a:avLst/>
            <a:gdLst/>
            <a:ahLst/>
            <a:cxnLst/>
            <a:rect l="l" t="t" r="r" b="b"/>
            <a:pathLst>
              <a:path w="277495" h="271780">
                <a:moveTo>
                  <a:pt x="137160" y="135636"/>
                </a:moveTo>
                <a:lnTo>
                  <a:pt x="0" y="135636"/>
                </a:lnTo>
                <a:lnTo>
                  <a:pt x="0" y="271272"/>
                </a:lnTo>
                <a:lnTo>
                  <a:pt x="137160" y="271272"/>
                </a:lnTo>
                <a:lnTo>
                  <a:pt x="137160" y="135636"/>
                </a:lnTo>
                <a:close/>
              </a:path>
              <a:path w="277495" h="271780">
                <a:moveTo>
                  <a:pt x="277355" y="0"/>
                </a:moveTo>
                <a:lnTo>
                  <a:pt x="137160" y="0"/>
                </a:lnTo>
                <a:lnTo>
                  <a:pt x="137160" y="135636"/>
                </a:lnTo>
                <a:lnTo>
                  <a:pt x="277355" y="135636"/>
                </a:lnTo>
                <a:lnTo>
                  <a:pt x="277355" y="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547115" y="135636"/>
            <a:ext cx="140335" cy="140335"/>
          </a:xfrm>
          <a:custGeom>
            <a:avLst/>
            <a:gdLst/>
            <a:ahLst/>
            <a:cxnLst/>
            <a:rect l="l" t="t" r="r" b="b"/>
            <a:pathLst>
              <a:path w="140334" h="140335">
                <a:moveTo>
                  <a:pt x="140208" y="0"/>
                </a:moveTo>
                <a:lnTo>
                  <a:pt x="0" y="0"/>
                </a:lnTo>
                <a:lnTo>
                  <a:pt x="0" y="140207"/>
                </a:lnTo>
                <a:lnTo>
                  <a:pt x="140208" y="140207"/>
                </a:lnTo>
                <a:lnTo>
                  <a:pt x="140208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g object 20"/>
          <p:cNvSpPr/>
          <p:nvPr/>
        </p:nvSpPr>
        <p:spPr>
          <a:xfrm>
            <a:off x="274319" y="274320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g object 21"/>
          <p:cNvSpPr/>
          <p:nvPr/>
        </p:nvSpPr>
        <p:spPr>
          <a:xfrm>
            <a:off x="131063" y="137160"/>
            <a:ext cx="142240" cy="137160"/>
          </a:xfrm>
          <a:custGeom>
            <a:avLst/>
            <a:gdLst/>
            <a:ahLst/>
            <a:cxnLst/>
            <a:rect l="l" t="t" r="r" b="b"/>
            <a:pathLst>
              <a:path w="142240" h="137160">
                <a:moveTo>
                  <a:pt x="141732" y="0"/>
                </a:moveTo>
                <a:lnTo>
                  <a:pt x="0" y="0"/>
                </a:lnTo>
                <a:lnTo>
                  <a:pt x="0" y="137159"/>
                </a:lnTo>
                <a:lnTo>
                  <a:pt x="141732" y="137159"/>
                </a:lnTo>
                <a:lnTo>
                  <a:pt x="141732" y="0"/>
                </a:lnTo>
                <a:close/>
              </a:path>
            </a:pathLst>
          </a:custGeom>
          <a:solidFill>
            <a:srgbClr val="0000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g object 22"/>
          <p:cNvSpPr/>
          <p:nvPr/>
        </p:nvSpPr>
        <p:spPr>
          <a:xfrm>
            <a:off x="274320" y="271271"/>
            <a:ext cx="273050" cy="274320"/>
          </a:xfrm>
          <a:custGeom>
            <a:avLst/>
            <a:gdLst/>
            <a:ahLst/>
            <a:cxnLst/>
            <a:rect l="l" t="t" r="r" b="b"/>
            <a:pathLst>
              <a:path w="273050" h="274320">
                <a:moveTo>
                  <a:pt x="272796" y="0"/>
                </a:moveTo>
                <a:lnTo>
                  <a:pt x="135636" y="0"/>
                </a:lnTo>
                <a:lnTo>
                  <a:pt x="135636" y="138684"/>
                </a:lnTo>
                <a:lnTo>
                  <a:pt x="0" y="138684"/>
                </a:lnTo>
                <a:lnTo>
                  <a:pt x="0" y="274320"/>
                </a:lnTo>
                <a:lnTo>
                  <a:pt x="137160" y="274320"/>
                </a:lnTo>
                <a:lnTo>
                  <a:pt x="137160" y="138696"/>
                </a:lnTo>
                <a:lnTo>
                  <a:pt x="272796" y="138696"/>
                </a:lnTo>
                <a:lnTo>
                  <a:pt x="272796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g object 23"/>
          <p:cNvSpPr/>
          <p:nvPr/>
        </p:nvSpPr>
        <p:spPr>
          <a:xfrm>
            <a:off x="457200" y="18288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g object 24"/>
          <p:cNvSpPr/>
          <p:nvPr/>
        </p:nvSpPr>
        <p:spPr>
          <a:xfrm>
            <a:off x="230187" y="1030287"/>
            <a:ext cx="4210685" cy="351155"/>
          </a:xfrm>
          <a:custGeom>
            <a:avLst/>
            <a:gdLst/>
            <a:ahLst/>
            <a:cxnLst/>
            <a:rect l="l" t="t" r="r" b="b"/>
            <a:pathLst>
              <a:path w="4210685" h="351155">
                <a:moveTo>
                  <a:pt x="4210164" y="0"/>
                </a:moveTo>
                <a:lnTo>
                  <a:pt x="0" y="0"/>
                </a:lnTo>
                <a:lnTo>
                  <a:pt x="0" y="350761"/>
                </a:lnTo>
                <a:lnTo>
                  <a:pt x="4210164" y="350761"/>
                </a:lnTo>
                <a:lnTo>
                  <a:pt x="4210164" y="0"/>
                </a:lnTo>
                <a:close/>
              </a:path>
            </a:pathLst>
          </a:custGeom>
          <a:solidFill>
            <a:srgbClr val="9999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g object 25"/>
          <p:cNvSpPr/>
          <p:nvPr/>
        </p:nvSpPr>
        <p:spPr>
          <a:xfrm>
            <a:off x="4440351" y="1023937"/>
            <a:ext cx="0" cy="942975"/>
          </a:xfrm>
          <a:custGeom>
            <a:avLst/>
            <a:gdLst/>
            <a:ahLst/>
            <a:cxnLst/>
            <a:rect l="l" t="t" r="r" b="b"/>
            <a:pathLst>
              <a:path h="942975">
                <a:moveTo>
                  <a:pt x="0" y="0"/>
                </a:moveTo>
                <a:lnTo>
                  <a:pt x="0" y="94297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g object 26"/>
          <p:cNvSpPr/>
          <p:nvPr/>
        </p:nvSpPr>
        <p:spPr>
          <a:xfrm>
            <a:off x="223837" y="1381048"/>
            <a:ext cx="8867775" cy="0"/>
          </a:xfrm>
          <a:custGeom>
            <a:avLst/>
            <a:gdLst/>
            <a:ahLst/>
            <a:cxnLst/>
            <a:rect l="l" t="t" r="r" b="b"/>
            <a:pathLst>
              <a:path w="8867775">
                <a:moveTo>
                  <a:pt x="0" y="0"/>
                </a:moveTo>
                <a:lnTo>
                  <a:pt x="886777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g object 27"/>
          <p:cNvSpPr/>
          <p:nvPr/>
        </p:nvSpPr>
        <p:spPr>
          <a:xfrm>
            <a:off x="230187" y="1023937"/>
            <a:ext cx="0" cy="942975"/>
          </a:xfrm>
          <a:custGeom>
            <a:avLst/>
            <a:gdLst/>
            <a:ahLst/>
            <a:cxnLst/>
            <a:rect l="l" t="t" r="r" b="b"/>
            <a:pathLst>
              <a:path h="942975">
                <a:moveTo>
                  <a:pt x="0" y="0"/>
                </a:moveTo>
                <a:lnTo>
                  <a:pt x="0" y="94297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g object 28"/>
          <p:cNvSpPr/>
          <p:nvPr/>
        </p:nvSpPr>
        <p:spPr>
          <a:xfrm>
            <a:off x="223837" y="1030287"/>
            <a:ext cx="8867775" cy="0"/>
          </a:xfrm>
          <a:custGeom>
            <a:avLst/>
            <a:gdLst/>
            <a:ahLst/>
            <a:cxnLst/>
            <a:rect l="l" t="t" r="r" b="b"/>
            <a:pathLst>
              <a:path w="8867775">
                <a:moveTo>
                  <a:pt x="0" y="0"/>
                </a:moveTo>
                <a:lnTo>
                  <a:pt x="886777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g object 29"/>
          <p:cNvSpPr/>
          <p:nvPr/>
        </p:nvSpPr>
        <p:spPr>
          <a:xfrm>
            <a:off x="223837" y="1960562"/>
            <a:ext cx="8867775" cy="0"/>
          </a:xfrm>
          <a:custGeom>
            <a:avLst/>
            <a:gdLst/>
            <a:ahLst/>
            <a:cxnLst/>
            <a:rect l="l" t="t" r="r" b="b"/>
            <a:pathLst>
              <a:path w="8867775">
                <a:moveTo>
                  <a:pt x="0" y="0"/>
                </a:moveTo>
                <a:lnTo>
                  <a:pt x="886777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6C814-CAD3-4088-88DF-735544EAB90A}" type="datetime1">
              <a:rPr lang="en-US" smtClean="0"/>
              <a:t>12/20/2020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8114D-A770-4657-BDF7-57FCDF425C1D}" type="datetime1">
              <a:rPr lang="en-US" smtClean="0"/>
              <a:t>12/20/2020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AC821-51FB-46A2-88F2-E983F417C713}" type="datetime1">
              <a:rPr lang="en-US" smtClean="0"/>
              <a:t>12/20/2020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A89D9-EAC2-4557-A592-FA7039831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A09735-E12C-41AE-B33A-D4AEFB10A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E7168-2B33-4C80-BED9-4BD1CDCF1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2EC0D-DADD-4742-9204-6A33AC3C8A09}" type="datetime1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00A47-A885-425C-B79E-43650FA47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4D856-D430-4C17-ABA6-421FB8A14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6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C800-8F4B-40B3-A26B-F071FC753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29176-5AB1-430E-88AF-D4585DF96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FFFAB-693F-48C4-A4C8-D55A94F9D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0369-7E67-4F7A-94D9-ED982DFDFBD4}" type="datetime1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74ECB-06A5-406B-AB42-FC7837565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D99D0-77E4-4515-B9DE-B4EAC685F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AF3A77A-DDFA-4A5E-835C-3CED9A3411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799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7A6F2-84B4-44F4-9A36-943050BC5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BBE75-7B70-48A2-9B3A-F72DFEE94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67EE3-2A46-4238-8E19-3213B8ACA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5345-C12A-4430-B16B-2302F0CB892A}" type="datetime1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ADD7D-6887-4F0B-A50A-BD7EF9E31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6C7CE-C963-45EF-8AD3-28F43D5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5226A-6D90-4E40-8853-EB5DFF8D9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9B100-8D86-49A8-8470-1294326FA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7E2D60-33A2-45AA-8EA3-164F63C1E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F35EC-7B5E-4AD6-A2F5-57236CFD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1E76-E31E-400C-ABFC-157B88A5F008}" type="datetime1">
              <a:rPr lang="en-US" smtClean="0"/>
              <a:t>12/20/2020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48F9-BEE6-4268-B496-3C90B7C7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3A485D-58FE-4496-BAC3-66B35E035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21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44BC-2A89-45F9-BB00-4FBC5A12A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C991E-82A3-47AA-A00F-1D38840CD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F567A-70C9-4B01-AAD1-0640B9FEFF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25FC07-C344-4CA7-8760-BCDE15D6E9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066660-978C-4E7B-A5E6-840AF8C850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49A9C-FE08-4D15-87E6-57FC910DA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F35D-D0E8-484C-81FE-3E06503BE488}" type="datetime1">
              <a:rPr lang="en-US" smtClean="0"/>
              <a:t>12/20/2020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C99FC-1E12-46FD-BB2F-016C2306E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40C1E6-F671-4158-8A3F-F19E4DCFF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975E4-4618-4BCB-B988-E953A00E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1EAD74-855F-4549-B608-61C8A8FF1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C078F-971B-4838-BA1D-669A2AB74EE0}" type="datetime1">
              <a:rPr lang="en-US" smtClean="0"/>
              <a:t>12/20/2020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3F40A9-0F24-4912-92F1-92D0B228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0BAD3-C315-41F5-AE17-1278B12E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26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19B376-91EE-43D6-B335-096C4CE6C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B1995-5CC1-4389-9F0B-F50E04D706A9}" type="datetime1">
              <a:rPr lang="en-US" smtClean="0"/>
              <a:t>12/20/2020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3DE6DF-F05D-48BA-BB9E-22E0EB497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C69CD-878C-463B-8451-EC6EDAA33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14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4889B-B7B4-4208-9C7A-195229CEB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3E456-B5C4-4391-AB51-A5B4A4664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8CF0F-A901-4F2C-9CD1-9AB0D608A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677C09-F2A2-4D6C-9FCB-C2E9871B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9232-446C-431E-B604-5E8196B8EB58}" type="datetime1">
              <a:rPr lang="en-US" smtClean="0"/>
              <a:t>12/20/2020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0FA2B-F79F-4C54-916D-22B458B9B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DFA8-FBC3-4F85-A617-BC3AAA342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67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72F5D-4064-4ACB-8C31-4793D5C8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6C4BC8-8755-458F-B00E-CD4694C38C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04615-DEC4-4BBD-B467-3B82DE63E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45160-7B9F-4456-9EA3-33834746A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E79A-E245-48D1-8BA2-7EF584E822BC}" type="datetime1">
              <a:rPr lang="en-US" smtClean="0"/>
              <a:t>12/20/2020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390B7-1426-4772-BFAB-F7172797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48440-41D7-4B3F-84E6-F1531E2B0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5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C3972-B1D0-437D-941A-DB83FDE2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813224-0B95-4D46-B5D4-9AB2DC244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F54E9-F7B3-4265-B905-010D9ECE1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13A3-ECEC-4149-9562-7825C95AA913}" type="datetime1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E2525-4A53-4647-9D53-D350DCB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97BCB-4BEB-4947-96E1-978909B9B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33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43CACF-55C6-47C0-BF21-0AE6DD7F41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A9CAB5-6E16-478D-8D35-E9E519F73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B1474-4DFF-44D5-B808-3FF107202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55F-777C-49F6-8548-510908B27852}" type="datetime1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521A6-0AA5-4947-BF96-6B626E02D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F93E6-7EC4-4CFF-9C42-959E15B5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46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263144"/>
            <a:ext cx="8255000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6575" y="1991677"/>
            <a:ext cx="8070850" cy="4671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97528-1EC1-4863-81C7-04DDB4A9D0B6}" type="datetime1">
              <a:rPr lang="en-US" smtClean="0"/>
              <a:t>12/20/2020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EFFC21-12B0-419E-B05F-0930C6BEE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B1A8E-AFA2-49AB-81EE-F7CB6A126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35563-FEC3-40B0-B70A-E3B84F391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0B291-ECEB-4AE3-AD95-AE4272CA3D26}" type="datetime1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B13A1-CDB7-4DAA-B737-8391C146B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71C5E-97A1-48DF-B7A3-4F75FC3AF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3A77A-DDFA-4A5E-835C-3CED9A3411C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1AFC1B3-C9E7-4123-8CCD-1B1BA64828F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-126" y="0"/>
            <a:ext cx="286512" cy="533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grpSp>
        <p:nvGrpSpPr>
          <p:cNvPr id="8" name="object 3">
            <a:extLst>
              <a:ext uri="{FF2B5EF4-FFF2-40B4-BE49-F238E27FC236}">
                <a16:creationId xmlns:a16="http://schemas.microsoft.com/office/drawing/2014/main" id="{7F3D9CE7-0A1F-48E5-959B-776C8789DA5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130937" y="0"/>
            <a:ext cx="9012935" cy="545591"/>
            <a:chOff x="131063" y="0"/>
            <a:chExt cx="9012935" cy="545591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670E5FDC-07EB-411E-9260-E978D57F066F}"/>
                </a:ext>
              </a:extLst>
            </p:cNvPr>
            <p:cNvSpPr/>
            <p:nvPr userDrawn="1"/>
          </p:nvSpPr>
          <p:spPr>
            <a:xfrm>
              <a:off x="413003" y="135636"/>
              <a:ext cx="8730995" cy="27432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78330A7D-8B2F-48D5-B5B2-684DF7B6E72F}"/>
                </a:ext>
              </a:extLst>
            </p:cNvPr>
            <p:cNvSpPr/>
            <p:nvPr userDrawn="1"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36"/>
                  </a:moveTo>
                  <a:lnTo>
                    <a:pt x="0" y="135636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135636"/>
                  </a:lnTo>
                  <a:close/>
                </a:path>
                <a:path w="277495" h="271780">
                  <a:moveTo>
                    <a:pt x="277355" y="0"/>
                  </a:moveTo>
                  <a:lnTo>
                    <a:pt x="137160" y="0"/>
                  </a:lnTo>
                  <a:lnTo>
                    <a:pt x="137160" y="135636"/>
                  </a:lnTo>
                  <a:lnTo>
                    <a:pt x="277355" y="135636"/>
                  </a:lnTo>
                  <a:lnTo>
                    <a:pt x="277355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1D685C2C-54AB-4F34-8F8D-2C45CB0A0AD8}"/>
                </a:ext>
              </a:extLst>
            </p:cNvPr>
            <p:cNvSpPr/>
            <p:nvPr userDrawn="1"/>
          </p:nvSpPr>
          <p:spPr>
            <a:xfrm>
              <a:off x="547115" y="13563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4020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0208" y="140207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5B590157-8617-4E61-8467-466676616437}"/>
                </a:ext>
              </a:extLst>
            </p:cNvPr>
            <p:cNvSpPr/>
            <p:nvPr userDrawn="1"/>
          </p:nvSpPr>
          <p:spPr>
            <a:xfrm>
              <a:off x="274319" y="274320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0" y="135636"/>
                  </a:moveTo>
                  <a:lnTo>
                    <a:pt x="137160" y="135636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135636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F109322D-7921-4800-B84B-99ACDAA2956B}"/>
                </a:ext>
              </a:extLst>
            </p:cNvPr>
            <p:cNvSpPr/>
            <p:nvPr userDrawn="1"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D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A35076E6-DCD6-4749-B8A5-E2D9982391EF}"/>
                </a:ext>
              </a:extLst>
            </p:cNvPr>
            <p:cNvSpPr/>
            <p:nvPr userDrawn="1"/>
          </p:nvSpPr>
          <p:spPr>
            <a:xfrm>
              <a:off x="274320" y="271271"/>
              <a:ext cx="273050" cy="274320"/>
            </a:xfrm>
            <a:custGeom>
              <a:avLst/>
              <a:gdLst/>
              <a:ahLst/>
              <a:cxnLst/>
              <a:rect l="l" t="t" r="r" b="b"/>
              <a:pathLst>
                <a:path w="273050" h="274320">
                  <a:moveTo>
                    <a:pt x="272796" y="0"/>
                  </a:moveTo>
                  <a:lnTo>
                    <a:pt x="135636" y="0"/>
                  </a:lnTo>
                  <a:lnTo>
                    <a:pt x="135636" y="138684"/>
                  </a:lnTo>
                  <a:lnTo>
                    <a:pt x="0" y="138684"/>
                  </a:lnTo>
                  <a:lnTo>
                    <a:pt x="0" y="274320"/>
                  </a:lnTo>
                  <a:lnTo>
                    <a:pt x="137160" y="274320"/>
                  </a:lnTo>
                  <a:lnTo>
                    <a:pt x="137160" y="138696"/>
                  </a:lnTo>
                  <a:lnTo>
                    <a:pt x="272796" y="138696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2972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HINE@mass.gov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sa.gov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sa.gov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myombudsman.org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://www.ssa.gov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35052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716023" y="1690116"/>
              <a:ext cx="7428230" cy="2534920"/>
            </a:xfrm>
            <a:custGeom>
              <a:avLst/>
              <a:gdLst/>
              <a:ahLst/>
              <a:cxnLst/>
              <a:rect l="l" t="t" r="r" b="b"/>
              <a:pathLst>
                <a:path w="7428230" h="2534920">
                  <a:moveTo>
                    <a:pt x="7427976" y="0"/>
                  </a:moveTo>
                  <a:lnTo>
                    <a:pt x="0" y="0"/>
                  </a:lnTo>
                  <a:lnTo>
                    <a:pt x="0" y="2534412"/>
                  </a:lnTo>
                  <a:lnTo>
                    <a:pt x="7427976" y="2534412"/>
                  </a:lnTo>
                  <a:lnTo>
                    <a:pt x="7427976" y="0"/>
                  </a:lnTo>
                  <a:close/>
                </a:path>
              </a:pathLst>
            </a:custGeom>
            <a:solidFill>
              <a:srgbClr val="00007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573023" y="3592067"/>
              <a:ext cx="568960" cy="632460"/>
            </a:xfrm>
            <a:custGeom>
              <a:avLst/>
              <a:gdLst/>
              <a:ahLst/>
              <a:cxnLst/>
              <a:rect l="l" t="t" r="r" b="b"/>
              <a:pathLst>
                <a:path w="568960" h="632460">
                  <a:moveTo>
                    <a:pt x="0" y="632460"/>
                  </a:moveTo>
                  <a:lnTo>
                    <a:pt x="568452" y="632460"/>
                  </a:lnTo>
                  <a:lnTo>
                    <a:pt x="568452" y="0"/>
                  </a:lnTo>
                  <a:lnTo>
                    <a:pt x="0" y="0"/>
                  </a:lnTo>
                  <a:lnTo>
                    <a:pt x="0" y="63246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716024" y="1066799"/>
              <a:ext cx="1150620" cy="1257300"/>
            </a:xfrm>
            <a:custGeom>
              <a:avLst/>
              <a:gdLst/>
              <a:ahLst/>
              <a:cxnLst/>
              <a:rect l="l" t="t" r="r" b="b"/>
              <a:pathLst>
                <a:path w="1150620" h="1257300">
                  <a:moveTo>
                    <a:pt x="565404" y="623316"/>
                  </a:moveTo>
                  <a:lnTo>
                    <a:pt x="0" y="623316"/>
                  </a:lnTo>
                  <a:lnTo>
                    <a:pt x="0" y="1257300"/>
                  </a:lnTo>
                  <a:lnTo>
                    <a:pt x="565404" y="1257300"/>
                  </a:lnTo>
                  <a:lnTo>
                    <a:pt x="565404" y="623316"/>
                  </a:lnTo>
                  <a:close/>
                </a:path>
                <a:path w="1150620" h="1257300">
                  <a:moveTo>
                    <a:pt x="1150607" y="0"/>
                  </a:moveTo>
                  <a:lnTo>
                    <a:pt x="565404" y="0"/>
                  </a:lnTo>
                  <a:lnTo>
                    <a:pt x="565404" y="623316"/>
                  </a:lnTo>
                  <a:lnTo>
                    <a:pt x="1150607" y="623316"/>
                  </a:lnTo>
                  <a:lnTo>
                    <a:pt x="1150607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1141475" y="3592067"/>
              <a:ext cx="584200" cy="632460"/>
            </a:xfrm>
            <a:custGeom>
              <a:avLst/>
              <a:gdLst/>
              <a:ahLst/>
              <a:cxnLst/>
              <a:rect l="l" t="t" r="r" b="b"/>
              <a:pathLst>
                <a:path w="584200" h="632460">
                  <a:moveTo>
                    <a:pt x="0" y="632460"/>
                  </a:moveTo>
                  <a:lnTo>
                    <a:pt x="583692" y="632460"/>
                  </a:lnTo>
                  <a:lnTo>
                    <a:pt x="583692" y="0"/>
                  </a:lnTo>
                  <a:lnTo>
                    <a:pt x="0" y="0"/>
                  </a:lnTo>
                  <a:lnTo>
                    <a:pt x="0" y="632460"/>
                  </a:lnTo>
                  <a:close/>
                </a:path>
              </a:pathLst>
            </a:custGeom>
            <a:solidFill>
              <a:srgbClr val="00007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2281427" y="1690116"/>
              <a:ext cx="585470" cy="643255"/>
            </a:xfrm>
            <a:custGeom>
              <a:avLst/>
              <a:gdLst/>
              <a:ahLst/>
              <a:cxnLst/>
              <a:rect l="l" t="t" r="r" b="b"/>
              <a:pathLst>
                <a:path w="585469" h="643255">
                  <a:moveTo>
                    <a:pt x="585215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585215" y="643127"/>
                  </a:lnTo>
                  <a:lnTo>
                    <a:pt x="585215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1141475" y="2324100"/>
              <a:ext cx="574675" cy="623570"/>
            </a:xfrm>
            <a:custGeom>
              <a:avLst/>
              <a:gdLst/>
              <a:ahLst/>
              <a:cxnLst/>
              <a:rect l="l" t="t" r="r" b="b"/>
              <a:pathLst>
                <a:path w="574675" h="623569">
                  <a:moveTo>
                    <a:pt x="0" y="623315"/>
                  </a:moveTo>
                  <a:lnTo>
                    <a:pt x="574548" y="623315"/>
                  </a:lnTo>
                  <a:lnTo>
                    <a:pt x="574548" y="0"/>
                  </a:lnTo>
                  <a:lnTo>
                    <a:pt x="0" y="0"/>
                  </a:lnTo>
                  <a:lnTo>
                    <a:pt x="0" y="62331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324099"/>
              <a:ext cx="582295" cy="634365"/>
            </a:xfrm>
            <a:custGeom>
              <a:avLst/>
              <a:gdLst/>
              <a:ahLst/>
              <a:cxnLst/>
              <a:rect l="l" t="t" r="r" b="b"/>
              <a:pathLst>
                <a:path w="582295" h="634364">
                  <a:moveTo>
                    <a:pt x="582168" y="0"/>
                  </a:moveTo>
                  <a:lnTo>
                    <a:pt x="0" y="0"/>
                  </a:lnTo>
                  <a:lnTo>
                    <a:pt x="0" y="623316"/>
                  </a:lnTo>
                  <a:lnTo>
                    <a:pt x="0" y="633984"/>
                  </a:lnTo>
                  <a:lnTo>
                    <a:pt x="582168" y="633984"/>
                  </a:lnTo>
                  <a:lnTo>
                    <a:pt x="582168" y="623316"/>
                  </a:lnTo>
                  <a:lnTo>
                    <a:pt x="582168" y="0"/>
                  </a:lnTo>
                  <a:close/>
                </a:path>
              </a:pathLst>
            </a:custGeom>
            <a:solidFill>
              <a:srgbClr val="00007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716023" y="2324100"/>
              <a:ext cx="574675" cy="634365"/>
            </a:xfrm>
            <a:custGeom>
              <a:avLst/>
              <a:gdLst/>
              <a:ahLst/>
              <a:cxnLst/>
              <a:rect l="l" t="t" r="r" b="b"/>
              <a:pathLst>
                <a:path w="574675" h="634364">
                  <a:moveTo>
                    <a:pt x="574548" y="0"/>
                  </a:moveTo>
                  <a:lnTo>
                    <a:pt x="0" y="0"/>
                  </a:lnTo>
                  <a:lnTo>
                    <a:pt x="0" y="633984"/>
                  </a:lnTo>
                  <a:lnTo>
                    <a:pt x="574548" y="633984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573023" y="2947416"/>
              <a:ext cx="568960" cy="645160"/>
            </a:xfrm>
            <a:custGeom>
              <a:avLst/>
              <a:gdLst/>
              <a:ahLst/>
              <a:cxnLst/>
              <a:rect l="l" t="t" r="r" b="b"/>
              <a:pathLst>
                <a:path w="568960" h="645160">
                  <a:moveTo>
                    <a:pt x="0" y="644651"/>
                  </a:moveTo>
                  <a:lnTo>
                    <a:pt x="568452" y="644651"/>
                  </a:lnTo>
                  <a:lnTo>
                    <a:pt x="568452" y="0"/>
                  </a:lnTo>
                  <a:lnTo>
                    <a:pt x="0" y="0"/>
                  </a:lnTo>
                  <a:lnTo>
                    <a:pt x="0" y="644651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141475" y="2947416"/>
              <a:ext cx="584200" cy="645160"/>
            </a:xfrm>
            <a:custGeom>
              <a:avLst/>
              <a:gdLst/>
              <a:ahLst/>
              <a:cxnLst/>
              <a:rect l="l" t="t" r="r" b="b"/>
              <a:pathLst>
                <a:path w="584200" h="645160">
                  <a:moveTo>
                    <a:pt x="583692" y="0"/>
                  </a:moveTo>
                  <a:lnTo>
                    <a:pt x="0" y="0"/>
                  </a:lnTo>
                  <a:lnTo>
                    <a:pt x="0" y="644651"/>
                  </a:lnTo>
                  <a:lnTo>
                    <a:pt x="583692" y="644651"/>
                  </a:lnTo>
                  <a:lnTo>
                    <a:pt x="583692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290572" y="2328672"/>
            <a:ext cx="6853555" cy="1107483"/>
          </a:xfrm>
          <a:prstGeom prst="rect">
            <a:avLst/>
          </a:prstGeom>
        </p:spPr>
        <p:txBody>
          <a:bodyPr vert="horz" wrap="square" lIns="0" tIns="184785" rIns="0" bIns="0" rtlCol="0">
            <a:spAutoFit/>
          </a:bodyPr>
          <a:lstStyle/>
          <a:p>
            <a:pPr marL="528955" algn="ctr">
              <a:lnSpc>
                <a:spcPts val="3500"/>
              </a:lnSpc>
              <a:spcBef>
                <a:spcPts val="1455"/>
              </a:spcBef>
            </a:pPr>
            <a:r>
              <a:rPr spc="-5" dirty="0">
                <a:solidFill>
                  <a:srgbClr val="FFFFFF"/>
                </a:solidFill>
              </a:rPr>
              <a:t>Medicare Open</a:t>
            </a:r>
            <a:r>
              <a:rPr spc="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Enrollment</a:t>
            </a:r>
            <a:br>
              <a:rPr lang="en-US" spc="-5" dirty="0">
                <a:solidFill>
                  <a:srgbClr val="FFFFFF"/>
                </a:solidFill>
              </a:rPr>
            </a:br>
            <a:r>
              <a:rPr lang="en-US" spc="-5" dirty="0">
                <a:solidFill>
                  <a:srgbClr val="FFFFFF"/>
                </a:solidFill>
              </a:rPr>
              <a:t>2020</a:t>
            </a:r>
            <a:endParaRPr spc="-5" dirty="0">
              <a:solidFill>
                <a:srgbClr val="FFFFFF"/>
              </a:solidFill>
            </a:endParaRPr>
          </a:p>
        </p:txBody>
      </p:sp>
      <p:sp>
        <p:nvSpPr>
          <p:cNvPr id="15" name="object 15" descr="SHINE= Serving the Health Insurance Needs of  Everyone logo"/>
          <p:cNvSpPr/>
          <p:nvPr/>
        </p:nvSpPr>
        <p:spPr>
          <a:xfrm>
            <a:off x="3982362" y="4415189"/>
            <a:ext cx="1706947" cy="21474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B548C35-654F-44AC-BF6E-0856C499162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BA65C-346D-4489-894E-5BC91CAE4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/>
              <a:t>SHINE</a:t>
            </a:r>
            <a:r>
              <a:rPr lang="en-US" spc="-65" dirty="0"/>
              <a:t> </a:t>
            </a:r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190B3-7DF8-411F-9341-EDE2082D3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8439150" cy="4351338"/>
          </a:xfrm>
        </p:spPr>
        <p:txBody>
          <a:bodyPr/>
          <a:lstStyle/>
          <a:p>
            <a:pPr marL="381000" marR="830580" indent="-381000">
              <a:lnSpc>
                <a:spcPct val="100600"/>
              </a:lnSpc>
              <a:spcBef>
                <a:spcPts val="75"/>
              </a:spcBef>
              <a:buClr>
                <a:srgbClr val="00007D"/>
              </a:buClr>
              <a:buSzPct val="74242"/>
              <a:buFont typeface="Wingdings"/>
              <a:buChar char=""/>
              <a:tabLst>
                <a:tab pos="381000" algn="l"/>
              </a:tabLst>
            </a:pPr>
            <a:r>
              <a:rPr lang="en-US" sz="3300" b="1" spc="-5" dirty="0">
                <a:solidFill>
                  <a:srgbClr val="0070C0"/>
                </a:solidFill>
                <a:latin typeface="Carlito"/>
                <a:cs typeface="Carlito"/>
              </a:rPr>
              <a:t>SHINE</a:t>
            </a:r>
            <a:r>
              <a:rPr lang="en-US" sz="3000" b="1" spc="-5" dirty="0">
                <a:latin typeface="Carlito"/>
                <a:cs typeface="Carlito"/>
              </a:rPr>
              <a:t>= </a:t>
            </a:r>
            <a:r>
              <a:rPr lang="en-US" sz="3000" b="1" spc="-5" dirty="0">
                <a:solidFill>
                  <a:srgbClr val="0070C0"/>
                </a:solidFill>
                <a:latin typeface="Carlito"/>
                <a:cs typeface="Carlito"/>
              </a:rPr>
              <a:t>S</a:t>
            </a:r>
            <a:r>
              <a:rPr lang="en-US" sz="3000" b="1" spc="-5" dirty="0">
                <a:latin typeface="Carlito"/>
                <a:cs typeface="Carlito"/>
              </a:rPr>
              <a:t>erving the </a:t>
            </a:r>
            <a:r>
              <a:rPr lang="en-US" sz="3000" b="1" spc="-5" dirty="0">
                <a:solidFill>
                  <a:srgbClr val="0070C0"/>
                </a:solidFill>
                <a:latin typeface="Carlito"/>
                <a:cs typeface="Carlito"/>
              </a:rPr>
              <a:t>H</a:t>
            </a:r>
            <a:r>
              <a:rPr lang="en-US" sz="3000" b="1" spc="-5" dirty="0">
                <a:latin typeface="Carlito"/>
                <a:cs typeface="Carlito"/>
              </a:rPr>
              <a:t>ealth </a:t>
            </a:r>
            <a:r>
              <a:rPr lang="en-US" sz="3000" b="1" spc="-5" dirty="0">
                <a:solidFill>
                  <a:srgbClr val="0070C0"/>
                </a:solidFill>
                <a:latin typeface="Carlito"/>
                <a:cs typeface="Carlito"/>
              </a:rPr>
              <a:t>I</a:t>
            </a:r>
            <a:r>
              <a:rPr lang="en-US" sz="3000" b="1" spc="-5" dirty="0">
                <a:latin typeface="Carlito"/>
                <a:cs typeface="Carlito"/>
              </a:rPr>
              <a:t>nsurance </a:t>
            </a:r>
            <a:r>
              <a:rPr lang="en-US" sz="3000" b="1" spc="-5" dirty="0">
                <a:solidFill>
                  <a:srgbClr val="0070C0"/>
                </a:solidFill>
                <a:latin typeface="Carlito"/>
                <a:cs typeface="Carlito"/>
              </a:rPr>
              <a:t>N</a:t>
            </a:r>
            <a:r>
              <a:rPr lang="en-US" sz="3000" b="1" spc="-5" dirty="0">
                <a:latin typeface="Carlito"/>
                <a:cs typeface="Carlito"/>
              </a:rPr>
              <a:t>eeds of </a:t>
            </a:r>
            <a:r>
              <a:rPr lang="en-US" sz="3000" b="1" spc="-5" dirty="0">
                <a:solidFill>
                  <a:srgbClr val="0070C0"/>
                </a:solidFill>
                <a:latin typeface="Carlito"/>
                <a:cs typeface="Carlito"/>
              </a:rPr>
              <a:t> E</a:t>
            </a:r>
            <a:r>
              <a:rPr lang="en-US" sz="3000" b="1" spc="-5" dirty="0">
                <a:latin typeface="Carlito"/>
                <a:cs typeface="Carlito"/>
              </a:rPr>
              <a:t>veryone</a:t>
            </a:r>
            <a:r>
              <a:rPr lang="en-US" sz="3000" spc="-5" dirty="0">
                <a:latin typeface="Carlito"/>
                <a:cs typeface="Carlito"/>
              </a:rPr>
              <a:t>…</a:t>
            </a:r>
            <a:r>
              <a:rPr lang="en-US" sz="3000" i="1" spc="-5" dirty="0">
                <a:latin typeface="Carlito"/>
                <a:cs typeface="Carlito"/>
              </a:rPr>
              <a:t>on</a:t>
            </a:r>
            <a:r>
              <a:rPr lang="en-US" sz="3000" i="1" spc="5" dirty="0">
                <a:latin typeface="Carlito"/>
                <a:cs typeface="Carlito"/>
              </a:rPr>
              <a:t> </a:t>
            </a:r>
            <a:r>
              <a:rPr lang="en-US" sz="3000" i="1" spc="-5" dirty="0">
                <a:latin typeface="Carlito"/>
                <a:cs typeface="Carlito"/>
              </a:rPr>
              <a:t>Medicare</a:t>
            </a:r>
            <a:endParaRPr lang="en-US" sz="3000" dirty="0">
              <a:latin typeface="Carlito"/>
              <a:cs typeface="Carlito"/>
            </a:endParaRPr>
          </a:p>
          <a:p>
            <a:pPr marL="381000" marR="932815" indent="-342900">
              <a:lnSpc>
                <a:spcPct val="100000"/>
              </a:lnSpc>
              <a:spcBef>
                <a:spcPts val="1764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80365" algn="l"/>
                <a:tab pos="381000" algn="l"/>
              </a:tabLst>
            </a:pPr>
            <a:r>
              <a:rPr lang="en-US" sz="2400" spc="-5" dirty="0">
                <a:latin typeface="Carlito"/>
                <a:cs typeface="Carlito"/>
              </a:rPr>
              <a:t>Mission: To provide no cost and unbiased health insurance information, counseling and assistance</a:t>
            </a:r>
            <a:r>
              <a:rPr lang="en-US" sz="2400" spc="-30" dirty="0">
                <a:latin typeface="Carlito"/>
                <a:cs typeface="Carlito"/>
              </a:rPr>
              <a:t> </a:t>
            </a:r>
            <a:r>
              <a:rPr lang="en-US" sz="2400" dirty="0">
                <a:latin typeface="Carlito"/>
                <a:cs typeface="Carlito"/>
              </a:rPr>
              <a:t>to </a:t>
            </a:r>
            <a:r>
              <a:rPr lang="en-US" sz="2400" spc="-5" dirty="0">
                <a:latin typeface="Carlito"/>
                <a:cs typeface="Carlito"/>
              </a:rPr>
              <a:t>Massachusetts residents </a:t>
            </a:r>
            <a:r>
              <a:rPr lang="en-US" sz="2400" dirty="0">
                <a:latin typeface="Carlito"/>
                <a:cs typeface="Carlito"/>
              </a:rPr>
              <a:t>with Medicare </a:t>
            </a:r>
            <a:r>
              <a:rPr lang="en-US" sz="2400" spc="-5" dirty="0">
                <a:latin typeface="Carlito"/>
                <a:cs typeface="Carlito"/>
              </a:rPr>
              <a:t>and </a:t>
            </a:r>
            <a:r>
              <a:rPr lang="en-US" sz="2400" dirty="0">
                <a:latin typeface="Carlito"/>
                <a:cs typeface="Carlito"/>
              </a:rPr>
              <a:t>their</a:t>
            </a:r>
            <a:r>
              <a:rPr lang="en-US" sz="2400" spc="-65" dirty="0">
                <a:latin typeface="Carlito"/>
                <a:cs typeface="Carlito"/>
              </a:rPr>
              <a:t> </a:t>
            </a:r>
            <a:r>
              <a:rPr lang="en-US" sz="2400" dirty="0">
                <a:latin typeface="Carlito"/>
                <a:cs typeface="Carlito"/>
              </a:rPr>
              <a:t>caregivers</a:t>
            </a:r>
          </a:p>
          <a:p>
            <a:pPr marL="381000" marR="30480" indent="-342900">
              <a:lnSpc>
                <a:spcPct val="100000"/>
              </a:lnSpc>
              <a:spcBef>
                <a:spcPts val="5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80365" algn="l"/>
                <a:tab pos="381000" algn="l"/>
              </a:tabLst>
            </a:pPr>
            <a:r>
              <a:rPr lang="en-US" sz="2400" spc="-5" dirty="0">
                <a:latin typeface="Carlito"/>
                <a:cs typeface="Carlito"/>
              </a:rPr>
              <a:t>14 Regional Offices cover entire state and </a:t>
            </a:r>
            <a:r>
              <a:rPr lang="en-US" sz="2400" dirty="0">
                <a:latin typeface="Carlito"/>
                <a:cs typeface="Carlito"/>
              </a:rPr>
              <a:t>Greater </a:t>
            </a:r>
            <a:r>
              <a:rPr lang="en-US" sz="2400" spc="-5" dirty="0">
                <a:latin typeface="Carlito"/>
                <a:cs typeface="Carlito"/>
              </a:rPr>
              <a:t>Boston Chinese Golden Age</a:t>
            </a:r>
            <a:r>
              <a:rPr lang="en-US" sz="2400" spc="-15" dirty="0">
                <a:latin typeface="Carlito"/>
                <a:cs typeface="Carlito"/>
              </a:rPr>
              <a:t> </a:t>
            </a:r>
            <a:r>
              <a:rPr lang="en-US" sz="2400" dirty="0">
                <a:latin typeface="Carlito"/>
                <a:cs typeface="Carlito"/>
              </a:rPr>
              <a:t>Center</a:t>
            </a:r>
          </a:p>
          <a:p>
            <a:pPr marL="781685" marR="712470" lvl="1" indent="-28702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129166"/>
              <a:buFont typeface="Carlito"/>
              <a:buChar char="•"/>
              <a:tabLst>
                <a:tab pos="850265" algn="l"/>
                <a:tab pos="850900" algn="l"/>
              </a:tabLst>
            </a:pPr>
            <a:r>
              <a:rPr lang="en-US" dirty="0"/>
              <a:t>	</a:t>
            </a:r>
            <a:r>
              <a:rPr lang="en-US" spc="-5" dirty="0">
                <a:latin typeface="Carlito"/>
                <a:cs typeface="Carlito"/>
              </a:rPr>
              <a:t>650 SHINE counselors (60% volunteers) available </a:t>
            </a:r>
            <a:r>
              <a:rPr lang="en-US" dirty="0">
                <a:latin typeface="Carlito"/>
                <a:cs typeface="Carlito"/>
              </a:rPr>
              <a:t>in </a:t>
            </a:r>
            <a:r>
              <a:rPr lang="en-US" spc="-5" dirty="0">
                <a:latin typeface="Carlito"/>
                <a:cs typeface="Carlito"/>
              </a:rPr>
              <a:t>most communities</a:t>
            </a:r>
            <a:endParaRPr lang="en-US" sz="3450" dirty="0">
              <a:latin typeface="Carlito"/>
              <a:cs typeface="Carlito"/>
            </a:endParaRPr>
          </a:p>
          <a:p>
            <a:pPr marL="266700" indent="0">
              <a:lnSpc>
                <a:spcPct val="100000"/>
              </a:lnSpc>
              <a:buNone/>
              <a:tabLst>
                <a:tab pos="4713605" algn="l"/>
              </a:tabLst>
            </a:pPr>
            <a:r>
              <a:rPr lang="en-US" sz="3200" spc="-5" dirty="0">
                <a:latin typeface="Carlito"/>
                <a:cs typeface="Carlito"/>
              </a:rPr>
              <a:t>1</a:t>
            </a:r>
            <a:r>
              <a:rPr lang="en-US" sz="3200" dirty="0">
                <a:latin typeface="Carlito"/>
                <a:cs typeface="Carlito"/>
              </a:rPr>
              <a:t>-80</a:t>
            </a:r>
            <a:r>
              <a:rPr lang="en-US" sz="3200" spc="-5" dirty="0">
                <a:latin typeface="Carlito"/>
                <a:cs typeface="Carlito"/>
              </a:rPr>
              <a:t>0</a:t>
            </a:r>
            <a:r>
              <a:rPr lang="en-US" sz="3200" dirty="0">
                <a:latin typeface="Carlito"/>
                <a:cs typeface="Carlito"/>
              </a:rPr>
              <a:t>-24</a:t>
            </a:r>
            <a:r>
              <a:rPr lang="en-US" sz="3200" spc="-5" dirty="0">
                <a:latin typeface="Carlito"/>
                <a:cs typeface="Carlito"/>
              </a:rPr>
              <a:t>3</a:t>
            </a:r>
            <a:r>
              <a:rPr lang="en-US" sz="3200" dirty="0">
                <a:latin typeface="Carlito"/>
                <a:cs typeface="Carlito"/>
              </a:rPr>
              <a:t>-4636	</a:t>
            </a:r>
            <a:r>
              <a:rPr lang="en-US" sz="3200" dirty="0">
                <a:latin typeface="Carlito"/>
                <a:cs typeface="Carlito"/>
                <a:hlinkClick r:id="rId2"/>
              </a:rPr>
              <a:t>S</a:t>
            </a:r>
            <a:r>
              <a:rPr lang="en-US" sz="3200" spc="-5" dirty="0">
                <a:latin typeface="Carlito"/>
                <a:cs typeface="Carlito"/>
                <a:hlinkClick r:id="rId2"/>
              </a:rPr>
              <a:t>H</a:t>
            </a:r>
            <a:r>
              <a:rPr lang="en-US" sz="3200" dirty="0">
                <a:latin typeface="Carlito"/>
                <a:cs typeface="Carlito"/>
                <a:hlinkClick r:id="rId2"/>
              </a:rPr>
              <a:t>IN</a:t>
            </a:r>
            <a:r>
              <a:rPr lang="en-US" sz="3200" spc="-5" dirty="0">
                <a:latin typeface="Carlito"/>
                <a:cs typeface="Carlito"/>
                <a:hlinkClick r:id="rId2"/>
              </a:rPr>
              <a:t>E@mass.gov</a:t>
            </a:r>
            <a:endParaRPr lang="en-US" sz="3200" spc="-5" dirty="0">
              <a:latin typeface="Carlito"/>
              <a:cs typeface="Carl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6FCE4-42CA-4983-9FB7-B59433272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26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45131-6580-4FFD-A11E-078FDC8EC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SHINE Does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585C1-D567-47F1-9C18-48852BAA8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058150" cy="4351338"/>
          </a:xfrm>
        </p:spPr>
        <p:txBody>
          <a:bodyPr/>
          <a:lstStyle/>
          <a:p>
            <a:pPr marL="356616" marR="330835" indent="-342900">
              <a:lnSpc>
                <a:spcPct val="100000"/>
              </a:lnSpc>
              <a:spcBef>
                <a:spcPts val="105"/>
              </a:spcBef>
              <a:buClr>
                <a:srgbClr val="00007D"/>
              </a:buClr>
              <a:buSzPct val="74137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dirty="0">
                <a:latin typeface="Carlito"/>
                <a:cs typeface="Carlito"/>
              </a:rPr>
              <a:t>Assist Medicare </a:t>
            </a:r>
            <a:r>
              <a:rPr lang="en-US" spc="-5" dirty="0">
                <a:latin typeface="Carlito"/>
                <a:cs typeface="Carlito"/>
              </a:rPr>
              <a:t>beneficiaries to understand their </a:t>
            </a:r>
            <a:r>
              <a:rPr lang="en-US" dirty="0">
                <a:latin typeface="Carlito"/>
                <a:cs typeface="Carlito"/>
              </a:rPr>
              <a:t>Medicare and MassHealth </a:t>
            </a:r>
            <a:r>
              <a:rPr lang="en-US" spc="-5" dirty="0">
                <a:latin typeface="Carlito"/>
                <a:cs typeface="Carlito"/>
              </a:rPr>
              <a:t>rights </a:t>
            </a:r>
            <a:r>
              <a:rPr lang="en-US" dirty="0">
                <a:latin typeface="Carlito"/>
                <a:cs typeface="Carlito"/>
              </a:rPr>
              <a:t>and</a:t>
            </a:r>
            <a:r>
              <a:rPr lang="en-US" spc="-12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benefits</a:t>
            </a:r>
            <a:endParaRPr lang="en-US" dirty="0">
              <a:latin typeface="Carlito"/>
              <a:cs typeface="Carlito"/>
            </a:endParaRPr>
          </a:p>
          <a:p>
            <a:pPr marL="356616" marR="208279" indent="-342900">
              <a:lnSpc>
                <a:spcPct val="100000"/>
              </a:lnSpc>
              <a:spcBef>
                <a:spcPts val="1845"/>
              </a:spcBef>
              <a:buClr>
                <a:srgbClr val="00007D"/>
              </a:buClr>
              <a:buSzPct val="74137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Educate </a:t>
            </a:r>
            <a:r>
              <a:rPr lang="en-US" dirty="0">
                <a:latin typeface="Carlito"/>
                <a:cs typeface="Carlito"/>
              </a:rPr>
              <a:t>people </a:t>
            </a:r>
            <a:r>
              <a:rPr lang="en-US" spc="-5" dirty="0">
                <a:latin typeface="Carlito"/>
                <a:cs typeface="Carlito"/>
              </a:rPr>
              <a:t>about </a:t>
            </a:r>
            <a:r>
              <a:rPr lang="en-US" dirty="0">
                <a:latin typeface="Carlito"/>
                <a:cs typeface="Carlito"/>
              </a:rPr>
              <a:t>all of </a:t>
            </a:r>
            <a:r>
              <a:rPr lang="en-US" spc="-5" dirty="0">
                <a:latin typeface="Carlito"/>
                <a:cs typeface="Carlito"/>
              </a:rPr>
              <a:t>their health insurance  options</a:t>
            </a:r>
            <a:endParaRPr lang="en-US" dirty="0">
              <a:latin typeface="Carlito"/>
              <a:cs typeface="Carlito"/>
            </a:endParaRPr>
          </a:p>
          <a:p>
            <a:pPr marL="356616" marR="5080" indent="-342900">
              <a:lnSpc>
                <a:spcPct val="100000"/>
              </a:lnSpc>
              <a:spcBef>
                <a:spcPts val="6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Educate consumers with </a:t>
            </a:r>
            <a:r>
              <a:rPr lang="en-US" spc="-10" dirty="0">
                <a:latin typeface="Carlito"/>
                <a:cs typeface="Carlito"/>
              </a:rPr>
              <a:t>limited </a:t>
            </a:r>
            <a:r>
              <a:rPr lang="en-US" spc="-5" dirty="0">
                <a:latin typeface="Carlito"/>
                <a:cs typeface="Carlito"/>
              </a:rPr>
              <a:t>resources on how to  pay for health care costs. </a:t>
            </a:r>
            <a:br>
              <a:rPr lang="en-US" spc="-5" dirty="0">
                <a:latin typeface="Carlito"/>
                <a:cs typeface="Carlito"/>
              </a:rPr>
            </a:br>
            <a:r>
              <a:rPr lang="en-US" spc="-5" dirty="0">
                <a:latin typeface="Carlito"/>
                <a:cs typeface="Carlito"/>
              </a:rPr>
              <a:t>For example: Low Income  </a:t>
            </a:r>
            <a:r>
              <a:rPr lang="en-US" spc="-10" dirty="0">
                <a:latin typeface="Carlito"/>
                <a:cs typeface="Carlito"/>
              </a:rPr>
              <a:t>Subsidy </a:t>
            </a:r>
            <a:r>
              <a:rPr lang="en-US" spc="-5" dirty="0">
                <a:latin typeface="Carlito"/>
                <a:cs typeface="Carlito"/>
              </a:rPr>
              <a:t>&amp; </a:t>
            </a:r>
            <a:r>
              <a:rPr lang="en-US" spc="-10" dirty="0">
                <a:latin typeface="Carlito"/>
                <a:cs typeface="Carlito"/>
              </a:rPr>
              <a:t>Medicare Savings </a:t>
            </a:r>
            <a:r>
              <a:rPr lang="en-US" spc="-5" dirty="0">
                <a:latin typeface="Carlito"/>
                <a:cs typeface="Carlito"/>
              </a:rPr>
              <a:t>(Buy-In)</a:t>
            </a:r>
            <a:r>
              <a:rPr lang="en-US" spc="15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Programs</a:t>
            </a:r>
            <a:endParaRPr lang="en-US" dirty="0">
              <a:latin typeface="Carlito"/>
              <a:cs typeface="Carlito"/>
            </a:endParaRPr>
          </a:p>
          <a:p>
            <a:pPr marL="356616" indent="-342900">
              <a:lnSpc>
                <a:spcPct val="100000"/>
              </a:lnSpc>
              <a:spcBef>
                <a:spcPts val="1845"/>
              </a:spcBef>
              <a:buClr>
                <a:srgbClr val="00007D"/>
              </a:buClr>
              <a:buSzPct val="74137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Screen </a:t>
            </a:r>
            <a:r>
              <a:rPr lang="en-US" dirty="0">
                <a:latin typeface="Carlito"/>
                <a:cs typeface="Carlito"/>
              </a:rPr>
              <a:t>for public </a:t>
            </a:r>
            <a:r>
              <a:rPr lang="en-US" spc="-5" dirty="0">
                <a:latin typeface="Carlito"/>
                <a:cs typeface="Carlito"/>
              </a:rPr>
              <a:t>benefits (State </a:t>
            </a:r>
            <a:r>
              <a:rPr lang="en-US" dirty="0">
                <a:latin typeface="Carlito"/>
                <a:cs typeface="Carlito"/>
              </a:rPr>
              <a:t>and</a:t>
            </a:r>
            <a:r>
              <a:rPr lang="en-US" spc="-7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Federal)</a:t>
            </a:r>
            <a:endParaRPr lang="en-US" dirty="0">
              <a:latin typeface="Carlito"/>
              <a:cs typeface="Carlito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B80F1-6EFF-4A23-B837-FC6E13939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70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E92FC-1FB0-4954-88F4-6303FA0F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Medicare 101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12DDC-4CC2-477C-A01B-6992AADA5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0200"/>
            <a:ext cx="8058150" cy="4892675"/>
          </a:xfrm>
        </p:spPr>
        <p:txBody>
          <a:bodyPr/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z="2400" dirty="0">
                <a:latin typeface="Carlito"/>
                <a:cs typeface="Carlito"/>
              </a:rPr>
              <a:t>Federal </a:t>
            </a:r>
            <a:r>
              <a:rPr lang="en-US" sz="2400" spc="-5" dirty="0">
                <a:latin typeface="Carlito"/>
                <a:cs typeface="Carlito"/>
              </a:rPr>
              <a:t>health </a:t>
            </a:r>
            <a:r>
              <a:rPr lang="en-US" sz="2400" dirty="0">
                <a:latin typeface="Carlito"/>
                <a:cs typeface="Carlito"/>
              </a:rPr>
              <a:t>insurance </a:t>
            </a:r>
            <a:r>
              <a:rPr lang="en-US" sz="2400" spc="-5" dirty="0">
                <a:latin typeface="Carlito"/>
                <a:cs typeface="Carlito"/>
              </a:rPr>
              <a:t>program</a:t>
            </a:r>
            <a:r>
              <a:rPr lang="en-US" sz="2400" spc="-80" dirty="0">
                <a:latin typeface="Carlito"/>
                <a:cs typeface="Carlito"/>
              </a:rPr>
              <a:t> </a:t>
            </a:r>
            <a:r>
              <a:rPr lang="en-US" sz="2400" spc="-5" dirty="0">
                <a:latin typeface="Carlito"/>
                <a:cs typeface="Carlito"/>
              </a:rPr>
              <a:t>for:</a:t>
            </a:r>
            <a:endParaRPr lang="en-US" sz="24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20"/>
              </a:spcBef>
              <a:buClr>
                <a:srgbClr val="9999CC"/>
              </a:buClr>
              <a:buSzPct val="128846"/>
              <a:tabLst>
                <a:tab pos="756920" algn="l"/>
              </a:tabLst>
            </a:pPr>
            <a:r>
              <a:rPr lang="en-US" sz="2000" spc="-5" dirty="0">
                <a:latin typeface="Carlito"/>
                <a:cs typeface="Carlito"/>
              </a:rPr>
              <a:t>Individuals </a:t>
            </a:r>
            <a:r>
              <a:rPr lang="en-US" sz="2000" dirty="0">
                <a:latin typeface="Carlito"/>
                <a:cs typeface="Carlito"/>
              </a:rPr>
              <a:t>age 65 and</a:t>
            </a:r>
            <a:r>
              <a:rPr lang="en-US" sz="2000" spc="-75" dirty="0">
                <a:latin typeface="Carlito"/>
                <a:cs typeface="Carlito"/>
              </a:rPr>
              <a:t> </a:t>
            </a:r>
            <a:r>
              <a:rPr lang="en-US" sz="2000" spc="-5" dirty="0">
                <a:latin typeface="Carlito"/>
                <a:cs typeface="Carlito"/>
              </a:rPr>
              <a:t>over</a:t>
            </a:r>
            <a:endParaRPr lang="en-US" sz="20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25"/>
              </a:spcBef>
              <a:buClr>
                <a:srgbClr val="9999CC"/>
              </a:buClr>
              <a:buSzPct val="128846"/>
              <a:tabLst>
                <a:tab pos="756920" algn="l"/>
              </a:tabLst>
            </a:pPr>
            <a:r>
              <a:rPr lang="en-US" sz="2000" spc="-5" dirty="0">
                <a:latin typeface="Carlito"/>
                <a:cs typeface="Carlito"/>
              </a:rPr>
              <a:t>Individuals under </a:t>
            </a:r>
            <a:r>
              <a:rPr lang="en-US" sz="2000" dirty="0">
                <a:latin typeface="Carlito"/>
                <a:cs typeface="Carlito"/>
              </a:rPr>
              <a:t>age 65 with a</a:t>
            </a:r>
            <a:r>
              <a:rPr lang="en-US" sz="2000" spc="-85" dirty="0">
                <a:latin typeface="Carlito"/>
                <a:cs typeface="Carlito"/>
              </a:rPr>
              <a:t> </a:t>
            </a:r>
            <a:r>
              <a:rPr lang="en-US" sz="2000" dirty="0">
                <a:latin typeface="Carlito"/>
                <a:cs typeface="Carlito"/>
              </a:rPr>
              <a:t>disability</a:t>
            </a:r>
          </a:p>
          <a:p>
            <a:pPr marL="411480" indent="-399415">
              <a:lnSpc>
                <a:spcPct val="100000"/>
              </a:lnSpc>
              <a:spcBef>
                <a:spcPts val="600"/>
              </a:spcBef>
              <a:buClr>
                <a:srgbClr val="00005E"/>
              </a:buClr>
              <a:buSzPct val="169230"/>
              <a:buFont typeface="Wingdings"/>
              <a:buChar char=""/>
              <a:tabLst>
                <a:tab pos="412115" algn="l"/>
              </a:tabLst>
            </a:pPr>
            <a:r>
              <a:rPr lang="en-US" sz="2400" dirty="0">
                <a:latin typeface="Carlito"/>
                <a:cs typeface="Carlito"/>
              </a:rPr>
              <a:t>NOT a </a:t>
            </a:r>
            <a:r>
              <a:rPr lang="en-US" sz="2400" spc="-5" dirty="0">
                <a:latin typeface="Carlito"/>
                <a:cs typeface="Carlito"/>
              </a:rPr>
              <a:t>comprehensive health </a:t>
            </a:r>
            <a:r>
              <a:rPr lang="en-US" sz="2400" dirty="0">
                <a:latin typeface="Carlito"/>
                <a:cs typeface="Carlito"/>
              </a:rPr>
              <a:t>insurance</a:t>
            </a:r>
            <a:r>
              <a:rPr lang="en-US" sz="2400" spc="-105" dirty="0">
                <a:latin typeface="Carlito"/>
                <a:cs typeface="Carlito"/>
              </a:rPr>
              <a:t> </a:t>
            </a:r>
            <a:r>
              <a:rPr lang="en-US" sz="2400" spc="-5" dirty="0">
                <a:latin typeface="Carlito"/>
                <a:cs typeface="Carlito"/>
              </a:rPr>
              <a:t>program</a:t>
            </a:r>
            <a:endParaRPr lang="en-US" sz="2400" dirty="0">
              <a:latin typeface="Carlito"/>
              <a:cs typeface="Carlito"/>
            </a:endParaRPr>
          </a:p>
          <a:p>
            <a:pPr marL="704215" marR="5080" lvl="1" indent="-291465">
              <a:lnSpc>
                <a:spcPct val="100000"/>
              </a:lnSpc>
              <a:spcBef>
                <a:spcPts val="625"/>
              </a:spcBef>
              <a:spcAft>
                <a:spcPts val="600"/>
              </a:spcAft>
              <a:buClr>
                <a:srgbClr val="8A8AB9"/>
              </a:buClr>
              <a:buSzPct val="129000"/>
              <a:buFont typeface="Arial"/>
              <a:buChar char="•"/>
              <a:tabLst>
                <a:tab pos="704850" algn="l"/>
                <a:tab pos="7637145" algn="l"/>
              </a:tabLst>
            </a:pPr>
            <a:r>
              <a:rPr lang="en-US" sz="2000" dirty="0">
                <a:latin typeface="Carlito"/>
                <a:cs typeface="Carlito"/>
              </a:rPr>
              <a:t>Gaps in Medicare coverage mean</a:t>
            </a:r>
            <a:r>
              <a:rPr lang="en-US" sz="2000" spc="-20" dirty="0">
                <a:latin typeface="Carlito"/>
                <a:cs typeface="Carlito"/>
              </a:rPr>
              <a:t> </a:t>
            </a:r>
            <a:r>
              <a:rPr lang="en-US" sz="2000" spc="-5" dirty="0">
                <a:latin typeface="Carlito"/>
                <a:cs typeface="Carlito"/>
              </a:rPr>
              <a:t>beneficiary</a:t>
            </a:r>
            <a:r>
              <a:rPr lang="en-US" sz="2000" spc="-30" dirty="0">
                <a:latin typeface="Carlito"/>
                <a:cs typeface="Carlito"/>
              </a:rPr>
              <a:t> </a:t>
            </a:r>
            <a:r>
              <a:rPr lang="en-US" sz="2000" spc="-5" dirty="0">
                <a:latin typeface="Carlito"/>
                <a:cs typeface="Carlito"/>
              </a:rPr>
              <a:t>must pay</a:t>
            </a:r>
            <a:r>
              <a:rPr lang="en-US" sz="2000" spc="-85" dirty="0">
                <a:latin typeface="Carlito"/>
                <a:cs typeface="Carlito"/>
              </a:rPr>
              <a:t> </a:t>
            </a:r>
            <a:r>
              <a:rPr lang="en-US" sz="2000" dirty="0">
                <a:latin typeface="Carlito"/>
                <a:cs typeface="Carlito"/>
              </a:rPr>
              <a:t>a  </a:t>
            </a:r>
            <a:r>
              <a:rPr lang="en-US" sz="2000" spc="-5" dirty="0">
                <a:latin typeface="Carlito"/>
                <a:cs typeface="Carlito"/>
              </a:rPr>
              <a:t>portion of </a:t>
            </a:r>
            <a:r>
              <a:rPr lang="en-US" sz="2000" dirty="0">
                <a:latin typeface="Carlito"/>
                <a:cs typeface="Carlito"/>
              </a:rPr>
              <a:t>medical</a:t>
            </a:r>
            <a:r>
              <a:rPr lang="en-US" sz="2000" spc="-15" dirty="0">
                <a:latin typeface="Carlito"/>
                <a:cs typeface="Carlito"/>
              </a:rPr>
              <a:t> </a:t>
            </a:r>
            <a:r>
              <a:rPr lang="en-US" sz="2000" dirty="0">
                <a:latin typeface="Carlito"/>
                <a:cs typeface="Carlito"/>
              </a:rPr>
              <a:t>expenses</a:t>
            </a:r>
          </a:p>
          <a:p>
            <a:pPr marL="411480" indent="-399415">
              <a:lnSpc>
                <a:spcPct val="100000"/>
              </a:lnSpc>
              <a:spcBef>
                <a:spcPts val="0"/>
              </a:spcBef>
              <a:buClr>
                <a:srgbClr val="00005E"/>
              </a:buClr>
              <a:buSzPct val="169230"/>
              <a:buFont typeface="Wingdings"/>
              <a:buChar char=""/>
              <a:tabLst>
                <a:tab pos="412115" algn="l"/>
              </a:tabLst>
            </a:pPr>
            <a:r>
              <a:rPr lang="en-US" sz="2400" dirty="0">
                <a:latin typeface="Carlito"/>
                <a:cs typeface="Carlito"/>
              </a:rPr>
              <a:t>3 </a:t>
            </a:r>
            <a:r>
              <a:rPr lang="en-US" sz="2400" spc="-5" dirty="0">
                <a:latin typeface="Carlito"/>
                <a:cs typeface="Carlito"/>
              </a:rPr>
              <a:t>parts of</a:t>
            </a:r>
            <a:r>
              <a:rPr lang="en-US" sz="2400" spc="-35" dirty="0">
                <a:latin typeface="Carlito"/>
                <a:cs typeface="Carlito"/>
              </a:rPr>
              <a:t> </a:t>
            </a:r>
            <a:r>
              <a:rPr lang="en-US" sz="2400" dirty="0">
                <a:latin typeface="Carlito"/>
                <a:cs typeface="Carlito"/>
              </a:rPr>
              <a:t>Medicare:</a:t>
            </a:r>
          </a:p>
          <a:p>
            <a:pPr marL="868680" lvl="1" indent="-399415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SzPct val="129000"/>
              <a:tabLst>
                <a:tab pos="412115" algn="l"/>
              </a:tabLst>
            </a:pPr>
            <a:r>
              <a:rPr lang="en-US" sz="2000" spc="-5" dirty="0">
                <a:latin typeface="Carlito"/>
                <a:cs typeface="Carlito"/>
              </a:rPr>
              <a:t>Part </a:t>
            </a:r>
            <a:r>
              <a:rPr lang="en-US" sz="2000" dirty="0">
                <a:latin typeface="Carlito"/>
                <a:cs typeface="Carlito"/>
              </a:rPr>
              <a:t>A </a:t>
            </a:r>
            <a:r>
              <a:rPr lang="en-US" sz="2000" spc="-5" dirty="0">
                <a:latin typeface="Carlito"/>
                <a:cs typeface="Carlito"/>
              </a:rPr>
              <a:t>(Hospital Insurance)  </a:t>
            </a:r>
          </a:p>
          <a:p>
            <a:pPr marL="868680" lvl="1" indent="-399415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SzPct val="129000"/>
              <a:tabLst>
                <a:tab pos="412115" algn="l"/>
              </a:tabLst>
            </a:pPr>
            <a:r>
              <a:rPr lang="en-US" sz="2000" spc="-5" dirty="0">
                <a:latin typeface="Carlito"/>
                <a:cs typeface="Carlito"/>
              </a:rPr>
              <a:t>Part </a:t>
            </a:r>
            <a:r>
              <a:rPr lang="en-US" sz="2000" dirty="0">
                <a:latin typeface="Carlito"/>
                <a:cs typeface="Carlito"/>
              </a:rPr>
              <a:t>B (Medical</a:t>
            </a:r>
            <a:r>
              <a:rPr lang="en-US" sz="2000" spc="-80" dirty="0">
                <a:latin typeface="Carlito"/>
                <a:cs typeface="Carlito"/>
              </a:rPr>
              <a:t> </a:t>
            </a:r>
            <a:r>
              <a:rPr lang="en-US" sz="2000" spc="-5" dirty="0">
                <a:latin typeface="Carlito"/>
                <a:cs typeface="Carlito"/>
              </a:rPr>
              <a:t>Insurance)</a:t>
            </a:r>
          </a:p>
          <a:p>
            <a:pPr marL="868680" lvl="1" indent="-399415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SzPct val="129000"/>
              <a:tabLst>
                <a:tab pos="412115" algn="l"/>
              </a:tabLst>
            </a:pPr>
            <a:r>
              <a:rPr lang="en-US" sz="2000" spc="-5" dirty="0">
                <a:latin typeface="Carlito"/>
                <a:cs typeface="Carlito"/>
              </a:rPr>
              <a:t>Part </a:t>
            </a:r>
            <a:r>
              <a:rPr lang="en-US" sz="2000" dirty="0">
                <a:latin typeface="Carlito"/>
                <a:cs typeface="Carlito"/>
              </a:rPr>
              <a:t>D </a:t>
            </a:r>
            <a:r>
              <a:rPr lang="en-US" sz="2000" spc="-5" dirty="0">
                <a:latin typeface="Carlito"/>
                <a:cs typeface="Carlito"/>
              </a:rPr>
              <a:t>(Prescription Drug</a:t>
            </a:r>
            <a:r>
              <a:rPr lang="en-US" sz="2000" spc="-35" dirty="0">
                <a:latin typeface="Carlito"/>
                <a:cs typeface="Carlito"/>
              </a:rPr>
              <a:t> </a:t>
            </a:r>
            <a:r>
              <a:rPr lang="en-US" sz="2000" spc="-5" dirty="0">
                <a:latin typeface="Carlito"/>
                <a:cs typeface="Carlito"/>
              </a:rPr>
              <a:t>Coverage)</a:t>
            </a:r>
          </a:p>
          <a:p>
            <a:pPr marL="868680" lvl="1" indent="-399415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SzPct val="129000"/>
              <a:tabLst>
                <a:tab pos="412115" algn="l"/>
              </a:tabLst>
            </a:pPr>
            <a:endParaRPr lang="en-US" sz="2000" dirty="0">
              <a:latin typeface="Carlito"/>
            </a:endParaRPr>
          </a:p>
          <a:p>
            <a:pPr marL="411480" indent="-399415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SzPct val="129000"/>
              <a:buFont typeface="Wingdings" panose="05000000000000000000" pitchFamily="2" charset="2"/>
              <a:buChar char="Ø"/>
              <a:tabLst>
                <a:tab pos="412115" algn="l"/>
              </a:tabLst>
            </a:pPr>
            <a:r>
              <a:rPr lang="en-US" sz="2400" dirty="0">
                <a:latin typeface="Carlito"/>
              </a:rPr>
              <a:t>Part C (Medicare Advantage) – combines Parts A, B and usually Part D</a:t>
            </a:r>
            <a:endParaRPr lang="en-US" sz="2400" dirty="0">
              <a:latin typeface="Carlito"/>
              <a:cs typeface="Carlito"/>
            </a:endParaRPr>
          </a:p>
          <a:p>
            <a:pPr marL="868680" lvl="1" indent="-399415">
              <a:lnSpc>
                <a:spcPct val="100000"/>
              </a:lnSpc>
              <a:spcBef>
                <a:spcPts val="1775"/>
              </a:spcBef>
              <a:buClr>
                <a:srgbClr val="00005E"/>
              </a:buClr>
              <a:buSzPct val="169230"/>
              <a:buFont typeface="Wingdings"/>
              <a:buChar char=""/>
              <a:tabLst>
                <a:tab pos="412115" algn="l"/>
              </a:tabLst>
            </a:pPr>
            <a:endParaRPr lang="en-US" dirty="0">
              <a:latin typeface="Carlito"/>
              <a:cs typeface="Carl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BA3367-0537-4089-8657-EFCB08CDE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914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C25E6F4-958B-4B9B-8B9E-A7B636CFB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/>
              <a:t>Medicare Eligibility and</a:t>
            </a:r>
            <a:r>
              <a:rPr lang="en-US" spc="30" dirty="0"/>
              <a:t> </a:t>
            </a:r>
            <a:r>
              <a:rPr lang="en-US" spc="-5" dirty="0"/>
              <a:t>Enrollment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B2F84F-2FB1-4832-9434-84B4E563F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z="2400" spc="-5" dirty="0">
                <a:latin typeface="Carlito"/>
                <a:cs typeface="Arial"/>
              </a:rPr>
              <a:t>Individuals aged 65 years or older who are U.S. citizens  or legal permanent residents for at least 5 continuous  years</a:t>
            </a:r>
            <a:endParaRPr lang="en-US" sz="2400" dirty="0">
              <a:latin typeface="Carlito"/>
              <a:cs typeface="Arial"/>
            </a:endParaRPr>
          </a:p>
          <a:p>
            <a:pPr marL="756285" marR="113664" lvl="1" indent="-28702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129166"/>
              <a:tabLst>
                <a:tab pos="756920" algn="l"/>
              </a:tabLst>
            </a:pPr>
            <a:r>
              <a:rPr lang="en-US" dirty="0">
                <a:latin typeface="Carlito"/>
                <a:cs typeface="Arial"/>
              </a:rPr>
              <a:t>If </a:t>
            </a:r>
            <a:r>
              <a:rPr lang="en-US" spc="-5" dirty="0">
                <a:latin typeface="Carlito"/>
                <a:cs typeface="Arial"/>
              </a:rPr>
              <a:t>40 work credits through payroll tax, entitled </a:t>
            </a:r>
            <a:r>
              <a:rPr lang="en-US" dirty="0">
                <a:latin typeface="Carlito"/>
                <a:cs typeface="Arial"/>
              </a:rPr>
              <a:t>to  </a:t>
            </a:r>
            <a:r>
              <a:rPr lang="en-US" spc="-5" dirty="0">
                <a:latin typeface="Carlito"/>
                <a:cs typeface="Arial"/>
              </a:rPr>
              <a:t>premium-free Part </a:t>
            </a:r>
            <a:r>
              <a:rPr lang="en-US" dirty="0">
                <a:latin typeface="Carlito"/>
                <a:cs typeface="Arial"/>
              </a:rPr>
              <a:t>A </a:t>
            </a:r>
            <a:r>
              <a:rPr lang="en-US" spc="-5" dirty="0">
                <a:latin typeface="Carlito"/>
                <a:cs typeface="Arial"/>
              </a:rPr>
              <a:t>(may qualify through spouse </a:t>
            </a:r>
            <a:r>
              <a:rPr lang="en-US" spc="-10" dirty="0">
                <a:latin typeface="Carlito"/>
                <a:cs typeface="Arial"/>
              </a:rPr>
              <a:t>or  </a:t>
            </a:r>
            <a:r>
              <a:rPr lang="en-US" spc="-5" dirty="0">
                <a:latin typeface="Carlito"/>
                <a:cs typeface="Arial"/>
              </a:rPr>
              <a:t>ex-spouse)</a:t>
            </a:r>
            <a:endParaRPr lang="en-US" dirty="0">
              <a:latin typeface="Carlito"/>
              <a:cs typeface="Arial"/>
            </a:endParaRPr>
          </a:p>
          <a:p>
            <a:pPr marL="355600" marR="412750" indent="-342900">
              <a:lnSpc>
                <a:spcPct val="100000"/>
              </a:lnSpc>
              <a:spcBef>
                <a:spcPts val="5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z="2400" spc="-5" dirty="0">
                <a:latin typeface="Carlito"/>
                <a:cs typeface="Arial"/>
              </a:rPr>
              <a:t>Under 65 who has received 24 months of Social Security Disability (SSDI) payments</a:t>
            </a:r>
            <a:endParaRPr lang="en-US" sz="2400" dirty="0">
              <a:latin typeface="Carlito"/>
              <a:cs typeface="Arial"/>
            </a:endParaRPr>
          </a:p>
          <a:p>
            <a:pPr marL="812800" marR="849630" lvl="1" indent="-342900">
              <a:lnSpc>
                <a:spcPct val="100000"/>
              </a:lnSpc>
              <a:spcBef>
                <a:spcPts val="575"/>
              </a:spcBef>
              <a:buClr>
                <a:srgbClr val="00007D"/>
              </a:buClr>
              <a:buSzPct val="129000"/>
              <a:tabLst>
                <a:tab pos="354965" algn="l"/>
                <a:tab pos="355600" algn="l"/>
                <a:tab pos="6138545" algn="l"/>
              </a:tabLst>
            </a:pPr>
            <a:r>
              <a:rPr lang="en-US" sz="2000" spc="-5" dirty="0">
                <a:latin typeface="Carlito"/>
                <a:cs typeface="Arial"/>
              </a:rPr>
              <a:t>E</a:t>
            </a:r>
            <a:r>
              <a:rPr lang="en-US" sz="2000" spc="-10" dirty="0">
                <a:latin typeface="Carlito"/>
                <a:cs typeface="Arial"/>
              </a:rPr>
              <a:t>n</a:t>
            </a:r>
            <a:r>
              <a:rPr lang="en-US" sz="2000" spc="-5" dirty="0">
                <a:latin typeface="Carlito"/>
                <a:cs typeface="Arial"/>
              </a:rPr>
              <a:t>r</a:t>
            </a:r>
            <a:r>
              <a:rPr lang="en-US" sz="2000" spc="-10" dirty="0">
                <a:latin typeface="Carlito"/>
                <a:cs typeface="Arial"/>
              </a:rPr>
              <a:t>oll</a:t>
            </a:r>
            <a:r>
              <a:rPr lang="en-US" sz="2000" dirty="0">
                <a:latin typeface="Carlito"/>
                <a:cs typeface="Arial"/>
              </a:rPr>
              <a:t>m</a:t>
            </a:r>
            <a:r>
              <a:rPr lang="en-US" sz="2000" spc="-5" dirty="0">
                <a:latin typeface="Carlito"/>
                <a:cs typeface="Arial"/>
              </a:rPr>
              <a:t>en</a:t>
            </a:r>
            <a:r>
              <a:rPr lang="en-US" sz="2000" dirty="0">
                <a:latin typeface="Carlito"/>
                <a:cs typeface="Arial"/>
              </a:rPr>
              <a:t>ts</a:t>
            </a:r>
            <a:r>
              <a:rPr lang="en-US" sz="2000" spc="25" dirty="0">
                <a:latin typeface="Carlito"/>
                <a:cs typeface="Arial"/>
              </a:rPr>
              <a:t> </a:t>
            </a:r>
            <a:r>
              <a:rPr lang="en-US" sz="2000" spc="-10" dirty="0">
                <a:latin typeface="Carlito"/>
                <a:cs typeface="Arial"/>
              </a:rPr>
              <a:t>an</a:t>
            </a:r>
            <a:r>
              <a:rPr lang="en-US" sz="2000" spc="-5" dirty="0">
                <a:latin typeface="Carlito"/>
                <a:cs typeface="Arial"/>
              </a:rPr>
              <a:t>d</a:t>
            </a:r>
            <a:r>
              <a:rPr lang="en-US" sz="2000" dirty="0">
                <a:latin typeface="Carlito"/>
                <a:cs typeface="Arial"/>
              </a:rPr>
              <a:t> </a:t>
            </a:r>
            <a:r>
              <a:rPr lang="en-US" sz="2000" spc="-10" dirty="0">
                <a:latin typeface="Carlito"/>
                <a:cs typeface="Arial"/>
              </a:rPr>
              <a:t>eligibi</a:t>
            </a:r>
            <a:r>
              <a:rPr lang="en-US" sz="2000" dirty="0">
                <a:latin typeface="Carlito"/>
                <a:cs typeface="Arial"/>
              </a:rPr>
              <a:t>l</a:t>
            </a:r>
            <a:r>
              <a:rPr lang="en-US" sz="2000" spc="-10" dirty="0">
                <a:latin typeface="Carlito"/>
                <a:cs typeface="Arial"/>
              </a:rPr>
              <a:t>i</a:t>
            </a:r>
            <a:r>
              <a:rPr lang="en-US" sz="2000" dirty="0">
                <a:latin typeface="Carlito"/>
                <a:cs typeface="Arial"/>
              </a:rPr>
              <a:t>ty</a:t>
            </a:r>
            <a:r>
              <a:rPr lang="en-US" sz="2000" spc="50" dirty="0">
                <a:latin typeface="Carlito"/>
                <a:cs typeface="Arial"/>
              </a:rPr>
              <a:t> </a:t>
            </a:r>
            <a:r>
              <a:rPr lang="en-US" sz="2000" spc="-5" dirty="0">
                <a:latin typeface="Carlito"/>
                <a:cs typeface="Arial"/>
              </a:rPr>
              <a:t>de</a:t>
            </a:r>
            <a:r>
              <a:rPr lang="en-US" sz="2000" dirty="0">
                <a:latin typeface="Carlito"/>
                <a:cs typeface="Arial"/>
              </a:rPr>
              <a:t>t</a:t>
            </a:r>
            <a:r>
              <a:rPr lang="en-US" sz="2000" spc="-10" dirty="0">
                <a:latin typeface="Carlito"/>
                <a:cs typeface="Arial"/>
              </a:rPr>
              <a:t>e</a:t>
            </a:r>
            <a:r>
              <a:rPr lang="en-US" sz="2000" spc="-5" dirty="0">
                <a:latin typeface="Carlito"/>
                <a:cs typeface="Arial"/>
              </a:rPr>
              <a:t>r</a:t>
            </a:r>
            <a:r>
              <a:rPr lang="en-US" sz="2000" dirty="0">
                <a:latin typeface="Carlito"/>
                <a:cs typeface="Arial"/>
              </a:rPr>
              <a:t>m</a:t>
            </a:r>
            <a:r>
              <a:rPr lang="en-US" sz="2000" spc="-10" dirty="0">
                <a:latin typeface="Carlito"/>
                <a:cs typeface="Arial"/>
              </a:rPr>
              <a:t>ina</a:t>
            </a:r>
            <a:r>
              <a:rPr lang="en-US" sz="2000" spc="-5" dirty="0">
                <a:latin typeface="Carlito"/>
                <a:cs typeface="Arial"/>
              </a:rPr>
              <a:t>t</a:t>
            </a:r>
            <a:r>
              <a:rPr lang="en-US" sz="2000" spc="-10" dirty="0">
                <a:latin typeface="Carlito"/>
                <a:cs typeface="Arial"/>
              </a:rPr>
              <a:t>ion</a:t>
            </a:r>
            <a:r>
              <a:rPr lang="en-US" sz="2000" spc="-5" dirty="0">
                <a:latin typeface="Carlito"/>
                <a:cs typeface="Arial"/>
              </a:rPr>
              <a:t>s</a:t>
            </a:r>
            <a:r>
              <a:rPr lang="en-US" sz="2000" dirty="0">
                <a:latin typeface="Carlito"/>
                <a:cs typeface="Arial"/>
              </a:rPr>
              <a:t>: </a:t>
            </a:r>
            <a:br>
              <a:rPr lang="en-US" sz="2000" dirty="0">
                <a:latin typeface="Carlito"/>
                <a:cs typeface="Arial"/>
              </a:rPr>
            </a:br>
            <a:r>
              <a:rPr lang="en-US" sz="2000" b="1" spc="-5" dirty="0">
                <a:latin typeface="Carlito"/>
                <a:cs typeface="Arial"/>
              </a:rPr>
              <a:t>Soc</a:t>
            </a:r>
            <a:r>
              <a:rPr lang="en-US" sz="2000" b="1" dirty="0">
                <a:latin typeface="Carlito"/>
                <a:cs typeface="Arial"/>
              </a:rPr>
              <a:t>i</a:t>
            </a:r>
            <a:r>
              <a:rPr lang="en-US" sz="2000" b="1" spc="-5" dirty="0">
                <a:latin typeface="Carlito"/>
                <a:cs typeface="Arial"/>
              </a:rPr>
              <a:t>al  Security Administration</a:t>
            </a:r>
            <a:endParaRPr lang="en-US" sz="2000" dirty="0">
              <a:latin typeface="Carlito"/>
              <a:cs typeface="Arial"/>
            </a:endParaRPr>
          </a:p>
          <a:p>
            <a:pPr marL="698500" indent="0">
              <a:lnSpc>
                <a:spcPts val="2820"/>
              </a:lnSpc>
              <a:spcBef>
                <a:spcPts val="580"/>
              </a:spcBef>
              <a:buNone/>
            </a:pPr>
            <a:r>
              <a:rPr lang="en-US" sz="2400" spc="-5" dirty="0">
                <a:latin typeface="Carlito"/>
                <a:cs typeface="Arial"/>
              </a:rPr>
              <a:t>1-800-772-1213;</a:t>
            </a:r>
            <a:r>
              <a:rPr lang="en-US" sz="2400" spc="25" dirty="0">
                <a:latin typeface="Carlito"/>
                <a:cs typeface="Arial"/>
              </a:rPr>
              <a:t> </a:t>
            </a:r>
            <a:r>
              <a:rPr lang="en-US" sz="2400" u="heavy" spc="-5" dirty="0">
                <a:solidFill>
                  <a:srgbClr val="666699"/>
                </a:solidFill>
                <a:uFill>
                  <a:solidFill>
                    <a:srgbClr val="666699"/>
                  </a:solidFill>
                </a:uFill>
                <a:latin typeface="Carlito"/>
                <a:cs typeface="Arial"/>
                <a:hlinkClick r:id="rId2"/>
              </a:rPr>
              <a:t>www.ssa.gov</a:t>
            </a:r>
            <a:endParaRPr lang="en-US" sz="2400" dirty="0">
              <a:latin typeface="Carlito"/>
              <a:cs typeface="Arial"/>
            </a:endParaRPr>
          </a:p>
          <a:p>
            <a:pPr marL="784860" lvl="1" indent="-315595">
              <a:lnSpc>
                <a:spcPts val="3660"/>
              </a:lnSpc>
              <a:buClr>
                <a:srgbClr val="9999CC"/>
              </a:buClr>
              <a:buSzPct val="125000"/>
              <a:buFont typeface="Wingdings"/>
              <a:buChar char=""/>
              <a:tabLst>
                <a:tab pos="785495" algn="l"/>
              </a:tabLst>
            </a:pPr>
            <a:r>
              <a:rPr lang="en-US" spc="-5" dirty="0">
                <a:latin typeface="Carlito"/>
                <a:cs typeface="Arial"/>
              </a:rPr>
              <a:t>Create a </a:t>
            </a:r>
            <a:r>
              <a:rPr lang="en-US" dirty="0">
                <a:latin typeface="Carlito"/>
                <a:cs typeface="Arial"/>
              </a:rPr>
              <a:t>My </a:t>
            </a:r>
            <a:r>
              <a:rPr lang="en-US" spc="-5" dirty="0">
                <a:latin typeface="Carlito"/>
                <a:cs typeface="Arial"/>
              </a:rPr>
              <a:t>Social Security</a:t>
            </a:r>
            <a:r>
              <a:rPr lang="en-US" spc="15" dirty="0">
                <a:latin typeface="Carlito"/>
                <a:cs typeface="Arial"/>
              </a:rPr>
              <a:t> </a:t>
            </a:r>
            <a:r>
              <a:rPr lang="en-US" spc="-5" dirty="0">
                <a:latin typeface="Carlito"/>
                <a:cs typeface="Arial"/>
              </a:rPr>
              <a:t>Account</a:t>
            </a:r>
            <a:endParaRPr lang="en-US" dirty="0">
              <a:latin typeface="Carlito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5B5D44-F34B-4259-A9D2-8E9B52CA7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179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EDBAF76-7972-4645-A141-99A791768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/>
              <a:t>Enrollment</a:t>
            </a:r>
            <a:r>
              <a:rPr lang="en-US" spc="-55" dirty="0"/>
              <a:t> </a:t>
            </a:r>
            <a:r>
              <a:rPr lang="en-US" spc="-5" dirty="0"/>
              <a:t>Periods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3E59F-6379-4B59-9664-CFC6E7D64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t>6</a:t>
            </a:fld>
            <a:endParaRPr lang="en-US"/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B72F47D5-1EAF-499C-8084-06ECE87E3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761" y="4725161"/>
            <a:ext cx="3659504" cy="1447800"/>
          </a:xfrm>
          <a:custGeom>
            <a:avLst/>
            <a:gdLst/>
            <a:ahLst/>
            <a:cxnLst/>
            <a:rect l="l" t="t" r="r" b="b"/>
            <a:pathLst>
              <a:path w="3659504" h="1447800">
                <a:moveTo>
                  <a:pt x="0" y="144780"/>
                </a:moveTo>
                <a:lnTo>
                  <a:pt x="7381" y="99018"/>
                </a:lnTo>
                <a:lnTo>
                  <a:pt x="27934" y="59275"/>
                </a:lnTo>
                <a:lnTo>
                  <a:pt x="59275" y="27934"/>
                </a:lnTo>
                <a:lnTo>
                  <a:pt x="99018" y="7381"/>
                </a:lnTo>
                <a:lnTo>
                  <a:pt x="144780" y="0"/>
                </a:lnTo>
                <a:lnTo>
                  <a:pt x="3514344" y="0"/>
                </a:lnTo>
                <a:lnTo>
                  <a:pt x="3560105" y="7381"/>
                </a:lnTo>
                <a:lnTo>
                  <a:pt x="3599848" y="27934"/>
                </a:lnTo>
                <a:lnTo>
                  <a:pt x="3631189" y="59275"/>
                </a:lnTo>
                <a:lnTo>
                  <a:pt x="3651742" y="99018"/>
                </a:lnTo>
                <a:lnTo>
                  <a:pt x="3659124" y="144780"/>
                </a:lnTo>
                <a:lnTo>
                  <a:pt x="3659124" y="1303020"/>
                </a:lnTo>
                <a:lnTo>
                  <a:pt x="3651742" y="1348781"/>
                </a:lnTo>
                <a:lnTo>
                  <a:pt x="3631189" y="1388524"/>
                </a:lnTo>
                <a:lnTo>
                  <a:pt x="3599848" y="1419865"/>
                </a:lnTo>
                <a:lnTo>
                  <a:pt x="3560105" y="1440418"/>
                </a:lnTo>
                <a:lnTo>
                  <a:pt x="3514344" y="1447800"/>
                </a:lnTo>
                <a:lnTo>
                  <a:pt x="144780" y="1447800"/>
                </a:lnTo>
                <a:lnTo>
                  <a:pt x="99018" y="1440418"/>
                </a:lnTo>
                <a:lnTo>
                  <a:pt x="59275" y="1419865"/>
                </a:lnTo>
                <a:lnTo>
                  <a:pt x="27934" y="1388524"/>
                </a:lnTo>
                <a:lnTo>
                  <a:pt x="7381" y="1348781"/>
                </a:lnTo>
                <a:lnTo>
                  <a:pt x="0" y="1303020"/>
                </a:lnTo>
                <a:lnTo>
                  <a:pt x="0" y="144780"/>
                </a:lnTo>
                <a:close/>
              </a:path>
            </a:pathLst>
          </a:custGeom>
          <a:ln w="25908">
            <a:solidFill>
              <a:srgbClr val="9999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A0EA4907-DA7B-48C6-96C3-AFD7B55559E3}"/>
              </a:ext>
            </a:extLst>
          </p:cNvPr>
          <p:cNvSpPr txBox="1"/>
          <p:nvPr/>
        </p:nvSpPr>
        <p:spPr>
          <a:xfrm>
            <a:off x="6156956" y="4901057"/>
            <a:ext cx="2169160" cy="102235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241300" marR="5080" indent="-228600">
              <a:lnSpc>
                <a:spcPts val="2480"/>
              </a:lnSpc>
              <a:spcBef>
                <a:spcPts val="515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Arial"/>
              </a:rPr>
              <a:t>Qualifying  events</a:t>
            </a:r>
            <a:r>
              <a:rPr sz="2400" spc="-60" dirty="0">
                <a:latin typeface="Carlito"/>
                <a:cs typeface="Arial"/>
              </a:rPr>
              <a:t> </a:t>
            </a:r>
            <a:r>
              <a:rPr sz="2400" spc="-5" dirty="0">
                <a:latin typeface="Carlito"/>
                <a:cs typeface="Arial"/>
              </a:rPr>
              <a:t>(move,  retire,</a:t>
            </a:r>
            <a:r>
              <a:rPr sz="2400" spc="-15" dirty="0">
                <a:latin typeface="Carlito"/>
                <a:cs typeface="Arial"/>
              </a:rPr>
              <a:t> </a:t>
            </a:r>
            <a:r>
              <a:rPr sz="2400" spc="-5" dirty="0">
                <a:latin typeface="Carlito"/>
                <a:cs typeface="Arial"/>
              </a:rPr>
              <a:t>etc.)</a:t>
            </a:r>
            <a:endParaRPr sz="2400" dirty="0">
              <a:latin typeface="Carlito"/>
              <a:cs typeface="Arial"/>
            </a:endParaRPr>
          </a:p>
        </p:txBody>
      </p:sp>
      <p:sp>
        <p:nvSpPr>
          <p:cNvPr id="11" name="object 15">
            <a:extLst>
              <a:ext uri="{FF2B5EF4-FFF2-40B4-BE49-F238E27FC236}">
                <a16:creationId xmlns:a16="http://schemas.microsoft.com/office/drawing/2014/main" id="{49780A09-8AE5-4C86-A024-2B4CB90D3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594" y="4754117"/>
            <a:ext cx="3469004" cy="1449705"/>
          </a:xfrm>
          <a:custGeom>
            <a:avLst/>
            <a:gdLst/>
            <a:ahLst/>
            <a:cxnLst/>
            <a:rect l="l" t="t" r="r" b="b"/>
            <a:pathLst>
              <a:path w="3469004" h="1449704">
                <a:moveTo>
                  <a:pt x="0" y="144932"/>
                </a:moveTo>
                <a:lnTo>
                  <a:pt x="7388" y="99120"/>
                </a:lnTo>
                <a:lnTo>
                  <a:pt x="27962" y="59335"/>
                </a:lnTo>
                <a:lnTo>
                  <a:pt x="59335" y="27962"/>
                </a:lnTo>
                <a:lnTo>
                  <a:pt x="99120" y="7388"/>
                </a:lnTo>
                <a:lnTo>
                  <a:pt x="144932" y="0"/>
                </a:lnTo>
                <a:lnTo>
                  <a:pt x="3323691" y="0"/>
                </a:lnTo>
                <a:lnTo>
                  <a:pt x="3369503" y="7388"/>
                </a:lnTo>
                <a:lnTo>
                  <a:pt x="3409288" y="27962"/>
                </a:lnTo>
                <a:lnTo>
                  <a:pt x="3440661" y="59335"/>
                </a:lnTo>
                <a:lnTo>
                  <a:pt x="3461235" y="99120"/>
                </a:lnTo>
                <a:lnTo>
                  <a:pt x="3468624" y="144932"/>
                </a:lnTo>
                <a:lnTo>
                  <a:pt x="3468624" y="1304391"/>
                </a:lnTo>
                <a:lnTo>
                  <a:pt x="3461235" y="1350203"/>
                </a:lnTo>
                <a:lnTo>
                  <a:pt x="3440661" y="1389988"/>
                </a:lnTo>
                <a:lnTo>
                  <a:pt x="3409288" y="1421361"/>
                </a:lnTo>
                <a:lnTo>
                  <a:pt x="3369503" y="1441935"/>
                </a:lnTo>
                <a:lnTo>
                  <a:pt x="3323691" y="1449323"/>
                </a:lnTo>
                <a:lnTo>
                  <a:pt x="144932" y="1449323"/>
                </a:lnTo>
                <a:lnTo>
                  <a:pt x="99120" y="1441935"/>
                </a:lnTo>
                <a:lnTo>
                  <a:pt x="59335" y="1421361"/>
                </a:lnTo>
                <a:lnTo>
                  <a:pt x="27962" y="1389988"/>
                </a:lnTo>
                <a:lnTo>
                  <a:pt x="7388" y="1350203"/>
                </a:lnTo>
                <a:lnTo>
                  <a:pt x="0" y="1304391"/>
                </a:lnTo>
                <a:lnTo>
                  <a:pt x="0" y="144932"/>
                </a:lnTo>
                <a:close/>
              </a:path>
            </a:pathLst>
          </a:custGeom>
          <a:ln w="25908">
            <a:solidFill>
              <a:srgbClr val="9999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6">
            <a:extLst>
              <a:ext uri="{FF2B5EF4-FFF2-40B4-BE49-F238E27FC236}">
                <a16:creationId xmlns:a16="http://schemas.microsoft.com/office/drawing/2014/main" id="{72E5C7A2-DB04-4121-A0D2-C05F58762CA5}"/>
              </a:ext>
            </a:extLst>
          </p:cNvPr>
          <p:cNvSpPr txBox="1"/>
          <p:nvPr/>
        </p:nvSpPr>
        <p:spPr>
          <a:xfrm>
            <a:off x="1012306" y="4810949"/>
            <a:ext cx="2134870" cy="1018933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0665" marR="5080" indent="-228600">
              <a:lnSpc>
                <a:spcPct val="86100"/>
              </a:lnSpc>
              <a:spcBef>
                <a:spcPts val="500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Carlito"/>
                <a:cs typeface="Arial"/>
              </a:rPr>
              <a:t>Oct. </a:t>
            </a:r>
            <a:r>
              <a:rPr sz="2400" spc="-5" dirty="0">
                <a:latin typeface="Carlito"/>
                <a:cs typeface="Arial"/>
              </a:rPr>
              <a:t>15-Dec.  7, change  health or</a:t>
            </a:r>
            <a:r>
              <a:rPr sz="2400" spc="-65" dirty="0">
                <a:latin typeface="Carlito"/>
                <a:cs typeface="Arial"/>
              </a:rPr>
              <a:t> </a:t>
            </a:r>
            <a:r>
              <a:rPr sz="2400" spc="-5" dirty="0">
                <a:latin typeface="Carlito"/>
                <a:cs typeface="Arial"/>
              </a:rPr>
              <a:t>drug  </a:t>
            </a:r>
            <a:r>
              <a:rPr sz="2400" spc="-10" dirty="0">
                <a:latin typeface="Carlito"/>
                <a:cs typeface="Arial"/>
              </a:rPr>
              <a:t>plan</a:t>
            </a:r>
            <a:endParaRPr sz="2400" dirty="0">
              <a:latin typeface="Carlito"/>
              <a:cs typeface="Arial"/>
            </a:endParaRPr>
          </a:p>
        </p:txBody>
      </p:sp>
      <p:grpSp>
        <p:nvGrpSpPr>
          <p:cNvPr id="13" name="object 17">
            <a:extLst>
              <a:ext uri="{FF2B5EF4-FFF2-40B4-BE49-F238E27FC236}">
                <a16:creationId xmlns:a16="http://schemas.microsoft.com/office/drawing/2014/main" id="{92946AFB-456B-4A95-A0DA-00F4F2AB9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64544" y="1664144"/>
            <a:ext cx="3784600" cy="1473835"/>
            <a:chOff x="4864544" y="1587944"/>
            <a:chExt cx="3784600" cy="1473835"/>
          </a:xfrm>
        </p:grpSpPr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269E28A1-0E81-4008-A22F-8315F8197571}"/>
                </a:ext>
              </a:extLst>
            </p:cNvPr>
            <p:cNvSpPr/>
            <p:nvPr/>
          </p:nvSpPr>
          <p:spPr>
            <a:xfrm>
              <a:off x="4877562" y="1600962"/>
              <a:ext cx="3758565" cy="1447800"/>
            </a:xfrm>
            <a:custGeom>
              <a:avLst/>
              <a:gdLst/>
              <a:ahLst/>
              <a:cxnLst/>
              <a:rect l="l" t="t" r="r" b="b"/>
              <a:pathLst>
                <a:path w="3758565" h="1447800">
                  <a:moveTo>
                    <a:pt x="3613404" y="0"/>
                  </a:moveTo>
                  <a:lnTo>
                    <a:pt x="144780" y="0"/>
                  </a:lnTo>
                  <a:lnTo>
                    <a:pt x="99018" y="7381"/>
                  </a:lnTo>
                  <a:lnTo>
                    <a:pt x="59275" y="27934"/>
                  </a:lnTo>
                  <a:lnTo>
                    <a:pt x="27934" y="59275"/>
                  </a:lnTo>
                  <a:lnTo>
                    <a:pt x="7381" y="99018"/>
                  </a:lnTo>
                  <a:lnTo>
                    <a:pt x="0" y="144779"/>
                  </a:lnTo>
                  <a:lnTo>
                    <a:pt x="0" y="1303019"/>
                  </a:lnTo>
                  <a:lnTo>
                    <a:pt x="7381" y="1348781"/>
                  </a:lnTo>
                  <a:lnTo>
                    <a:pt x="27934" y="1388524"/>
                  </a:lnTo>
                  <a:lnTo>
                    <a:pt x="59275" y="1419865"/>
                  </a:lnTo>
                  <a:lnTo>
                    <a:pt x="99018" y="1440418"/>
                  </a:lnTo>
                  <a:lnTo>
                    <a:pt x="144780" y="1447799"/>
                  </a:lnTo>
                  <a:lnTo>
                    <a:pt x="3613404" y="1447799"/>
                  </a:lnTo>
                  <a:lnTo>
                    <a:pt x="3659165" y="1440418"/>
                  </a:lnTo>
                  <a:lnTo>
                    <a:pt x="3698908" y="1419865"/>
                  </a:lnTo>
                  <a:lnTo>
                    <a:pt x="3730249" y="1388524"/>
                  </a:lnTo>
                  <a:lnTo>
                    <a:pt x="3750802" y="1348781"/>
                  </a:lnTo>
                  <a:lnTo>
                    <a:pt x="3758184" y="1303019"/>
                  </a:lnTo>
                  <a:lnTo>
                    <a:pt x="3758184" y="144779"/>
                  </a:lnTo>
                  <a:lnTo>
                    <a:pt x="3750802" y="99018"/>
                  </a:lnTo>
                  <a:lnTo>
                    <a:pt x="3730249" y="59275"/>
                  </a:lnTo>
                  <a:lnTo>
                    <a:pt x="3698908" y="27934"/>
                  </a:lnTo>
                  <a:lnTo>
                    <a:pt x="3659165" y="7381"/>
                  </a:lnTo>
                  <a:lnTo>
                    <a:pt x="361340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9">
              <a:extLst>
                <a:ext uri="{FF2B5EF4-FFF2-40B4-BE49-F238E27FC236}">
                  <a16:creationId xmlns:a16="http://schemas.microsoft.com/office/drawing/2014/main" id="{4EC326DB-DE7E-4EBA-A99A-3D64D8D10671}"/>
                </a:ext>
              </a:extLst>
            </p:cNvPr>
            <p:cNvSpPr/>
            <p:nvPr/>
          </p:nvSpPr>
          <p:spPr>
            <a:xfrm>
              <a:off x="4877562" y="1600962"/>
              <a:ext cx="3758565" cy="1447800"/>
            </a:xfrm>
            <a:custGeom>
              <a:avLst/>
              <a:gdLst/>
              <a:ahLst/>
              <a:cxnLst/>
              <a:rect l="l" t="t" r="r" b="b"/>
              <a:pathLst>
                <a:path w="3758565" h="1447800">
                  <a:moveTo>
                    <a:pt x="0" y="144779"/>
                  </a:moveTo>
                  <a:lnTo>
                    <a:pt x="7381" y="99018"/>
                  </a:lnTo>
                  <a:lnTo>
                    <a:pt x="27934" y="59275"/>
                  </a:lnTo>
                  <a:lnTo>
                    <a:pt x="59275" y="27934"/>
                  </a:lnTo>
                  <a:lnTo>
                    <a:pt x="99018" y="7381"/>
                  </a:lnTo>
                  <a:lnTo>
                    <a:pt x="144780" y="0"/>
                  </a:lnTo>
                  <a:lnTo>
                    <a:pt x="3613404" y="0"/>
                  </a:lnTo>
                  <a:lnTo>
                    <a:pt x="3659165" y="7381"/>
                  </a:lnTo>
                  <a:lnTo>
                    <a:pt x="3698908" y="27934"/>
                  </a:lnTo>
                  <a:lnTo>
                    <a:pt x="3730249" y="59275"/>
                  </a:lnTo>
                  <a:lnTo>
                    <a:pt x="3750802" y="99018"/>
                  </a:lnTo>
                  <a:lnTo>
                    <a:pt x="3758184" y="144779"/>
                  </a:lnTo>
                  <a:lnTo>
                    <a:pt x="3758184" y="1303019"/>
                  </a:lnTo>
                  <a:lnTo>
                    <a:pt x="3750802" y="1348781"/>
                  </a:lnTo>
                  <a:lnTo>
                    <a:pt x="3730249" y="1388524"/>
                  </a:lnTo>
                  <a:lnTo>
                    <a:pt x="3698908" y="1419865"/>
                  </a:lnTo>
                  <a:lnTo>
                    <a:pt x="3659165" y="1440418"/>
                  </a:lnTo>
                  <a:lnTo>
                    <a:pt x="3613404" y="1447799"/>
                  </a:lnTo>
                  <a:lnTo>
                    <a:pt x="144780" y="1447799"/>
                  </a:lnTo>
                  <a:lnTo>
                    <a:pt x="99018" y="1440418"/>
                  </a:lnTo>
                  <a:lnTo>
                    <a:pt x="59275" y="1419865"/>
                  </a:lnTo>
                  <a:lnTo>
                    <a:pt x="27934" y="1388524"/>
                  </a:lnTo>
                  <a:lnTo>
                    <a:pt x="7381" y="1348781"/>
                  </a:lnTo>
                  <a:lnTo>
                    <a:pt x="0" y="1303019"/>
                  </a:lnTo>
                  <a:lnTo>
                    <a:pt x="0" y="144779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6" name="object 20">
            <a:extLst>
              <a:ext uri="{FF2B5EF4-FFF2-40B4-BE49-F238E27FC236}">
                <a16:creationId xmlns:a16="http://schemas.microsoft.com/office/drawing/2014/main" id="{E3823D16-3A84-4D8E-8074-677C8BD03CDF}"/>
              </a:ext>
            </a:extLst>
          </p:cNvPr>
          <p:cNvSpPr txBox="1"/>
          <p:nvPr/>
        </p:nvSpPr>
        <p:spPr>
          <a:xfrm>
            <a:off x="6114732" y="1733613"/>
            <a:ext cx="20345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Arial"/>
              </a:rPr>
              <a:t>Jan.</a:t>
            </a:r>
            <a:r>
              <a:rPr sz="2400" spc="-50" dirty="0">
                <a:latin typeface="Carlito"/>
                <a:cs typeface="Arial"/>
              </a:rPr>
              <a:t> </a:t>
            </a:r>
            <a:r>
              <a:rPr sz="2400" spc="-5" dirty="0">
                <a:latin typeface="Carlito"/>
                <a:cs typeface="Arial"/>
              </a:rPr>
              <a:t>1-March</a:t>
            </a:r>
            <a:endParaRPr sz="2400" dirty="0">
              <a:latin typeface="Carlito"/>
              <a:cs typeface="Arial"/>
            </a:endParaRPr>
          </a:p>
        </p:txBody>
      </p:sp>
      <p:sp>
        <p:nvSpPr>
          <p:cNvPr id="17" name="object 21">
            <a:extLst>
              <a:ext uri="{FF2B5EF4-FFF2-40B4-BE49-F238E27FC236}">
                <a16:creationId xmlns:a16="http://schemas.microsoft.com/office/drawing/2014/main" id="{4CC7E04C-868C-4934-9371-8FEEE87E3E28}"/>
              </a:ext>
            </a:extLst>
          </p:cNvPr>
          <p:cNvSpPr txBox="1"/>
          <p:nvPr/>
        </p:nvSpPr>
        <p:spPr>
          <a:xfrm>
            <a:off x="6343332" y="2049081"/>
            <a:ext cx="1533525" cy="102108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algn="just">
              <a:lnSpc>
                <a:spcPct val="86000"/>
              </a:lnSpc>
              <a:spcBef>
                <a:spcPts val="500"/>
              </a:spcBef>
            </a:pPr>
            <a:r>
              <a:rPr sz="2400" spc="-5" dirty="0">
                <a:latin typeface="Carlito"/>
                <a:cs typeface="Arial"/>
              </a:rPr>
              <a:t>31 if Part</a:t>
            </a:r>
            <a:r>
              <a:rPr sz="2400" spc="-65" dirty="0">
                <a:latin typeface="Carlito"/>
                <a:cs typeface="Arial"/>
              </a:rPr>
              <a:t> </a:t>
            </a:r>
            <a:r>
              <a:rPr sz="2400" dirty="0">
                <a:latin typeface="Carlito"/>
                <a:cs typeface="Arial"/>
              </a:rPr>
              <a:t>B  </a:t>
            </a:r>
            <a:r>
              <a:rPr sz="2400" spc="-5" dirty="0">
                <a:latin typeface="Carlito"/>
                <a:cs typeface="Arial"/>
              </a:rPr>
              <a:t>enrollment  missed</a:t>
            </a:r>
            <a:endParaRPr sz="2400" dirty="0">
              <a:latin typeface="Carlito"/>
              <a:cs typeface="Arial"/>
            </a:endParaRPr>
          </a:p>
        </p:txBody>
      </p:sp>
      <p:grpSp>
        <p:nvGrpSpPr>
          <p:cNvPr id="18" name="object 22">
            <a:extLst>
              <a:ext uri="{FF2B5EF4-FFF2-40B4-BE49-F238E27FC236}">
                <a16:creationId xmlns:a16="http://schemas.microsoft.com/office/drawing/2014/main" id="{30ED7085-A22D-4CFF-AFDF-B7FF26C27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3960" y="1740344"/>
            <a:ext cx="3389629" cy="1321435"/>
            <a:chOff x="953960" y="1664144"/>
            <a:chExt cx="3389629" cy="1321435"/>
          </a:xfrm>
        </p:grpSpPr>
        <p:sp>
          <p:nvSpPr>
            <p:cNvPr id="19" name="object 23">
              <a:extLst>
                <a:ext uri="{FF2B5EF4-FFF2-40B4-BE49-F238E27FC236}">
                  <a16:creationId xmlns:a16="http://schemas.microsoft.com/office/drawing/2014/main" id="{1EC61B49-9483-4F8B-A03C-637179192749}"/>
                </a:ext>
              </a:extLst>
            </p:cNvPr>
            <p:cNvSpPr/>
            <p:nvPr/>
          </p:nvSpPr>
          <p:spPr>
            <a:xfrm>
              <a:off x="966977" y="1677162"/>
              <a:ext cx="3363595" cy="1295400"/>
            </a:xfrm>
            <a:custGeom>
              <a:avLst/>
              <a:gdLst/>
              <a:ahLst/>
              <a:cxnLst/>
              <a:rect l="l" t="t" r="r" b="b"/>
              <a:pathLst>
                <a:path w="3363595" h="1295400">
                  <a:moveTo>
                    <a:pt x="3233928" y="0"/>
                  </a:moveTo>
                  <a:lnTo>
                    <a:pt x="129539" y="0"/>
                  </a:lnTo>
                  <a:lnTo>
                    <a:pt x="79118" y="10180"/>
                  </a:lnTo>
                  <a:lnTo>
                    <a:pt x="37942" y="37942"/>
                  </a:lnTo>
                  <a:lnTo>
                    <a:pt x="10180" y="79118"/>
                  </a:lnTo>
                  <a:lnTo>
                    <a:pt x="0" y="129539"/>
                  </a:lnTo>
                  <a:lnTo>
                    <a:pt x="0" y="1165859"/>
                  </a:lnTo>
                  <a:lnTo>
                    <a:pt x="10180" y="1216281"/>
                  </a:lnTo>
                  <a:lnTo>
                    <a:pt x="37942" y="1257457"/>
                  </a:lnTo>
                  <a:lnTo>
                    <a:pt x="79118" y="1285219"/>
                  </a:lnTo>
                  <a:lnTo>
                    <a:pt x="129539" y="1295399"/>
                  </a:lnTo>
                  <a:lnTo>
                    <a:pt x="3233928" y="1295399"/>
                  </a:lnTo>
                  <a:lnTo>
                    <a:pt x="3284349" y="1285219"/>
                  </a:lnTo>
                  <a:lnTo>
                    <a:pt x="3325525" y="1257457"/>
                  </a:lnTo>
                  <a:lnTo>
                    <a:pt x="3353287" y="1216281"/>
                  </a:lnTo>
                  <a:lnTo>
                    <a:pt x="3363467" y="1165859"/>
                  </a:lnTo>
                  <a:lnTo>
                    <a:pt x="3363467" y="129539"/>
                  </a:lnTo>
                  <a:lnTo>
                    <a:pt x="3353287" y="79118"/>
                  </a:lnTo>
                  <a:lnTo>
                    <a:pt x="3325525" y="37942"/>
                  </a:lnTo>
                  <a:lnTo>
                    <a:pt x="3284349" y="10180"/>
                  </a:lnTo>
                  <a:lnTo>
                    <a:pt x="323392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4">
              <a:extLst>
                <a:ext uri="{FF2B5EF4-FFF2-40B4-BE49-F238E27FC236}">
                  <a16:creationId xmlns:a16="http://schemas.microsoft.com/office/drawing/2014/main" id="{0B983B70-EB69-4918-9ADB-2627907A7DC9}"/>
                </a:ext>
              </a:extLst>
            </p:cNvPr>
            <p:cNvSpPr/>
            <p:nvPr/>
          </p:nvSpPr>
          <p:spPr>
            <a:xfrm>
              <a:off x="966977" y="1677162"/>
              <a:ext cx="3363595" cy="1295400"/>
            </a:xfrm>
            <a:custGeom>
              <a:avLst/>
              <a:gdLst/>
              <a:ahLst/>
              <a:cxnLst/>
              <a:rect l="l" t="t" r="r" b="b"/>
              <a:pathLst>
                <a:path w="3363595" h="1295400">
                  <a:moveTo>
                    <a:pt x="0" y="129539"/>
                  </a:moveTo>
                  <a:lnTo>
                    <a:pt x="10180" y="79118"/>
                  </a:lnTo>
                  <a:lnTo>
                    <a:pt x="37942" y="37942"/>
                  </a:lnTo>
                  <a:lnTo>
                    <a:pt x="79118" y="10180"/>
                  </a:lnTo>
                  <a:lnTo>
                    <a:pt x="129539" y="0"/>
                  </a:lnTo>
                  <a:lnTo>
                    <a:pt x="3233928" y="0"/>
                  </a:lnTo>
                  <a:lnTo>
                    <a:pt x="3284349" y="10180"/>
                  </a:lnTo>
                  <a:lnTo>
                    <a:pt x="3325525" y="37942"/>
                  </a:lnTo>
                  <a:lnTo>
                    <a:pt x="3353287" y="79118"/>
                  </a:lnTo>
                  <a:lnTo>
                    <a:pt x="3363467" y="129539"/>
                  </a:lnTo>
                  <a:lnTo>
                    <a:pt x="3363467" y="1165859"/>
                  </a:lnTo>
                  <a:lnTo>
                    <a:pt x="3353287" y="1216281"/>
                  </a:lnTo>
                  <a:lnTo>
                    <a:pt x="3325525" y="1257457"/>
                  </a:lnTo>
                  <a:lnTo>
                    <a:pt x="3284349" y="1285219"/>
                  </a:lnTo>
                  <a:lnTo>
                    <a:pt x="3233928" y="1295399"/>
                  </a:lnTo>
                  <a:lnTo>
                    <a:pt x="129539" y="1295399"/>
                  </a:lnTo>
                  <a:lnTo>
                    <a:pt x="79118" y="1285219"/>
                  </a:lnTo>
                  <a:lnTo>
                    <a:pt x="37942" y="1257457"/>
                  </a:lnTo>
                  <a:lnTo>
                    <a:pt x="10180" y="1216281"/>
                  </a:lnTo>
                  <a:lnTo>
                    <a:pt x="0" y="1165859"/>
                  </a:lnTo>
                  <a:lnTo>
                    <a:pt x="0" y="129539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object 25">
            <a:extLst>
              <a:ext uri="{FF2B5EF4-FFF2-40B4-BE49-F238E27FC236}">
                <a16:creationId xmlns:a16="http://schemas.microsoft.com/office/drawing/2014/main" id="{AE6414F1-A5D2-4D50-A42B-1FBF78A16B60}"/>
              </a:ext>
            </a:extLst>
          </p:cNvPr>
          <p:cNvSpPr txBox="1"/>
          <p:nvPr/>
        </p:nvSpPr>
        <p:spPr>
          <a:xfrm>
            <a:off x="1048528" y="1806473"/>
            <a:ext cx="1845945" cy="102235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266065" marR="30480" indent="-228600">
              <a:lnSpc>
                <a:spcPts val="2480"/>
              </a:lnSpc>
              <a:spcBef>
                <a:spcPts val="515"/>
              </a:spcBef>
              <a:buChar char="•"/>
              <a:tabLst>
                <a:tab pos="266700" algn="l"/>
              </a:tabLst>
            </a:pPr>
            <a:r>
              <a:rPr sz="2400" spc="-5" dirty="0">
                <a:latin typeface="Carlito"/>
                <a:cs typeface="Arial"/>
              </a:rPr>
              <a:t>7 months  around</a:t>
            </a:r>
            <a:r>
              <a:rPr sz="2400" spc="-85" dirty="0">
                <a:latin typeface="Carlito"/>
                <a:cs typeface="Arial"/>
              </a:rPr>
              <a:t> </a:t>
            </a:r>
            <a:r>
              <a:rPr sz="2400" spc="-5" dirty="0">
                <a:latin typeface="Carlito"/>
                <a:cs typeface="Arial"/>
              </a:rPr>
              <a:t>65</a:t>
            </a:r>
            <a:r>
              <a:rPr sz="2400" spc="-7" baseline="24305" dirty="0">
                <a:latin typeface="Carlito"/>
                <a:cs typeface="Arial"/>
              </a:rPr>
              <a:t>th </a:t>
            </a:r>
            <a:r>
              <a:rPr sz="1600" spc="-5" dirty="0">
                <a:latin typeface="Carlito"/>
                <a:cs typeface="Arial"/>
              </a:rPr>
              <a:t> </a:t>
            </a:r>
            <a:r>
              <a:rPr sz="2400" spc="-5" dirty="0">
                <a:latin typeface="Carlito"/>
                <a:cs typeface="Arial"/>
              </a:rPr>
              <a:t>birthday</a:t>
            </a:r>
            <a:endParaRPr sz="2400" dirty="0">
              <a:latin typeface="Carlito"/>
              <a:cs typeface="Arial"/>
            </a:endParaRPr>
          </a:p>
        </p:txBody>
      </p:sp>
      <p:grpSp>
        <p:nvGrpSpPr>
          <p:cNvPr id="22" name="object 26">
            <a:extLst>
              <a:ext uri="{FF2B5EF4-FFF2-40B4-BE49-F238E27FC236}">
                <a16:creationId xmlns:a16="http://schemas.microsoft.com/office/drawing/2014/main" id="{C0346C53-77A0-44EA-BE71-E2C0A60A9B78}"/>
              </a:ext>
            </a:extLst>
          </p:cNvPr>
          <p:cNvGrpSpPr/>
          <p:nvPr/>
        </p:nvGrpSpPr>
        <p:grpSpPr>
          <a:xfrm>
            <a:off x="2578544" y="1892744"/>
            <a:ext cx="1986280" cy="1986280"/>
            <a:chOff x="2578544" y="1816544"/>
            <a:chExt cx="1986280" cy="1986280"/>
          </a:xfrm>
        </p:grpSpPr>
        <p:sp>
          <p:nvSpPr>
            <p:cNvPr id="23" name="object 27">
              <a:extLst>
                <a:ext uri="{FF2B5EF4-FFF2-40B4-BE49-F238E27FC236}">
                  <a16:creationId xmlns:a16="http://schemas.microsoft.com/office/drawing/2014/main" id="{FD8D0C64-9CEC-48E9-8516-780911B90F7B}"/>
                </a:ext>
              </a:extLst>
            </p:cNvPr>
            <p:cNvSpPr/>
            <p:nvPr/>
          </p:nvSpPr>
          <p:spPr>
            <a:xfrm>
              <a:off x="2591562" y="1829562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1959864" y="0"/>
                  </a:moveTo>
                  <a:lnTo>
                    <a:pt x="1911537" y="584"/>
                  </a:lnTo>
                  <a:lnTo>
                    <a:pt x="1863497" y="2327"/>
                  </a:lnTo>
                  <a:lnTo>
                    <a:pt x="1815758" y="5217"/>
                  </a:lnTo>
                  <a:lnTo>
                    <a:pt x="1768334" y="9239"/>
                  </a:lnTo>
                  <a:lnTo>
                    <a:pt x="1721237" y="14380"/>
                  </a:lnTo>
                  <a:lnTo>
                    <a:pt x="1674481" y="20627"/>
                  </a:lnTo>
                  <a:lnTo>
                    <a:pt x="1628080" y="27966"/>
                  </a:lnTo>
                  <a:lnTo>
                    <a:pt x="1582046" y="36385"/>
                  </a:lnTo>
                  <a:lnTo>
                    <a:pt x="1536394" y="45868"/>
                  </a:lnTo>
                  <a:lnTo>
                    <a:pt x="1491136" y="56404"/>
                  </a:lnTo>
                  <a:lnTo>
                    <a:pt x="1446286" y="67978"/>
                  </a:lnTo>
                  <a:lnTo>
                    <a:pt x="1401858" y="80578"/>
                  </a:lnTo>
                  <a:lnTo>
                    <a:pt x="1357865" y="94189"/>
                  </a:lnTo>
                  <a:lnTo>
                    <a:pt x="1314321" y="108799"/>
                  </a:lnTo>
                  <a:lnTo>
                    <a:pt x="1271238" y="124394"/>
                  </a:lnTo>
                  <a:lnTo>
                    <a:pt x="1228630" y="140960"/>
                  </a:lnTo>
                  <a:lnTo>
                    <a:pt x="1186510" y="158485"/>
                  </a:lnTo>
                  <a:lnTo>
                    <a:pt x="1144893" y="176954"/>
                  </a:lnTo>
                  <a:lnTo>
                    <a:pt x="1103791" y="196355"/>
                  </a:lnTo>
                  <a:lnTo>
                    <a:pt x="1063219" y="216673"/>
                  </a:lnTo>
                  <a:lnTo>
                    <a:pt x="1023188" y="237896"/>
                  </a:lnTo>
                  <a:lnTo>
                    <a:pt x="983713" y="260010"/>
                  </a:lnTo>
                  <a:lnTo>
                    <a:pt x="944807" y="283002"/>
                  </a:lnTo>
                  <a:lnTo>
                    <a:pt x="906483" y="306858"/>
                  </a:lnTo>
                  <a:lnTo>
                    <a:pt x="868756" y="331565"/>
                  </a:lnTo>
                  <a:lnTo>
                    <a:pt x="831638" y="357109"/>
                  </a:lnTo>
                  <a:lnTo>
                    <a:pt x="795142" y="383477"/>
                  </a:lnTo>
                  <a:lnTo>
                    <a:pt x="759283" y="410656"/>
                  </a:lnTo>
                  <a:lnTo>
                    <a:pt x="724073" y="438632"/>
                  </a:lnTo>
                  <a:lnTo>
                    <a:pt x="689527" y="467391"/>
                  </a:lnTo>
                  <a:lnTo>
                    <a:pt x="655657" y="496921"/>
                  </a:lnTo>
                  <a:lnTo>
                    <a:pt x="622476" y="527208"/>
                  </a:lnTo>
                  <a:lnTo>
                    <a:pt x="589999" y="558239"/>
                  </a:lnTo>
                  <a:lnTo>
                    <a:pt x="558239" y="589999"/>
                  </a:lnTo>
                  <a:lnTo>
                    <a:pt x="527208" y="622476"/>
                  </a:lnTo>
                  <a:lnTo>
                    <a:pt x="496921" y="655657"/>
                  </a:lnTo>
                  <a:lnTo>
                    <a:pt x="467391" y="689527"/>
                  </a:lnTo>
                  <a:lnTo>
                    <a:pt x="438632" y="724073"/>
                  </a:lnTo>
                  <a:lnTo>
                    <a:pt x="410656" y="759283"/>
                  </a:lnTo>
                  <a:lnTo>
                    <a:pt x="383477" y="795142"/>
                  </a:lnTo>
                  <a:lnTo>
                    <a:pt x="357109" y="831638"/>
                  </a:lnTo>
                  <a:lnTo>
                    <a:pt x="331565" y="868756"/>
                  </a:lnTo>
                  <a:lnTo>
                    <a:pt x="306858" y="906483"/>
                  </a:lnTo>
                  <a:lnTo>
                    <a:pt x="283002" y="944807"/>
                  </a:lnTo>
                  <a:lnTo>
                    <a:pt x="260010" y="983713"/>
                  </a:lnTo>
                  <a:lnTo>
                    <a:pt x="237896" y="1023188"/>
                  </a:lnTo>
                  <a:lnTo>
                    <a:pt x="216673" y="1063219"/>
                  </a:lnTo>
                  <a:lnTo>
                    <a:pt x="196355" y="1103791"/>
                  </a:lnTo>
                  <a:lnTo>
                    <a:pt x="176954" y="1144893"/>
                  </a:lnTo>
                  <a:lnTo>
                    <a:pt x="158485" y="1186510"/>
                  </a:lnTo>
                  <a:lnTo>
                    <a:pt x="140960" y="1228630"/>
                  </a:lnTo>
                  <a:lnTo>
                    <a:pt x="124394" y="1271238"/>
                  </a:lnTo>
                  <a:lnTo>
                    <a:pt x="108799" y="1314321"/>
                  </a:lnTo>
                  <a:lnTo>
                    <a:pt x="94189" y="1357865"/>
                  </a:lnTo>
                  <a:lnTo>
                    <a:pt x="80578" y="1401858"/>
                  </a:lnTo>
                  <a:lnTo>
                    <a:pt x="67978" y="1446286"/>
                  </a:lnTo>
                  <a:lnTo>
                    <a:pt x="56404" y="1491136"/>
                  </a:lnTo>
                  <a:lnTo>
                    <a:pt x="45868" y="1536394"/>
                  </a:lnTo>
                  <a:lnTo>
                    <a:pt x="36385" y="1582046"/>
                  </a:lnTo>
                  <a:lnTo>
                    <a:pt x="27966" y="1628080"/>
                  </a:lnTo>
                  <a:lnTo>
                    <a:pt x="20627" y="1674481"/>
                  </a:lnTo>
                  <a:lnTo>
                    <a:pt x="14380" y="1721237"/>
                  </a:lnTo>
                  <a:lnTo>
                    <a:pt x="9239" y="1768334"/>
                  </a:lnTo>
                  <a:lnTo>
                    <a:pt x="5217" y="1815758"/>
                  </a:lnTo>
                  <a:lnTo>
                    <a:pt x="2327" y="1863497"/>
                  </a:lnTo>
                  <a:lnTo>
                    <a:pt x="584" y="1911537"/>
                  </a:lnTo>
                  <a:lnTo>
                    <a:pt x="0" y="1959864"/>
                  </a:lnTo>
                  <a:lnTo>
                    <a:pt x="1959864" y="1959864"/>
                  </a:lnTo>
                  <a:lnTo>
                    <a:pt x="1959864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8">
              <a:extLst>
                <a:ext uri="{FF2B5EF4-FFF2-40B4-BE49-F238E27FC236}">
                  <a16:creationId xmlns:a16="http://schemas.microsoft.com/office/drawing/2014/main" id="{6EEAC0E4-96D7-4E33-9079-750BBF755863}"/>
                </a:ext>
              </a:extLst>
            </p:cNvPr>
            <p:cNvSpPr/>
            <p:nvPr/>
          </p:nvSpPr>
          <p:spPr>
            <a:xfrm>
              <a:off x="2591562" y="1829562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0" y="1959864"/>
                  </a:moveTo>
                  <a:lnTo>
                    <a:pt x="584" y="1911537"/>
                  </a:lnTo>
                  <a:lnTo>
                    <a:pt x="2327" y="1863497"/>
                  </a:lnTo>
                  <a:lnTo>
                    <a:pt x="5217" y="1815758"/>
                  </a:lnTo>
                  <a:lnTo>
                    <a:pt x="9239" y="1768334"/>
                  </a:lnTo>
                  <a:lnTo>
                    <a:pt x="14380" y="1721237"/>
                  </a:lnTo>
                  <a:lnTo>
                    <a:pt x="20627" y="1674481"/>
                  </a:lnTo>
                  <a:lnTo>
                    <a:pt x="27966" y="1628080"/>
                  </a:lnTo>
                  <a:lnTo>
                    <a:pt x="36385" y="1582046"/>
                  </a:lnTo>
                  <a:lnTo>
                    <a:pt x="45868" y="1536394"/>
                  </a:lnTo>
                  <a:lnTo>
                    <a:pt x="56404" y="1491136"/>
                  </a:lnTo>
                  <a:lnTo>
                    <a:pt x="67978" y="1446286"/>
                  </a:lnTo>
                  <a:lnTo>
                    <a:pt x="80578" y="1401858"/>
                  </a:lnTo>
                  <a:lnTo>
                    <a:pt x="94189" y="1357865"/>
                  </a:lnTo>
                  <a:lnTo>
                    <a:pt x="108799" y="1314321"/>
                  </a:lnTo>
                  <a:lnTo>
                    <a:pt x="124394" y="1271238"/>
                  </a:lnTo>
                  <a:lnTo>
                    <a:pt x="140960" y="1228630"/>
                  </a:lnTo>
                  <a:lnTo>
                    <a:pt x="158485" y="1186510"/>
                  </a:lnTo>
                  <a:lnTo>
                    <a:pt x="176954" y="1144893"/>
                  </a:lnTo>
                  <a:lnTo>
                    <a:pt x="196355" y="1103791"/>
                  </a:lnTo>
                  <a:lnTo>
                    <a:pt x="216673" y="1063219"/>
                  </a:lnTo>
                  <a:lnTo>
                    <a:pt x="237896" y="1023188"/>
                  </a:lnTo>
                  <a:lnTo>
                    <a:pt x="260010" y="983713"/>
                  </a:lnTo>
                  <a:lnTo>
                    <a:pt x="283002" y="944807"/>
                  </a:lnTo>
                  <a:lnTo>
                    <a:pt x="306858" y="906483"/>
                  </a:lnTo>
                  <a:lnTo>
                    <a:pt x="331565" y="868756"/>
                  </a:lnTo>
                  <a:lnTo>
                    <a:pt x="357109" y="831638"/>
                  </a:lnTo>
                  <a:lnTo>
                    <a:pt x="383477" y="795142"/>
                  </a:lnTo>
                  <a:lnTo>
                    <a:pt x="410656" y="759283"/>
                  </a:lnTo>
                  <a:lnTo>
                    <a:pt x="438632" y="724073"/>
                  </a:lnTo>
                  <a:lnTo>
                    <a:pt x="467391" y="689527"/>
                  </a:lnTo>
                  <a:lnTo>
                    <a:pt x="496921" y="655657"/>
                  </a:lnTo>
                  <a:lnTo>
                    <a:pt x="527208" y="622476"/>
                  </a:lnTo>
                  <a:lnTo>
                    <a:pt x="558239" y="589999"/>
                  </a:lnTo>
                  <a:lnTo>
                    <a:pt x="589999" y="558239"/>
                  </a:lnTo>
                  <a:lnTo>
                    <a:pt x="622476" y="527208"/>
                  </a:lnTo>
                  <a:lnTo>
                    <a:pt x="655657" y="496921"/>
                  </a:lnTo>
                  <a:lnTo>
                    <a:pt x="689527" y="467391"/>
                  </a:lnTo>
                  <a:lnTo>
                    <a:pt x="724073" y="438632"/>
                  </a:lnTo>
                  <a:lnTo>
                    <a:pt x="759283" y="410656"/>
                  </a:lnTo>
                  <a:lnTo>
                    <a:pt x="795142" y="383477"/>
                  </a:lnTo>
                  <a:lnTo>
                    <a:pt x="831638" y="357109"/>
                  </a:lnTo>
                  <a:lnTo>
                    <a:pt x="868756" y="331565"/>
                  </a:lnTo>
                  <a:lnTo>
                    <a:pt x="906483" y="306858"/>
                  </a:lnTo>
                  <a:lnTo>
                    <a:pt x="944807" y="283002"/>
                  </a:lnTo>
                  <a:lnTo>
                    <a:pt x="983713" y="260010"/>
                  </a:lnTo>
                  <a:lnTo>
                    <a:pt x="1023188" y="237896"/>
                  </a:lnTo>
                  <a:lnTo>
                    <a:pt x="1063219" y="216673"/>
                  </a:lnTo>
                  <a:lnTo>
                    <a:pt x="1103791" y="196355"/>
                  </a:lnTo>
                  <a:lnTo>
                    <a:pt x="1144893" y="176954"/>
                  </a:lnTo>
                  <a:lnTo>
                    <a:pt x="1186510" y="158485"/>
                  </a:lnTo>
                  <a:lnTo>
                    <a:pt x="1228630" y="140960"/>
                  </a:lnTo>
                  <a:lnTo>
                    <a:pt x="1271238" y="124394"/>
                  </a:lnTo>
                  <a:lnTo>
                    <a:pt x="1314321" y="108799"/>
                  </a:lnTo>
                  <a:lnTo>
                    <a:pt x="1357865" y="94189"/>
                  </a:lnTo>
                  <a:lnTo>
                    <a:pt x="1401858" y="80578"/>
                  </a:lnTo>
                  <a:lnTo>
                    <a:pt x="1446286" y="67978"/>
                  </a:lnTo>
                  <a:lnTo>
                    <a:pt x="1491136" y="56404"/>
                  </a:lnTo>
                  <a:lnTo>
                    <a:pt x="1536394" y="45868"/>
                  </a:lnTo>
                  <a:lnTo>
                    <a:pt x="1582046" y="36385"/>
                  </a:lnTo>
                  <a:lnTo>
                    <a:pt x="1628080" y="27966"/>
                  </a:lnTo>
                  <a:lnTo>
                    <a:pt x="1674481" y="20627"/>
                  </a:lnTo>
                  <a:lnTo>
                    <a:pt x="1721237" y="14380"/>
                  </a:lnTo>
                  <a:lnTo>
                    <a:pt x="1768334" y="9239"/>
                  </a:lnTo>
                  <a:lnTo>
                    <a:pt x="1815758" y="5217"/>
                  </a:lnTo>
                  <a:lnTo>
                    <a:pt x="1863497" y="2327"/>
                  </a:lnTo>
                  <a:lnTo>
                    <a:pt x="1911537" y="584"/>
                  </a:lnTo>
                  <a:lnTo>
                    <a:pt x="1959864" y="0"/>
                  </a:lnTo>
                  <a:lnTo>
                    <a:pt x="1959864" y="1959864"/>
                  </a:lnTo>
                  <a:lnTo>
                    <a:pt x="0" y="195986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5" name="object 29">
            <a:extLst>
              <a:ext uri="{FF2B5EF4-FFF2-40B4-BE49-F238E27FC236}">
                <a16:creationId xmlns:a16="http://schemas.microsoft.com/office/drawing/2014/main" id="{F64872BD-B0FF-48F2-84AB-9406F3C14D98}"/>
              </a:ext>
            </a:extLst>
          </p:cNvPr>
          <p:cNvSpPr txBox="1"/>
          <p:nvPr/>
        </p:nvSpPr>
        <p:spPr>
          <a:xfrm>
            <a:off x="3317349" y="2678439"/>
            <a:ext cx="108077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5420">
              <a:lnSpc>
                <a:spcPct val="119500"/>
              </a:lnSpc>
              <a:spcBef>
                <a:spcPts val="100"/>
              </a:spcBef>
            </a:pP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Initial  A,B,</a:t>
            </a:r>
            <a:r>
              <a:rPr sz="23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,D</a:t>
            </a:r>
            <a:endParaRPr sz="2300" dirty="0">
              <a:latin typeface="Arial"/>
              <a:cs typeface="Arial"/>
            </a:endParaRPr>
          </a:p>
        </p:txBody>
      </p:sp>
      <p:grpSp>
        <p:nvGrpSpPr>
          <p:cNvPr id="26" name="object 30">
            <a:extLst>
              <a:ext uri="{FF2B5EF4-FFF2-40B4-BE49-F238E27FC236}">
                <a16:creationId xmlns:a16="http://schemas.microsoft.com/office/drawing/2014/main" id="{78B99CF4-9E02-4918-A58A-150FA912F7F0}"/>
              </a:ext>
            </a:extLst>
          </p:cNvPr>
          <p:cNvGrpSpPr/>
          <p:nvPr/>
        </p:nvGrpSpPr>
        <p:grpSpPr>
          <a:xfrm>
            <a:off x="4483544" y="1892744"/>
            <a:ext cx="1986280" cy="1986280"/>
            <a:chOff x="4483544" y="1816544"/>
            <a:chExt cx="1986280" cy="1986280"/>
          </a:xfrm>
        </p:grpSpPr>
        <p:sp>
          <p:nvSpPr>
            <p:cNvPr id="27" name="object 31">
              <a:extLst>
                <a:ext uri="{FF2B5EF4-FFF2-40B4-BE49-F238E27FC236}">
                  <a16:creationId xmlns:a16="http://schemas.microsoft.com/office/drawing/2014/main" id="{970210ED-3161-4AEA-9042-0FA0E04EE506}"/>
                </a:ext>
              </a:extLst>
            </p:cNvPr>
            <p:cNvSpPr/>
            <p:nvPr/>
          </p:nvSpPr>
          <p:spPr>
            <a:xfrm>
              <a:off x="4496562" y="1829562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0" y="0"/>
                  </a:moveTo>
                  <a:lnTo>
                    <a:pt x="0" y="1959864"/>
                  </a:lnTo>
                  <a:lnTo>
                    <a:pt x="1959864" y="1959864"/>
                  </a:lnTo>
                  <a:lnTo>
                    <a:pt x="1959279" y="1911537"/>
                  </a:lnTo>
                  <a:lnTo>
                    <a:pt x="1957536" y="1863497"/>
                  </a:lnTo>
                  <a:lnTo>
                    <a:pt x="1954646" y="1815758"/>
                  </a:lnTo>
                  <a:lnTo>
                    <a:pt x="1950624" y="1768334"/>
                  </a:lnTo>
                  <a:lnTo>
                    <a:pt x="1945483" y="1721237"/>
                  </a:lnTo>
                  <a:lnTo>
                    <a:pt x="1939236" y="1674481"/>
                  </a:lnTo>
                  <a:lnTo>
                    <a:pt x="1931897" y="1628080"/>
                  </a:lnTo>
                  <a:lnTo>
                    <a:pt x="1923478" y="1582046"/>
                  </a:lnTo>
                  <a:lnTo>
                    <a:pt x="1913995" y="1536394"/>
                  </a:lnTo>
                  <a:lnTo>
                    <a:pt x="1903459" y="1491136"/>
                  </a:lnTo>
                  <a:lnTo>
                    <a:pt x="1891885" y="1446286"/>
                  </a:lnTo>
                  <a:lnTo>
                    <a:pt x="1879285" y="1401858"/>
                  </a:lnTo>
                  <a:lnTo>
                    <a:pt x="1865674" y="1357865"/>
                  </a:lnTo>
                  <a:lnTo>
                    <a:pt x="1851064" y="1314321"/>
                  </a:lnTo>
                  <a:lnTo>
                    <a:pt x="1835469" y="1271238"/>
                  </a:lnTo>
                  <a:lnTo>
                    <a:pt x="1818903" y="1228630"/>
                  </a:lnTo>
                  <a:lnTo>
                    <a:pt x="1801378" y="1186510"/>
                  </a:lnTo>
                  <a:lnTo>
                    <a:pt x="1782909" y="1144893"/>
                  </a:lnTo>
                  <a:lnTo>
                    <a:pt x="1763508" y="1103791"/>
                  </a:lnTo>
                  <a:lnTo>
                    <a:pt x="1743190" y="1063219"/>
                  </a:lnTo>
                  <a:lnTo>
                    <a:pt x="1721967" y="1023188"/>
                  </a:lnTo>
                  <a:lnTo>
                    <a:pt x="1699853" y="983713"/>
                  </a:lnTo>
                  <a:lnTo>
                    <a:pt x="1676861" y="944807"/>
                  </a:lnTo>
                  <a:lnTo>
                    <a:pt x="1653005" y="906483"/>
                  </a:lnTo>
                  <a:lnTo>
                    <a:pt x="1628298" y="868756"/>
                  </a:lnTo>
                  <a:lnTo>
                    <a:pt x="1602754" y="831638"/>
                  </a:lnTo>
                  <a:lnTo>
                    <a:pt x="1576386" y="795142"/>
                  </a:lnTo>
                  <a:lnTo>
                    <a:pt x="1549207" y="759283"/>
                  </a:lnTo>
                  <a:lnTo>
                    <a:pt x="1521231" y="724073"/>
                  </a:lnTo>
                  <a:lnTo>
                    <a:pt x="1492472" y="689527"/>
                  </a:lnTo>
                  <a:lnTo>
                    <a:pt x="1462942" y="655657"/>
                  </a:lnTo>
                  <a:lnTo>
                    <a:pt x="1432655" y="622476"/>
                  </a:lnTo>
                  <a:lnTo>
                    <a:pt x="1401624" y="589999"/>
                  </a:lnTo>
                  <a:lnTo>
                    <a:pt x="1369864" y="558239"/>
                  </a:lnTo>
                  <a:lnTo>
                    <a:pt x="1337387" y="527208"/>
                  </a:lnTo>
                  <a:lnTo>
                    <a:pt x="1304206" y="496921"/>
                  </a:lnTo>
                  <a:lnTo>
                    <a:pt x="1270336" y="467391"/>
                  </a:lnTo>
                  <a:lnTo>
                    <a:pt x="1235790" y="438632"/>
                  </a:lnTo>
                  <a:lnTo>
                    <a:pt x="1200580" y="410656"/>
                  </a:lnTo>
                  <a:lnTo>
                    <a:pt x="1164721" y="383477"/>
                  </a:lnTo>
                  <a:lnTo>
                    <a:pt x="1128225" y="357109"/>
                  </a:lnTo>
                  <a:lnTo>
                    <a:pt x="1091107" y="331565"/>
                  </a:lnTo>
                  <a:lnTo>
                    <a:pt x="1053380" y="306858"/>
                  </a:lnTo>
                  <a:lnTo>
                    <a:pt x="1015056" y="283002"/>
                  </a:lnTo>
                  <a:lnTo>
                    <a:pt x="976150" y="260010"/>
                  </a:lnTo>
                  <a:lnTo>
                    <a:pt x="936675" y="237896"/>
                  </a:lnTo>
                  <a:lnTo>
                    <a:pt x="896644" y="216673"/>
                  </a:lnTo>
                  <a:lnTo>
                    <a:pt x="856072" y="196355"/>
                  </a:lnTo>
                  <a:lnTo>
                    <a:pt x="814970" y="176954"/>
                  </a:lnTo>
                  <a:lnTo>
                    <a:pt x="773353" y="158485"/>
                  </a:lnTo>
                  <a:lnTo>
                    <a:pt x="731233" y="140960"/>
                  </a:lnTo>
                  <a:lnTo>
                    <a:pt x="688625" y="124394"/>
                  </a:lnTo>
                  <a:lnTo>
                    <a:pt x="645542" y="108799"/>
                  </a:lnTo>
                  <a:lnTo>
                    <a:pt x="601998" y="94189"/>
                  </a:lnTo>
                  <a:lnTo>
                    <a:pt x="558005" y="80578"/>
                  </a:lnTo>
                  <a:lnTo>
                    <a:pt x="513577" y="67978"/>
                  </a:lnTo>
                  <a:lnTo>
                    <a:pt x="468727" y="56404"/>
                  </a:lnTo>
                  <a:lnTo>
                    <a:pt x="423469" y="45868"/>
                  </a:lnTo>
                  <a:lnTo>
                    <a:pt x="377817" y="36385"/>
                  </a:lnTo>
                  <a:lnTo>
                    <a:pt x="331783" y="27966"/>
                  </a:lnTo>
                  <a:lnTo>
                    <a:pt x="285382" y="20627"/>
                  </a:lnTo>
                  <a:lnTo>
                    <a:pt x="238626" y="14380"/>
                  </a:lnTo>
                  <a:lnTo>
                    <a:pt x="191529" y="9239"/>
                  </a:lnTo>
                  <a:lnTo>
                    <a:pt x="144105" y="5217"/>
                  </a:lnTo>
                  <a:lnTo>
                    <a:pt x="96366" y="2327"/>
                  </a:lnTo>
                  <a:lnTo>
                    <a:pt x="48326" y="5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32">
              <a:extLst>
                <a:ext uri="{FF2B5EF4-FFF2-40B4-BE49-F238E27FC236}">
                  <a16:creationId xmlns:a16="http://schemas.microsoft.com/office/drawing/2014/main" id="{C8D0163A-E1C7-44B1-A945-0A62D964BAB4}"/>
                </a:ext>
              </a:extLst>
            </p:cNvPr>
            <p:cNvSpPr/>
            <p:nvPr/>
          </p:nvSpPr>
          <p:spPr>
            <a:xfrm>
              <a:off x="4496562" y="1829562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0" y="0"/>
                  </a:moveTo>
                  <a:lnTo>
                    <a:pt x="48326" y="584"/>
                  </a:lnTo>
                  <a:lnTo>
                    <a:pt x="96366" y="2327"/>
                  </a:lnTo>
                  <a:lnTo>
                    <a:pt x="144105" y="5217"/>
                  </a:lnTo>
                  <a:lnTo>
                    <a:pt x="191529" y="9239"/>
                  </a:lnTo>
                  <a:lnTo>
                    <a:pt x="238626" y="14380"/>
                  </a:lnTo>
                  <a:lnTo>
                    <a:pt x="285382" y="20627"/>
                  </a:lnTo>
                  <a:lnTo>
                    <a:pt x="331783" y="27966"/>
                  </a:lnTo>
                  <a:lnTo>
                    <a:pt x="377817" y="36385"/>
                  </a:lnTo>
                  <a:lnTo>
                    <a:pt x="423469" y="45868"/>
                  </a:lnTo>
                  <a:lnTo>
                    <a:pt x="468727" y="56404"/>
                  </a:lnTo>
                  <a:lnTo>
                    <a:pt x="513577" y="67978"/>
                  </a:lnTo>
                  <a:lnTo>
                    <a:pt x="558005" y="80578"/>
                  </a:lnTo>
                  <a:lnTo>
                    <a:pt x="601998" y="94189"/>
                  </a:lnTo>
                  <a:lnTo>
                    <a:pt x="645542" y="108799"/>
                  </a:lnTo>
                  <a:lnTo>
                    <a:pt x="688625" y="124394"/>
                  </a:lnTo>
                  <a:lnTo>
                    <a:pt x="731233" y="140960"/>
                  </a:lnTo>
                  <a:lnTo>
                    <a:pt x="773353" y="158485"/>
                  </a:lnTo>
                  <a:lnTo>
                    <a:pt x="814970" y="176954"/>
                  </a:lnTo>
                  <a:lnTo>
                    <a:pt x="856072" y="196355"/>
                  </a:lnTo>
                  <a:lnTo>
                    <a:pt x="896644" y="216673"/>
                  </a:lnTo>
                  <a:lnTo>
                    <a:pt x="936675" y="237896"/>
                  </a:lnTo>
                  <a:lnTo>
                    <a:pt x="976150" y="260010"/>
                  </a:lnTo>
                  <a:lnTo>
                    <a:pt x="1015056" y="283002"/>
                  </a:lnTo>
                  <a:lnTo>
                    <a:pt x="1053380" y="306858"/>
                  </a:lnTo>
                  <a:lnTo>
                    <a:pt x="1091107" y="331565"/>
                  </a:lnTo>
                  <a:lnTo>
                    <a:pt x="1128225" y="357109"/>
                  </a:lnTo>
                  <a:lnTo>
                    <a:pt x="1164721" y="383477"/>
                  </a:lnTo>
                  <a:lnTo>
                    <a:pt x="1200580" y="410656"/>
                  </a:lnTo>
                  <a:lnTo>
                    <a:pt x="1235790" y="438632"/>
                  </a:lnTo>
                  <a:lnTo>
                    <a:pt x="1270336" y="467391"/>
                  </a:lnTo>
                  <a:lnTo>
                    <a:pt x="1304206" y="496921"/>
                  </a:lnTo>
                  <a:lnTo>
                    <a:pt x="1337387" y="527208"/>
                  </a:lnTo>
                  <a:lnTo>
                    <a:pt x="1369864" y="558239"/>
                  </a:lnTo>
                  <a:lnTo>
                    <a:pt x="1401624" y="589999"/>
                  </a:lnTo>
                  <a:lnTo>
                    <a:pt x="1432655" y="622476"/>
                  </a:lnTo>
                  <a:lnTo>
                    <a:pt x="1462942" y="655657"/>
                  </a:lnTo>
                  <a:lnTo>
                    <a:pt x="1492472" y="689527"/>
                  </a:lnTo>
                  <a:lnTo>
                    <a:pt x="1521231" y="724073"/>
                  </a:lnTo>
                  <a:lnTo>
                    <a:pt x="1549207" y="759283"/>
                  </a:lnTo>
                  <a:lnTo>
                    <a:pt x="1576386" y="795142"/>
                  </a:lnTo>
                  <a:lnTo>
                    <a:pt x="1602754" y="831638"/>
                  </a:lnTo>
                  <a:lnTo>
                    <a:pt x="1628298" y="868756"/>
                  </a:lnTo>
                  <a:lnTo>
                    <a:pt x="1653005" y="906483"/>
                  </a:lnTo>
                  <a:lnTo>
                    <a:pt x="1676861" y="944807"/>
                  </a:lnTo>
                  <a:lnTo>
                    <a:pt x="1699853" y="983713"/>
                  </a:lnTo>
                  <a:lnTo>
                    <a:pt x="1721967" y="1023188"/>
                  </a:lnTo>
                  <a:lnTo>
                    <a:pt x="1743190" y="1063219"/>
                  </a:lnTo>
                  <a:lnTo>
                    <a:pt x="1763508" y="1103791"/>
                  </a:lnTo>
                  <a:lnTo>
                    <a:pt x="1782909" y="1144893"/>
                  </a:lnTo>
                  <a:lnTo>
                    <a:pt x="1801378" y="1186510"/>
                  </a:lnTo>
                  <a:lnTo>
                    <a:pt x="1818903" y="1228630"/>
                  </a:lnTo>
                  <a:lnTo>
                    <a:pt x="1835469" y="1271238"/>
                  </a:lnTo>
                  <a:lnTo>
                    <a:pt x="1851064" y="1314321"/>
                  </a:lnTo>
                  <a:lnTo>
                    <a:pt x="1865674" y="1357865"/>
                  </a:lnTo>
                  <a:lnTo>
                    <a:pt x="1879285" y="1401858"/>
                  </a:lnTo>
                  <a:lnTo>
                    <a:pt x="1891885" y="1446286"/>
                  </a:lnTo>
                  <a:lnTo>
                    <a:pt x="1903459" y="1491136"/>
                  </a:lnTo>
                  <a:lnTo>
                    <a:pt x="1913995" y="1536394"/>
                  </a:lnTo>
                  <a:lnTo>
                    <a:pt x="1923478" y="1582046"/>
                  </a:lnTo>
                  <a:lnTo>
                    <a:pt x="1931897" y="1628080"/>
                  </a:lnTo>
                  <a:lnTo>
                    <a:pt x="1939236" y="1674481"/>
                  </a:lnTo>
                  <a:lnTo>
                    <a:pt x="1945483" y="1721237"/>
                  </a:lnTo>
                  <a:lnTo>
                    <a:pt x="1950624" y="1768334"/>
                  </a:lnTo>
                  <a:lnTo>
                    <a:pt x="1954646" y="1815758"/>
                  </a:lnTo>
                  <a:lnTo>
                    <a:pt x="1957536" y="1863497"/>
                  </a:lnTo>
                  <a:lnTo>
                    <a:pt x="1959279" y="1911537"/>
                  </a:lnTo>
                  <a:lnTo>
                    <a:pt x="1959864" y="1959864"/>
                  </a:lnTo>
                  <a:lnTo>
                    <a:pt x="0" y="1959864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9" name="object 33">
            <a:extLst>
              <a:ext uri="{FF2B5EF4-FFF2-40B4-BE49-F238E27FC236}">
                <a16:creationId xmlns:a16="http://schemas.microsoft.com/office/drawing/2014/main" id="{E5753BFB-19AD-422B-860E-4C59FD2D670C}"/>
              </a:ext>
            </a:extLst>
          </p:cNvPr>
          <p:cNvSpPr txBox="1"/>
          <p:nvPr/>
        </p:nvSpPr>
        <p:spPr>
          <a:xfrm>
            <a:off x="4654308" y="2678439"/>
            <a:ext cx="106743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245" marR="5080" indent="-424180">
              <a:lnSpc>
                <a:spcPct val="119500"/>
              </a:lnSpc>
              <a:spcBef>
                <a:spcPts val="100"/>
              </a:spcBef>
            </a:pP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300" dirty="0">
                <a:solidFill>
                  <a:srgbClr val="FFFFFF"/>
                </a:solidFill>
                <a:latin typeface="Arial"/>
                <a:cs typeface="Arial"/>
              </a:rPr>
              <a:t>eneral  B</a:t>
            </a:r>
            <a:endParaRPr sz="2300" dirty="0">
              <a:latin typeface="Arial"/>
              <a:cs typeface="Arial"/>
            </a:endParaRPr>
          </a:p>
        </p:txBody>
      </p:sp>
      <p:grpSp>
        <p:nvGrpSpPr>
          <p:cNvPr id="30" name="object 34">
            <a:extLst>
              <a:ext uri="{FF2B5EF4-FFF2-40B4-BE49-F238E27FC236}">
                <a16:creationId xmlns:a16="http://schemas.microsoft.com/office/drawing/2014/main" id="{35388E8C-3A3E-401A-B9ED-A31D649D1FA0}"/>
              </a:ext>
            </a:extLst>
          </p:cNvPr>
          <p:cNvGrpSpPr/>
          <p:nvPr/>
        </p:nvGrpSpPr>
        <p:grpSpPr>
          <a:xfrm>
            <a:off x="2578544" y="3797744"/>
            <a:ext cx="3891279" cy="1986280"/>
            <a:chOff x="2578544" y="3721544"/>
            <a:chExt cx="3891279" cy="1986280"/>
          </a:xfrm>
        </p:grpSpPr>
        <p:sp>
          <p:nvSpPr>
            <p:cNvPr id="31" name="object 35">
              <a:extLst>
                <a:ext uri="{FF2B5EF4-FFF2-40B4-BE49-F238E27FC236}">
                  <a16:creationId xmlns:a16="http://schemas.microsoft.com/office/drawing/2014/main" id="{225F17F2-21BA-4694-B4A1-1B7B574094AC}"/>
                </a:ext>
              </a:extLst>
            </p:cNvPr>
            <p:cNvSpPr/>
            <p:nvPr/>
          </p:nvSpPr>
          <p:spPr>
            <a:xfrm>
              <a:off x="4496561" y="3734562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1959864" y="0"/>
                  </a:moveTo>
                  <a:lnTo>
                    <a:pt x="0" y="0"/>
                  </a:lnTo>
                  <a:lnTo>
                    <a:pt x="0" y="1959864"/>
                  </a:lnTo>
                  <a:lnTo>
                    <a:pt x="48326" y="1959279"/>
                  </a:lnTo>
                  <a:lnTo>
                    <a:pt x="96366" y="1957536"/>
                  </a:lnTo>
                  <a:lnTo>
                    <a:pt x="144105" y="1954646"/>
                  </a:lnTo>
                  <a:lnTo>
                    <a:pt x="191529" y="1950624"/>
                  </a:lnTo>
                  <a:lnTo>
                    <a:pt x="238626" y="1945483"/>
                  </a:lnTo>
                  <a:lnTo>
                    <a:pt x="285382" y="1939236"/>
                  </a:lnTo>
                  <a:lnTo>
                    <a:pt x="331783" y="1931897"/>
                  </a:lnTo>
                  <a:lnTo>
                    <a:pt x="377817" y="1923478"/>
                  </a:lnTo>
                  <a:lnTo>
                    <a:pt x="423469" y="1913995"/>
                  </a:lnTo>
                  <a:lnTo>
                    <a:pt x="468727" y="1903459"/>
                  </a:lnTo>
                  <a:lnTo>
                    <a:pt x="513577" y="1891885"/>
                  </a:lnTo>
                  <a:lnTo>
                    <a:pt x="558005" y="1879285"/>
                  </a:lnTo>
                  <a:lnTo>
                    <a:pt x="601998" y="1865674"/>
                  </a:lnTo>
                  <a:lnTo>
                    <a:pt x="645542" y="1851064"/>
                  </a:lnTo>
                  <a:lnTo>
                    <a:pt x="688625" y="1835469"/>
                  </a:lnTo>
                  <a:lnTo>
                    <a:pt x="731233" y="1818903"/>
                  </a:lnTo>
                  <a:lnTo>
                    <a:pt x="773353" y="1801378"/>
                  </a:lnTo>
                  <a:lnTo>
                    <a:pt x="814970" y="1782909"/>
                  </a:lnTo>
                  <a:lnTo>
                    <a:pt x="856072" y="1763508"/>
                  </a:lnTo>
                  <a:lnTo>
                    <a:pt x="896644" y="1743190"/>
                  </a:lnTo>
                  <a:lnTo>
                    <a:pt x="936675" y="1721967"/>
                  </a:lnTo>
                  <a:lnTo>
                    <a:pt x="976150" y="1699853"/>
                  </a:lnTo>
                  <a:lnTo>
                    <a:pt x="1015056" y="1676861"/>
                  </a:lnTo>
                  <a:lnTo>
                    <a:pt x="1053380" y="1653005"/>
                  </a:lnTo>
                  <a:lnTo>
                    <a:pt x="1091107" y="1628298"/>
                  </a:lnTo>
                  <a:lnTo>
                    <a:pt x="1128225" y="1602754"/>
                  </a:lnTo>
                  <a:lnTo>
                    <a:pt x="1164721" y="1576386"/>
                  </a:lnTo>
                  <a:lnTo>
                    <a:pt x="1200580" y="1549207"/>
                  </a:lnTo>
                  <a:lnTo>
                    <a:pt x="1235790" y="1521231"/>
                  </a:lnTo>
                  <a:lnTo>
                    <a:pt x="1270336" y="1492472"/>
                  </a:lnTo>
                  <a:lnTo>
                    <a:pt x="1304206" y="1462942"/>
                  </a:lnTo>
                  <a:lnTo>
                    <a:pt x="1337387" y="1432655"/>
                  </a:lnTo>
                  <a:lnTo>
                    <a:pt x="1369864" y="1401624"/>
                  </a:lnTo>
                  <a:lnTo>
                    <a:pt x="1401624" y="1369864"/>
                  </a:lnTo>
                  <a:lnTo>
                    <a:pt x="1432655" y="1337387"/>
                  </a:lnTo>
                  <a:lnTo>
                    <a:pt x="1462942" y="1304206"/>
                  </a:lnTo>
                  <a:lnTo>
                    <a:pt x="1492472" y="1270336"/>
                  </a:lnTo>
                  <a:lnTo>
                    <a:pt x="1521231" y="1235790"/>
                  </a:lnTo>
                  <a:lnTo>
                    <a:pt x="1549207" y="1200580"/>
                  </a:lnTo>
                  <a:lnTo>
                    <a:pt x="1576386" y="1164721"/>
                  </a:lnTo>
                  <a:lnTo>
                    <a:pt x="1602754" y="1128225"/>
                  </a:lnTo>
                  <a:lnTo>
                    <a:pt x="1628298" y="1091107"/>
                  </a:lnTo>
                  <a:lnTo>
                    <a:pt x="1653005" y="1053380"/>
                  </a:lnTo>
                  <a:lnTo>
                    <a:pt x="1676861" y="1015056"/>
                  </a:lnTo>
                  <a:lnTo>
                    <a:pt x="1699853" y="976150"/>
                  </a:lnTo>
                  <a:lnTo>
                    <a:pt x="1721967" y="936675"/>
                  </a:lnTo>
                  <a:lnTo>
                    <a:pt x="1743190" y="896644"/>
                  </a:lnTo>
                  <a:lnTo>
                    <a:pt x="1763508" y="856072"/>
                  </a:lnTo>
                  <a:lnTo>
                    <a:pt x="1782909" y="814970"/>
                  </a:lnTo>
                  <a:lnTo>
                    <a:pt x="1801378" y="773353"/>
                  </a:lnTo>
                  <a:lnTo>
                    <a:pt x="1818903" y="731233"/>
                  </a:lnTo>
                  <a:lnTo>
                    <a:pt x="1835469" y="688625"/>
                  </a:lnTo>
                  <a:lnTo>
                    <a:pt x="1851064" y="645542"/>
                  </a:lnTo>
                  <a:lnTo>
                    <a:pt x="1865674" y="601998"/>
                  </a:lnTo>
                  <a:lnTo>
                    <a:pt x="1879285" y="558005"/>
                  </a:lnTo>
                  <a:lnTo>
                    <a:pt x="1891885" y="513577"/>
                  </a:lnTo>
                  <a:lnTo>
                    <a:pt x="1903459" y="468727"/>
                  </a:lnTo>
                  <a:lnTo>
                    <a:pt x="1913995" y="423469"/>
                  </a:lnTo>
                  <a:lnTo>
                    <a:pt x="1923478" y="377817"/>
                  </a:lnTo>
                  <a:lnTo>
                    <a:pt x="1931897" y="331783"/>
                  </a:lnTo>
                  <a:lnTo>
                    <a:pt x="1939236" y="285382"/>
                  </a:lnTo>
                  <a:lnTo>
                    <a:pt x="1945483" y="238626"/>
                  </a:lnTo>
                  <a:lnTo>
                    <a:pt x="1950624" y="191529"/>
                  </a:lnTo>
                  <a:lnTo>
                    <a:pt x="1954646" y="144105"/>
                  </a:lnTo>
                  <a:lnTo>
                    <a:pt x="1957536" y="96366"/>
                  </a:lnTo>
                  <a:lnTo>
                    <a:pt x="1959279" y="48326"/>
                  </a:lnTo>
                  <a:lnTo>
                    <a:pt x="1959864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36">
              <a:extLst>
                <a:ext uri="{FF2B5EF4-FFF2-40B4-BE49-F238E27FC236}">
                  <a16:creationId xmlns:a16="http://schemas.microsoft.com/office/drawing/2014/main" id="{A9E37C5C-AA3F-4714-949C-FFC942EE84C4}"/>
                </a:ext>
              </a:extLst>
            </p:cNvPr>
            <p:cNvSpPr/>
            <p:nvPr/>
          </p:nvSpPr>
          <p:spPr>
            <a:xfrm>
              <a:off x="4496561" y="3734562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1959864" y="0"/>
                  </a:moveTo>
                  <a:lnTo>
                    <a:pt x="1959279" y="48326"/>
                  </a:lnTo>
                  <a:lnTo>
                    <a:pt x="1957536" y="96366"/>
                  </a:lnTo>
                  <a:lnTo>
                    <a:pt x="1954646" y="144105"/>
                  </a:lnTo>
                  <a:lnTo>
                    <a:pt x="1950624" y="191529"/>
                  </a:lnTo>
                  <a:lnTo>
                    <a:pt x="1945483" y="238626"/>
                  </a:lnTo>
                  <a:lnTo>
                    <a:pt x="1939236" y="285382"/>
                  </a:lnTo>
                  <a:lnTo>
                    <a:pt x="1931897" y="331783"/>
                  </a:lnTo>
                  <a:lnTo>
                    <a:pt x="1923478" y="377817"/>
                  </a:lnTo>
                  <a:lnTo>
                    <a:pt x="1913995" y="423469"/>
                  </a:lnTo>
                  <a:lnTo>
                    <a:pt x="1903459" y="468727"/>
                  </a:lnTo>
                  <a:lnTo>
                    <a:pt x="1891885" y="513577"/>
                  </a:lnTo>
                  <a:lnTo>
                    <a:pt x="1879285" y="558005"/>
                  </a:lnTo>
                  <a:lnTo>
                    <a:pt x="1865674" y="601998"/>
                  </a:lnTo>
                  <a:lnTo>
                    <a:pt x="1851064" y="645542"/>
                  </a:lnTo>
                  <a:lnTo>
                    <a:pt x="1835469" y="688625"/>
                  </a:lnTo>
                  <a:lnTo>
                    <a:pt x="1818903" y="731233"/>
                  </a:lnTo>
                  <a:lnTo>
                    <a:pt x="1801378" y="773353"/>
                  </a:lnTo>
                  <a:lnTo>
                    <a:pt x="1782909" y="814970"/>
                  </a:lnTo>
                  <a:lnTo>
                    <a:pt x="1763508" y="856072"/>
                  </a:lnTo>
                  <a:lnTo>
                    <a:pt x="1743190" y="896644"/>
                  </a:lnTo>
                  <a:lnTo>
                    <a:pt x="1721967" y="936675"/>
                  </a:lnTo>
                  <a:lnTo>
                    <a:pt x="1699853" y="976150"/>
                  </a:lnTo>
                  <a:lnTo>
                    <a:pt x="1676861" y="1015056"/>
                  </a:lnTo>
                  <a:lnTo>
                    <a:pt x="1653005" y="1053380"/>
                  </a:lnTo>
                  <a:lnTo>
                    <a:pt x="1628298" y="1091107"/>
                  </a:lnTo>
                  <a:lnTo>
                    <a:pt x="1602754" y="1128225"/>
                  </a:lnTo>
                  <a:lnTo>
                    <a:pt x="1576386" y="1164721"/>
                  </a:lnTo>
                  <a:lnTo>
                    <a:pt x="1549207" y="1200580"/>
                  </a:lnTo>
                  <a:lnTo>
                    <a:pt x="1521231" y="1235790"/>
                  </a:lnTo>
                  <a:lnTo>
                    <a:pt x="1492472" y="1270336"/>
                  </a:lnTo>
                  <a:lnTo>
                    <a:pt x="1462942" y="1304206"/>
                  </a:lnTo>
                  <a:lnTo>
                    <a:pt x="1432655" y="1337387"/>
                  </a:lnTo>
                  <a:lnTo>
                    <a:pt x="1401624" y="1369864"/>
                  </a:lnTo>
                  <a:lnTo>
                    <a:pt x="1369864" y="1401624"/>
                  </a:lnTo>
                  <a:lnTo>
                    <a:pt x="1337387" y="1432655"/>
                  </a:lnTo>
                  <a:lnTo>
                    <a:pt x="1304206" y="1462942"/>
                  </a:lnTo>
                  <a:lnTo>
                    <a:pt x="1270336" y="1492472"/>
                  </a:lnTo>
                  <a:lnTo>
                    <a:pt x="1235790" y="1521231"/>
                  </a:lnTo>
                  <a:lnTo>
                    <a:pt x="1200580" y="1549207"/>
                  </a:lnTo>
                  <a:lnTo>
                    <a:pt x="1164721" y="1576386"/>
                  </a:lnTo>
                  <a:lnTo>
                    <a:pt x="1128225" y="1602754"/>
                  </a:lnTo>
                  <a:lnTo>
                    <a:pt x="1091107" y="1628298"/>
                  </a:lnTo>
                  <a:lnTo>
                    <a:pt x="1053380" y="1653005"/>
                  </a:lnTo>
                  <a:lnTo>
                    <a:pt x="1015056" y="1676861"/>
                  </a:lnTo>
                  <a:lnTo>
                    <a:pt x="976150" y="1699853"/>
                  </a:lnTo>
                  <a:lnTo>
                    <a:pt x="936675" y="1721967"/>
                  </a:lnTo>
                  <a:lnTo>
                    <a:pt x="896644" y="1743190"/>
                  </a:lnTo>
                  <a:lnTo>
                    <a:pt x="856072" y="1763508"/>
                  </a:lnTo>
                  <a:lnTo>
                    <a:pt x="814970" y="1782909"/>
                  </a:lnTo>
                  <a:lnTo>
                    <a:pt x="773353" y="1801378"/>
                  </a:lnTo>
                  <a:lnTo>
                    <a:pt x="731233" y="1818903"/>
                  </a:lnTo>
                  <a:lnTo>
                    <a:pt x="688625" y="1835469"/>
                  </a:lnTo>
                  <a:lnTo>
                    <a:pt x="645542" y="1851064"/>
                  </a:lnTo>
                  <a:lnTo>
                    <a:pt x="601998" y="1865674"/>
                  </a:lnTo>
                  <a:lnTo>
                    <a:pt x="558005" y="1879285"/>
                  </a:lnTo>
                  <a:lnTo>
                    <a:pt x="513577" y="1891885"/>
                  </a:lnTo>
                  <a:lnTo>
                    <a:pt x="468727" y="1903459"/>
                  </a:lnTo>
                  <a:lnTo>
                    <a:pt x="423469" y="1913995"/>
                  </a:lnTo>
                  <a:lnTo>
                    <a:pt x="377817" y="1923478"/>
                  </a:lnTo>
                  <a:lnTo>
                    <a:pt x="331783" y="1931897"/>
                  </a:lnTo>
                  <a:lnTo>
                    <a:pt x="285382" y="1939236"/>
                  </a:lnTo>
                  <a:lnTo>
                    <a:pt x="238626" y="1945483"/>
                  </a:lnTo>
                  <a:lnTo>
                    <a:pt x="191529" y="1950624"/>
                  </a:lnTo>
                  <a:lnTo>
                    <a:pt x="144105" y="1954646"/>
                  </a:lnTo>
                  <a:lnTo>
                    <a:pt x="96366" y="1957536"/>
                  </a:lnTo>
                  <a:lnTo>
                    <a:pt x="48326" y="1959279"/>
                  </a:lnTo>
                  <a:lnTo>
                    <a:pt x="0" y="1959864"/>
                  </a:lnTo>
                  <a:lnTo>
                    <a:pt x="0" y="0"/>
                  </a:lnTo>
                  <a:lnTo>
                    <a:pt x="1959864" y="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37">
              <a:extLst>
                <a:ext uri="{FF2B5EF4-FFF2-40B4-BE49-F238E27FC236}">
                  <a16:creationId xmlns:a16="http://schemas.microsoft.com/office/drawing/2014/main" id="{33A41A6E-03E9-4E25-81DD-6A496470C60F}"/>
                </a:ext>
              </a:extLst>
            </p:cNvPr>
            <p:cNvSpPr/>
            <p:nvPr/>
          </p:nvSpPr>
          <p:spPr>
            <a:xfrm>
              <a:off x="2591562" y="3734562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1959864" y="0"/>
                  </a:moveTo>
                  <a:lnTo>
                    <a:pt x="0" y="0"/>
                  </a:lnTo>
                  <a:lnTo>
                    <a:pt x="584" y="48326"/>
                  </a:lnTo>
                  <a:lnTo>
                    <a:pt x="2327" y="96366"/>
                  </a:lnTo>
                  <a:lnTo>
                    <a:pt x="5217" y="144105"/>
                  </a:lnTo>
                  <a:lnTo>
                    <a:pt x="9239" y="191529"/>
                  </a:lnTo>
                  <a:lnTo>
                    <a:pt x="14380" y="238626"/>
                  </a:lnTo>
                  <a:lnTo>
                    <a:pt x="20627" y="285382"/>
                  </a:lnTo>
                  <a:lnTo>
                    <a:pt x="27966" y="331783"/>
                  </a:lnTo>
                  <a:lnTo>
                    <a:pt x="36385" y="377817"/>
                  </a:lnTo>
                  <a:lnTo>
                    <a:pt x="45868" y="423469"/>
                  </a:lnTo>
                  <a:lnTo>
                    <a:pt x="56404" y="468727"/>
                  </a:lnTo>
                  <a:lnTo>
                    <a:pt x="67978" y="513577"/>
                  </a:lnTo>
                  <a:lnTo>
                    <a:pt x="80578" y="558005"/>
                  </a:lnTo>
                  <a:lnTo>
                    <a:pt x="94189" y="601998"/>
                  </a:lnTo>
                  <a:lnTo>
                    <a:pt x="108799" y="645542"/>
                  </a:lnTo>
                  <a:lnTo>
                    <a:pt x="124394" y="688625"/>
                  </a:lnTo>
                  <a:lnTo>
                    <a:pt x="140960" y="731233"/>
                  </a:lnTo>
                  <a:lnTo>
                    <a:pt x="158485" y="773353"/>
                  </a:lnTo>
                  <a:lnTo>
                    <a:pt x="176954" y="814970"/>
                  </a:lnTo>
                  <a:lnTo>
                    <a:pt x="196355" y="856072"/>
                  </a:lnTo>
                  <a:lnTo>
                    <a:pt x="216673" y="896644"/>
                  </a:lnTo>
                  <a:lnTo>
                    <a:pt x="237896" y="936675"/>
                  </a:lnTo>
                  <a:lnTo>
                    <a:pt x="260010" y="976150"/>
                  </a:lnTo>
                  <a:lnTo>
                    <a:pt x="283002" y="1015056"/>
                  </a:lnTo>
                  <a:lnTo>
                    <a:pt x="306858" y="1053380"/>
                  </a:lnTo>
                  <a:lnTo>
                    <a:pt x="331565" y="1091107"/>
                  </a:lnTo>
                  <a:lnTo>
                    <a:pt x="357109" y="1128225"/>
                  </a:lnTo>
                  <a:lnTo>
                    <a:pt x="383477" y="1164721"/>
                  </a:lnTo>
                  <a:lnTo>
                    <a:pt x="410656" y="1200580"/>
                  </a:lnTo>
                  <a:lnTo>
                    <a:pt x="438632" y="1235790"/>
                  </a:lnTo>
                  <a:lnTo>
                    <a:pt x="467391" y="1270336"/>
                  </a:lnTo>
                  <a:lnTo>
                    <a:pt x="496921" y="1304206"/>
                  </a:lnTo>
                  <a:lnTo>
                    <a:pt x="527208" y="1337387"/>
                  </a:lnTo>
                  <a:lnTo>
                    <a:pt x="558239" y="1369864"/>
                  </a:lnTo>
                  <a:lnTo>
                    <a:pt x="589999" y="1401624"/>
                  </a:lnTo>
                  <a:lnTo>
                    <a:pt x="622476" y="1432655"/>
                  </a:lnTo>
                  <a:lnTo>
                    <a:pt x="655657" y="1462942"/>
                  </a:lnTo>
                  <a:lnTo>
                    <a:pt x="689527" y="1492472"/>
                  </a:lnTo>
                  <a:lnTo>
                    <a:pt x="724073" y="1521231"/>
                  </a:lnTo>
                  <a:lnTo>
                    <a:pt x="759283" y="1549207"/>
                  </a:lnTo>
                  <a:lnTo>
                    <a:pt x="795142" y="1576386"/>
                  </a:lnTo>
                  <a:lnTo>
                    <a:pt x="831638" y="1602754"/>
                  </a:lnTo>
                  <a:lnTo>
                    <a:pt x="868756" y="1628298"/>
                  </a:lnTo>
                  <a:lnTo>
                    <a:pt x="906483" y="1653005"/>
                  </a:lnTo>
                  <a:lnTo>
                    <a:pt x="944807" y="1676861"/>
                  </a:lnTo>
                  <a:lnTo>
                    <a:pt x="983713" y="1699853"/>
                  </a:lnTo>
                  <a:lnTo>
                    <a:pt x="1023188" y="1721967"/>
                  </a:lnTo>
                  <a:lnTo>
                    <a:pt x="1063219" y="1743190"/>
                  </a:lnTo>
                  <a:lnTo>
                    <a:pt x="1103791" y="1763508"/>
                  </a:lnTo>
                  <a:lnTo>
                    <a:pt x="1144893" y="1782909"/>
                  </a:lnTo>
                  <a:lnTo>
                    <a:pt x="1186510" y="1801378"/>
                  </a:lnTo>
                  <a:lnTo>
                    <a:pt x="1228630" y="1818903"/>
                  </a:lnTo>
                  <a:lnTo>
                    <a:pt x="1271238" y="1835469"/>
                  </a:lnTo>
                  <a:lnTo>
                    <a:pt x="1314321" y="1851064"/>
                  </a:lnTo>
                  <a:lnTo>
                    <a:pt x="1357865" y="1865674"/>
                  </a:lnTo>
                  <a:lnTo>
                    <a:pt x="1401858" y="1879285"/>
                  </a:lnTo>
                  <a:lnTo>
                    <a:pt x="1446286" y="1891885"/>
                  </a:lnTo>
                  <a:lnTo>
                    <a:pt x="1491136" y="1903459"/>
                  </a:lnTo>
                  <a:lnTo>
                    <a:pt x="1536394" y="1913995"/>
                  </a:lnTo>
                  <a:lnTo>
                    <a:pt x="1582046" y="1923478"/>
                  </a:lnTo>
                  <a:lnTo>
                    <a:pt x="1628080" y="1931897"/>
                  </a:lnTo>
                  <a:lnTo>
                    <a:pt x="1674481" y="1939236"/>
                  </a:lnTo>
                  <a:lnTo>
                    <a:pt x="1721237" y="1945483"/>
                  </a:lnTo>
                  <a:lnTo>
                    <a:pt x="1768334" y="1950624"/>
                  </a:lnTo>
                  <a:lnTo>
                    <a:pt x="1815758" y="1954646"/>
                  </a:lnTo>
                  <a:lnTo>
                    <a:pt x="1863497" y="1957536"/>
                  </a:lnTo>
                  <a:lnTo>
                    <a:pt x="1911537" y="1959279"/>
                  </a:lnTo>
                  <a:lnTo>
                    <a:pt x="1959864" y="1959864"/>
                  </a:lnTo>
                  <a:lnTo>
                    <a:pt x="1959864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8">
              <a:extLst>
                <a:ext uri="{FF2B5EF4-FFF2-40B4-BE49-F238E27FC236}">
                  <a16:creationId xmlns:a16="http://schemas.microsoft.com/office/drawing/2014/main" id="{59A7A3CF-0580-49B7-BAC8-C398AE0A2765}"/>
                </a:ext>
              </a:extLst>
            </p:cNvPr>
            <p:cNvSpPr/>
            <p:nvPr/>
          </p:nvSpPr>
          <p:spPr>
            <a:xfrm>
              <a:off x="2591562" y="3734562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1959864" y="1959864"/>
                  </a:moveTo>
                  <a:lnTo>
                    <a:pt x="1911537" y="1959279"/>
                  </a:lnTo>
                  <a:lnTo>
                    <a:pt x="1863497" y="1957536"/>
                  </a:lnTo>
                  <a:lnTo>
                    <a:pt x="1815758" y="1954646"/>
                  </a:lnTo>
                  <a:lnTo>
                    <a:pt x="1768334" y="1950624"/>
                  </a:lnTo>
                  <a:lnTo>
                    <a:pt x="1721237" y="1945483"/>
                  </a:lnTo>
                  <a:lnTo>
                    <a:pt x="1674481" y="1939236"/>
                  </a:lnTo>
                  <a:lnTo>
                    <a:pt x="1628080" y="1931897"/>
                  </a:lnTo>
                  <a:lnTo>
                    <a:pt x="1582046" y="1923478"/>
                  </a:lnTo>
                  <a:lnTo>
                    <a:pt x="1536394" y="1913995"/>
                  </a:lnTo>
                  <a:lnTo>
                    <a:pt x="1491136" y="1903459"/>
                  </a:lnTo>
                  <a:lnTo>
                    <a:pt x="1446286" y="1891885"/>
                  </a:lnTo>
                  <a:lnTo>
                    <a:pt x="1401858" y="1879285"/>
                  </a:lnTo>
                  <a:lnTo>
                    <a:pt x="1357865" y="1865674"/>
                  </a:lnTo>
                  <a:lnTo>
                    <a:pt x="1314321" y="1851064"/>
                  </a:lnTo>
                  <a:lnTo>
                    <a:pt x="1271238" y="1835469"/>
                  </a:lnTo>
                  <a:lnTo>
                    <a:pt x="1228630" y="1818903"/>
                  </a:lnTo>
                  <a:lnTo>
                    <a:pt x="1186510" y="1801378"/>
                  </a:lnTo>
                  <a:lnTo>
                    <a:pt x="1144893" y="1782909"/>
                  </a:lnTo>
                  <a:lnTo>
                    <a:pt x="1103791" y="1763508"/>
                  </a:lnTo>
                  <a:lnTo>
                    <a:pt x="1063219" y="1743190"/>
                  </a:lnTo>
                  <a:lnTo>
                    <a:pt x="1023188" y="1721967"/>
                  </a:lnTo>
                  <a:lnTo>
                    <a:pt x="983713" y="1699853"/>
                  </a:lnTo>
                  <a:lnTo>
                    <a:pt x="944807" y="1676861"/>
                  </a:lnTo>
                  <a:lnTo>
                    <a:pt x="906483" y="1653005"/>
                  </a:lnTo>
                  <a:lnTo>
                    <a:pt x="868756" y="1628298"/>
                  </a:lnTo>
                  <a:lnTo>
                    <a:pt x="831638" y="1602754"/>
                  </a:lnTo>
                  <a:lnTo>
                    <a:pt x="795142" y="1576386"/>
                  </a:lnTo>
                  <a:lnTo>
                    <a:pt x="759283" y="1549207"/>
                  </a:lnTo>
                  <a:lnTo>
                    <a:pt x="724073" y="1521231"/>
                  </a:lnTo>
                  <a:lnTo>
                    <a:pt x="689527" y="1492472"/>
                  </a:lnTo>
                  <a:lnTo>
                    <a:pt x="655657" y="1462942"/>
                  </a:lnTo>
                  <a:lnTo>
                    <a:pt x="622476" y="1432655"/>
                  </a:lnTo>
                  <a:lnTo>
                    <a:pt x="589999" y="1401624"/>
                  </a:lnTo>
                  <a:lnTo>
                    <a:pt x="558239" y="1369864"/>
                  </a:lnTo>
                  <a:lnTo>
                    <a:pt x="527208" y="1337387"/>
                  </a:lnTo>
                  <a:lnTo>
                    <a:pt x="496921" y="1304206"/>
                  </a:lnTo>
                  <a:lnTo>
                    <a:pt x="467391" y="1270336"/>
                  </a:lnTo>
                  <a:lnTo>
                    <a:pt x="438632" y="1235790"/>
                  </a:lnTo>
                  <a:lnTo>
                    <a:pt x="410656" y="1200580"/>
                  </a:lnTo>
                  <a:lnTo>
                    <a:pt x="383477" y="1164721"/>
                  </a:lnTo>
                  <a:lnTo>
                    <a:pt x="357109" y="1128225"/>
                  </a:lnTo>
                  <a:lnTo>
                    <a:pt x="331565" y="1091107"/>
                  </a:lnTo>
                  <a:lnTo>
                    <a:pt x="306858" y="1053380"/>
                  </a:lnTo>
                  <a:lnTo>
                    <a:pt x="283002" y="1015056"/>
                  </a:lnTo>
                  <a:lnTo>
                    <a:pt x="260010" y="976150"/>
                  </a:lnTo>
                  <a:lnTo>
                    <a:pt x="237896" y="936675"/>
                  </a:lnTo>
                  <a:lnTo>
                    <a:pt x="216673" y="896644"/>
                  </a:lnTo>
                  <a:lnTo>
                    <a:pt x="196355" y="856072"/>
                  </a:lnTo>
                  <a:lnTo>
                    <a:pt x="176954" y="814970"/>
                  </a:lnTo>
                  <a:lnTo>
                    <a:pt x="158485" y="773353"/>
                  </a:lnTo>
                  <a:lnTo>
                    <a:pt x="140960" y="731233"/>
                  </a:lnTo>
                  <a:lnTo>
                    <a:pt x="124394" y="688625"/>
                  </a:lnTo>
                  <a:lnTo>
                    <a:pt x="108799" y="645542"/>
                  </a:lnTo>
                  <a:lnTo>
                    <a:pt x="94189" y="601998"/>
                  </a:lnTo>
                  <a:lnTo>
                    <a:pt x="80578" y="558005"/>
                  </a:lnTo>
                  <a:lnTo>
                    <a:pt x="67978" y="513577"/>
                  </a:lnTo>
                  <a:lnTo>
                    <a:pt x="56404" y="468727"/>
                  </a:lnTo>
                  <a:lnTo>
                    <a:pt x="45868" y="423469"/>
                  </a:lnTo>
                  <a:lnTo>
                    <a:pt x="36385" y="377817"/>
                  </a:lnTo>
                  <a:lnTo>
                    <a:pt x="27966" y="331783"/>
                  </a:lnTo>
                  <a:lnTo>
                    <a:pt x="20627" y="285382"/>
                  </a:lnTo>
                  <a:lnTo>
                    <a:pt x="14380" y="238626"/>
                  </a:lnTo>
                  <a:lnTo>
                    <a:pt x="9239" y="191529"/>
                  </a:lnTo>
                  <a:lnTo>
                    <a:pt x="5217" y="144105"/>
                  </a:lnTo>
                  <a:lnTo>
                    <a:pt x="2327" y="96366"/>
                  </a:lnTo>
                  <a:lnTo>
                    <a:pt x="584" y="48326"/>
                  </a:lnTo>
                  <a:lnTo>
                    <a:pt x="0" y="0"/>
                  </a:lnTo>
                  <a:lnTo>
                    <a:pt x="1959864" y="0"/>
                  </a:lnTo>
                  <a:lnTo>
                    <a:pt x="1959864" y="195986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5" name="object 39">
            <a:extLst>
              <a:ext uri="{FF2B5EF4-FFF2-40B4-BE49-F238E27FC236}">
                <a16:creationId xmlns:a16="http://schemas.microsoft.com/office/drawing/2014/main" id="{58C04A43-F556-4F28-9AE5-C82FDD4F1BC9}"/>
              </a:ext>
            </a:extLst>
          </p:cNvPr>
          <p:cNvSpPr txBox="1"/>
          <p:nvPr/>
        </p:nvSpPr>
        <p:spPr>
          <a:xfrm>
            <a:off x="3430003" y="4009449"/>
            <a:ext cx="225234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 marR="5080" indent="-163195">
              <a:lnSpc>
                <a:spcPct val="119500"/>
              </a:lnSpc>
              <a:spcBef>
                <a:spcPts val="100"/>
              </a:spcBef>
              <a:tabLst>
                <a:tab pos="1277620" algn="l"/>
                <a:tab pos="1367790" algn="l"/>
              </a:tabLst>
            </a:pP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300" dirty="0">
                <a:solidFill>
                  <a:srgbClr val="FFFFFF"/>
                </a:solidFill>
                <a:latin typeface="Arial"/>
                <a:cs typeface="Arial"/>
              </a:rPr>
              <a:t>PEN	</a:t>
            </a: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300" dirty="0">
                <a:solidFill>
                  <a:srgbClr val="FFFFFF"/>
                </a:solidFill>
                <a:latin typeface="Arial"/>
                <a:cs typeface="Arial"/>
              </a:rPr>
              <a:t>pecial  C,D		</a:t>
            </a: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B,C,D</a:t>
            </a:r>
            <a:endParaRPr sz="2300" dirty="0">
              <a:latin typeface="Arial"/>
              <a:cs typeface="Arial"/>
            </a:endParaRPr>
          </a:p>
        </p:txBody>
      </p:sp>
      <p:grpSp>
        <p:nvGrpSpPr>
          <p:cNvPr id="36" name="object 40">
            <a:extLst>
              <a:ext uri="{FF2B5EF4-FFF2-40B4-BE49-F238E27FC236}">
                <a16:creationId xmlns:a16="http://schemas.microsoft.com/office/drawing/2014/main" id="{F8EA064F-9246-4B0D-B416-3C2D8F20B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21479" y="3645408"/>
            <a:ext cx="702945" cy="421005"/>
            <a:chOff x="4221479" y="3569208"/>
            <a:chExt cx="702945" cy="421005"/>
          </a:xfrm>
        </p:grpSpPr>
        <p:sp>
          <p:nvSpPr>
            <p:cNvPr id="37" name="object 41">
              <a:extLst>
                <a:ext uri="{FF2B5EF4-FFF2-40B4-BE49-F238E27FC236}">
                  <a16:creationId xmlns:a16="http://schemas.microsoft.com/office/drawing/2014/main" id="{3DD8D795-7D5D-47F5-A757-6553F52AD2CE}"/>
                </a:ext>
              </a:extLst>
            </p:cNvPr>
            <p:cNvSpPr/>
            <p:nvPr/>
          </p:nvSpPr>
          <p:spPr>
            <a:xfrm>
              <a:off x="4234433" y="3582162"/>
              <a:ext cx="676910" cy="337185"/>
            </a:xfrm>
            <a:custGeom>
              <a:avLst/>
              <a:gdLst/>
              <a:ahLst/>
              <a:cxnLst/>
              <a:rect l="l" t="t" r="r" b="b"/>
              <a:pathLst>
                <a:path w="676910" h="337185">
                  <a:moveTo>
                    <a:pt x="338328" y="0"/>
                  </a:moveTo>
                  <a:lnTo>
                    <a:pt x="277512" y="2713"/>
                  </a:lnTo>
                  <a:lnTo>
                    <a:pt x="220273" y="10536"/>
                  </a:lnTo>
                  <a:lnTo>
                    <a:pt x="167566" y="22992"/>
                  </a:lnTo>
                  <a:lnTo>
                    <a:pt x="120346" y="39607"/>
                  </a:lnTo>
                  <a:lnTo>
                    <a:pt x="79569" y="59904"/>
                  </a:lnTo>
                  <a:lnTo>
                    <a:pt x="46191" y="83407"/>
                  </a:lnTo>
                  <a:lnTo>
                    <a:pt x="5450" y="138132"/>
                  </a:lnTo>
                  <a:lnTo>
                    <a:pt x="0" y="168401"/>
                  </a:lnTo>
                  <a:lnTo>
                    <a:pt x="5450" y="198671"/>
                  </a:lnTo>
                  <a:lnTo>
                    <a:pt x="46191" y="253396"/>
                  </a:lnTo>
                  <a:lnTo>
                    <a:pt x="79569" y="276899"/>
                  </a:lnTo>
                  <a:lnTo>
                    <a:pt x="120346" y="297196"/>
                  </a:lnTo>
                  <a:lnTo>
                    <a:pt x="167566" y="313811"/>
                  </a:lnTo>
                  <a:lnTo>
                    <a:pt x="220273" y="326267"/>
                  </a:lnTo>
                  <a:lnTo>
                    <a:pt x="277512" y="334090"/>
                  </a:lnTo>
                  <a:lnTo>
                    <a:pt x="338328" y="336803"/>
                  </a:lnTo>
                  <a:lnTo>
                    <a:pt x="399143" y="334090"/>
                  </a:lnTo>
                  <a:lnTo>
                    <a:pt x="456382" y="326267"/>
                  </a:lnTo>
                  <a:lnTo>
                    <a:pt x="509089" y="313811"/>
                  </a:lnTo>
                  <a:lnTo>
                    <a:pt x="556309" y="297196"/>
                  </a:lnTo>
                  <a:lnTo>
                    <a:pt x="597086" y="276899"/>
                  </a:lnTo>
                  <a:lnTo>
                    <a:pt x="630464" y="253396"/>
                  </a:lnTo>
                  <a:lnTo>
                    <a:pt x="671205" y="198671"/>
                  </a:lnTo>
                  <a:lnTo>
                    <a:pt x="676656" y="168401"/>
                  </a:lnTo>
                  <a:lnTo>
                    <a:pt x="671205" y="138132"/>
                  </a:lnTo>
                  <a:lnTo>
                    <a:pt x="630464" y="83407"/>
                  </a:lnTo>
                  <a:lnTo>
                    <a:pt x="597086" y="59904"/>
                  </a:lnTo>
                  <a:lnTo>
                    <a:pt x="556309" y="39607"/>
                  </a:lnTo>
                  <a:lnTo>
                    <a:pt x="509089" y="22992"/>
                  </a:lnTo>
                  <a:lnTo>
                    <a:pt x="456382" y="10536"/>
                  </a:lnTo>
                  <a:lnTo>
                    <a:pt x="399143" y="2713"/>
                  </a:lnTo>
                  <a:lnTo>
                    <a:pt x="338328" y="0"/>
                  </a:lnTo>
                  <a:close/>
                </a:path>
              </a:pathLst>
            </a:custGeom>
            <a:solidFill>
              <a:srgbClr val="CACA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42">
              <a:extLst>
                <a:ext uri="{FF2B5EF4-FFF2-40B4-BE49-F238E27FC236}">
                  <a16:creationId xmlns:a16="http://schemas.microsoft.com/office/drawing/2014/main" id="{933F9601-55A4-49E5-8094-01828DDAAFBE}"/>
                </a:ext>
              </a:extLst>
            </p:cNvPr>
            <p:cNvSpPr/>
            <p:nvPr/>
          </p:nvSpPr>
          <p:spPr>
            <a:xfrm>
              <a:off x="4234433" y="3582162"/>
              <a:ext cx="676910" cy="337185"/>
            </a:xfrm>
            <a:custGeom>
              <a:avLst/>
              <a:gdLst/>
              <a:ahLst/>
              <a:cxnLst/>
              <a:rect l="l" t="t" r="r" b="b"/>
              <a:pathLst>
                <a:path w="676910" h="337185">
                  <a:moveTo>
                    <a:pt x="0" y="168401"/>
                  </a:moveTo>
                  <a:lnTo>
                    <a:pt x="21166" y="109642"/>
                  </a:lnTo>
                  <a:lnTo>
                    <a:pt x="79569" y="59904"/>
                  </a:lnTo>
                  <a:lnTo>
                    <a:pt x="120346" y="39607"/>
                  </a:lnTo>
                  <a:lnTo>
                    <a:pt x="167566" y="22992"/>
                  </a:lnTo>
                  <a:lnTo>
                    <a:pt x="220273" y="10536"/>
                  </a:lnTo>
                  <a:lnTo>
                    <a:pt x="277512" y="2713"/>
                  </a:lnTo>
                  <a:lnTo>
                    <a:pt x="338328" y="0"/>
                  </a:lnTo>
                  <a:lnTo>
                    <a:pt x="399143" y="2713"/>
                  </a:lnTo>
                  <a:lnTo>
                    <a:pt x="456382" y="10536"/>
                  </a:lnTo>
                  <a:lnTo>
                    <a:pt x="509089" y="22992"/>
                  </a:lnTo>
                  <a:lnTo>
                    <a:pt x="556309" y="39607"/>
                  </a:lnTo>
                  <a:lnTo>
                    <a:pt x="597086" y="59904"/>
                  </a:lnTo>
                  <a:lnTo>
                    <a:pt x="630464" y="83407"/>
                  </a:lnTo>
                  <a:lnTo>
                    <a:pt x="671205" y="138132"/>
                  </a:lnTo>
                  <a:lnTo>
                    <a:pt x="676656" y="168401"/>
                  </a:lnTo>
                  <a:lnTo>
                    <a:pt x="671205" y="198671"/>
                  </a:lnTo>
                  <a:lnTo>
                    <a:pt x="630464" y="253396"/>
                  </a:lnTo>
                  <a:lnTo>
                    <a:pt x="597086" y="276899"/>
                  </a:lnTo>
                  <a:lnTo>
                    <a:pt x="556309" y="297196"/>
                  </a:lnTo>
                  <a:lnTo>
                    <a:pt x="509089" y="313811"/>
                  </a:lnTo>
                  <a:lnTo>
                    <a:pt x="456382" y="326267"/>
                  </a:lnTo>
                  <a:lnTo>
                    <a:pt x="399143" y="334090"/>
                  </a:lnTo>
                  <a:lnTo>
                    <a:pt x="338328" y="336803"/>
                  </a:lnTo>
                  <a:lnTo>
                    <a:pt x="277512" y="334090"/>
                  </a:lnTo>
                  <a:lnTo>
                    <a:pt x="220273" y="326267"/>
                  </a:lnTo>
                  <a:lnTo>
                    <a:pt x="167566" y="313811"/>
                  </a:lnTo>
                  <a:lnTo>
                    <a:pt x="120346" y="297196"/>
                  </a:lnTo>
                  <a:lnTo>
                    <a:pt x="79569" y="276899"/>
                  </a:lnTo>
                  <a:lnTo>
                    <a:pt x="46191" y="253396"/>
                  </a:lnTo>
                  <a:lnTo>
                    <a:pt x="5450" y="198671"/>
                  </a:lnTo>
                  <a:lnTo>
                    <a:pt x="0" y="16840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43">
              <a:extLst>
                <a:ext uri="{FF2B5EF4-FFF2-40B4-BE49-F238E27FC236}">
                  <a16:creationId xmlns:a16="http://schemas.microsoft.com/office/drawing/2014/main" id="{14715A5C-9390-4F40-94EF-74C2D7A358C7}"/>
                </a:ext>
              </a:extLst>
            </p:cNvPr>
            <p:cNvSpPr/>
            <p:nvPr/>
          </p:nvSpPr>
          <p:spPr>
            <a:xfrm>
              <a:off x="4552759" y="3956875"/>
              <a:ext cx="42545" cy="20320"/>
            </a:xfrm>
            <a:custGeom>
              <a:avLst/>
              <a:gdLst/>
              <a:ahLst/>
              <a:cxnLst/>
              <a:rect l="l" t="t" r="r" b="b"/>
              <a:pathLst>
                <a:path w="42545" h="20320">
                  <a:moveTo>
                    <a:pt x="28892" y="0"/>
                  </a:moveTo>
                  <a:lnTo>
                    <a:pt x="20002" y="0"/>
                  </a:lnTo>
                  <a:lnTo>
                    <a:pt x="12215" y="1571"/>
                  </a:lnTo>
                  <a:lnTo>
                    <a:pt x="5857" y="5857"/>
                  </a:lnTo>
                  <a:lnTo>
                    <a:pt x="1571" y="12215"/>
                  </a:lnTo>
                  <a:lnTo>
                    <a:pt x="0" y="20002"/>
                  </a:lnTo>
                  <a:lnTo>
                    <a:pt x="5715" y="20002"/>
                  </a:lnTo>
                  <a:lnTo>
                    <a:pt x="5715" y="14274"/>
                  </a:lnTo>
                  <a:lnTo>
                    <a:pt x="9131" y="9093"/>
                  </a:lnTo>
                  <a:lnTo>
                    <a:pt x="21666" y="3771"/>
                  </a:lnTo>
                  <a:lnTo>
                    <a:pt x="30060" y="7150"/>
                  </a:lnTo>
                  <a:lnTo>
                    <a:pt x="33147" y="14414"/>
                  </a:lnTo>
                  <a:lnTo>
                    <a:pt x="30492" y="14414"/>
                  </a:lnTo>
                  <a:lnTo>
                    <a:pt x="37147" y="20002"/>
                  </a:lnTo>
                  <a:lnTo>
                    <a:pt x="41922" y="14414"/>
                  </a:lnTo>
                  <a:lnTo>
                    <a:pt x="39204" y="14414"/>
                  </a:lnTo>
                  <a:lnTo>
                    <a:pt x="36715" y="5867"/>
                  </a:lnTo>
                  <a:lnTo>
                    <a:pt x="28892" y="0"/>
                  </a:lnTo>
                  <a:close/>
                </a:path>
              </a:pathLst>
            </a:custGeom>
            <a:solidFill>
              <a:srgbClr val="CACA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4">
              <a:extLst>
                <a:ext uri="{FF2B5EF4-FFF2-40B4-BE49-F238E27FC236}">
                  <a16:creationId xmlns:a16="http://schemas.microsoft.com/office/drawing/2014/main" id="{B306E8A3-FA4B-44F1-ABBE-C0C6D0167B01}"/>
                </a:ext>
              </a:extLst>
            </p:cNvPr>
            <p:cNvSpPr/>
            <p:nvPr/>
          </p:nvSpPr>
          <p:spPr>
            <a:xfrm>
              <a:off x="4552759" y="3956875"/>
              <a:ext cx="42545" cy="20320"/>
            </a:xfrm>
            <a:custGeom>
              <a:avLst/>
              <a:gdLst/>
              <a:ahLst/>
              <a:cxnLst/>
              <a:rect l="l" t="t" r="r" b="b"/>
              <a:pathLst>
                <a:path w="42545" h="20320">
                  <a:moveTo>
                    <a:pt x="0" y="20002"/>
                  </a:moveTo>
                  <a:lnTo>
                    <a:pt x="1571" y="12215"/>
                  </a:lnTo>
                  <a:lnTo>
                    <a:pt x="5857" y="5857"/>
                  </a:lnTo>
                  <a:lnTo>
                    <a:pt x="12215" y="1571"/>
                  </a:lnTo>
                  <a:lnTo>
                    <a:pt x="20002" y="0"/>
                  </a:lnTo>
                  <a:lnTo>
                    <a:pt x="28892" y="0"/>
                  </a:lnTo>
                  <a:lnTo>
                    <a:pt x="36715" y="5867"/>
                  </a:lnTo>
                  <a:lnTo>
                    <a:pt x="39204" y="14414"/>
                  </a:lnTo>
                  <a:lnTo>
                    <a:pt x="41922" y="14414"/>
                  </a:lnTo>
                  <a:lnTo>
                    <a:pt x="37147" y="20002"/>
                  </a:lnTo>
                  <a:lnTo>
                    <a:pt x="30492" y="14414"/>
                  </a:lnTo>
                  <a:lnTo>
                    <a:pt x="33147" y="14414"/>
                  </a:lnTo>
                  <a:lnTo>
                    <a:pt x="30060" y="7150"/>
                  </a:lnTo>
                  <a:lnTo>
                    <a:pt x="21666" y="3771"/>
                  </a:lnTo>
                  <a:lnTo>
                    <a:pt x="14414" y="6857"/>
                  </a:lnTo>
                  <a:lnTo>
                    <a:pt x="9131" y="9093"/>
                  </a:lnTo>
                  <a:lnTo>
                    <a:pt x="5715" y="14274"/>
                  </a:lnTo>
                  <a:lnTo>
                    <a:pt x="5715" y="20002"/>
                  </a:lnTo>
                  <a:lnTo>
                    <a:pt x="0" y="2000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365123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535422-E445-4C9E-8FDB-A4C1B29BC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Enrolling In</a:t>
            </a:r>
            <a:r>
              <a:rPr lang="en-US" spc="-60" dirty="0"/>
              <a:t> </a:t>
            </a:r>
            <a:r>
              <a:rPr lang="en-US" spc="-5" dirty="0"/>
              <a:t>Medicare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7E31A3-CCFE-49D9-B610-228657EE6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marR="487680" indent="-342900">
              <a:lnSpc>
                <a:spcPts val="3240"/>
              </a:lnSpc>
              <a:spcBef>
                <a:spcPts val="50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z="3000" spc="-5" dirty="0">
                <a:latin typeface="Carlito"/>
                <a:cs typeface="Carlito"/>
              </a:rPr>
              <a:t>Common myth that Medicare will know </a:t>
            </a:r>
            <a:r>
              <a:rPr lang="en-US" sz="3000" dirty="0">
                <a:latin typeface="Carlito"/>
                <a:cs typeface="Carlito"/>
              </a:rPr>
              <a:t>or  </a:t>
            </a:r>
            <a:r>
              <a:rPr lang="en-US" sz="3000" spc="-5" dirty="0">
                <a:latin typeface="Carlito"/>
                <a:cs typeface="Carlito"/>
              </a:rPr>
              <a:t>remind </a:t>
            </a:r>
            <a:r>
              <a:rPr lang="en-US" sz="3000" dirty="0">
                <a:latin typeface="Carlito"/>
                <a:cs typeface="Carlito"/>
              </a:rPr>
              <a:t>a </a:t>
            </a:r>
            <a:r>
              <a:rPr lang="en-US" sz="3000" spc="-5" dirty="0">
                <a:latin typeface="Carlito"/>
                <a:cs typeface="Carlito"/>
              </a:rPr>
              <a:t>person </a:t>
            </a:r>
            <a:r>
              <a:rPr lang="en-US" sz="3000" dirty="0">
                <a:latin typeface="Carlito"/>
                <a:cs typeface="Carlito"/>
              </a:rPr>
              <a:t>to </a:t>
            </a:r>
            <a:r>
              <a:rPr lang="en-US" sz="3000" spc="-5" dirty="0">
                <a:latin typeface="Carlito"/>
                <a:cs typeface="Carlito"/>
              </a:rPr>
              <a:t>enroll when eligible </a:t>
            </a:r>
            <a:r>
              <a:rPr lang="en-US" sz="3000" dirty="0">
                <a:latin typeface="Carlito"/>
                <a:cs typeface="Carlito"/>
              </a:rPr>
              <a:t>at</a:t>
            </a:r>
            <a:r>
              <a:rPr lang="en-US" sz="3000" spc="-65" dirty="0">
                <a:latin typeface="Carlito"/>
                <a:cs typeface="Carlito"/>
              </a:rPr>
              <a:t> </a:t>
            </a:r>
            <a:r>
              <a:rPr lang="en-US" sz="3000" dirty="0">
                <a:latin typeface="Carlito"/>
                <a:cs typeface="Carlito"/>
              </a:rPr>
              <a:t>age 65. </a:t>
            </a:r>
            <a:r>
              <a:rPr lang="en-US" sz="3000" spc="-5" dirty="0">
                <a:latin typeface="Carlito"/>
                <a:cs typeface="Carlito"/>
              </a:rPr>
              <a:t>This is </a:t>
            </a:r>
            <a:r>
              <a:rPr lang="en-US" sz="3000" b="1" dirty="0">
                <a:latin typeface="Carlito"/>
                <a:cs typeface="Carlito"/>
              </a:rPr>
              <a:t>NOT </a:t>
            </a:r>
            <a:r>
              <a:rPr lang="en-US" sz="3000" b="1" spc="-5" dirty="0">
                <a:latin typeface="Carlito"/>
                <a:cs typeface="Carlito"/>
              </a:rPr>
              <a:t>TRUE </a:t>
            </a:r>
            <a:r>
              <a:rPr lang="en-US" sz="3000" spc="-5" dirty="0">
                <a:latin typeface="Carlito"/>
                <a:cs typeface="Carlito"/>
              </a:rPr>
              <a:t>unless the person is </a:t>
            </a:r>
            <a:r>
              <a:rPr lang="en-US" sz="3000" spc="-10" dirty="0">
                <a:latin typeface="Carlito"/>
                <a:cs typeface="Carlito"/>
              </a:rPr>
              <a:t>already  </a:t>
            </a:r>
            <a:r>
              <a:rPr lang="en-US" sz="3000" spc="-5" dirty="0">
                <a:latin typeface="Carlito"/>
                <a:cs typeface="Carlito"/>
              </a:rPr>
              <a:t>receiving Social Security</a:t>
            </a:r>
            <a:r>
              <a:rPr lang="en-US" sz="3000" spc="-25" dirty="0">
                <a:latin typeface="Carlito"/>
                <a:cs typeface="Carlito"/>
              </a:rPr>
              <a:t> </a:t>
            </a:r>
            <a:r>
              <a:rPr lang="en-US" sz="3000" spc="-5" dirty="0">
                <a:latin typeface="Carlito"/>
                <a:cs typeface="Carlito"/>
              </a:rPr>
              <a:t>benefits</a:t>
            </a:r>
            <a:endParaRPr lang="en-US" sz="3000" dirty="0">
              <a:latin typeface="Carlito"/>
              <a:cs typeface="Carlito"/>
            </a:endParaRPr>
          </a:p>
          <a:p>
            <a:pPr marL="354965" marR="79375" indent="-342900">
              <a:lnSpc>
                <a:spcPts val="3240"/>
              </a:lnSpc>
              <a:spcBef>
                <a:spcPts val="2039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z="3000" dirty="0">
                <a:latin typeface="Carlito"/>
                <a:cs typeface="Carlito"/>
              </a:rPr>
              <a:t>A </a:t>
            </a:r>
            <a:r>
              <a:rPr lang="en-US" sz="3000" spc="-5" dirty="0">
                <a:latin typeface="Carlito"/>
                <a:cs typeface="Carlito"/>
              </a:rPr>
              <a:t>person must call Social Security for an appointment </a:t>
            </a:r>
            <a:r>
              <a:rPr lang="en-US" sz="3000" dirty="0">
                <a:latin typeface="Carlito"/>
                <a:cs typeface="Carlito"/>
              </a:rPr>
              <a:t>at 1-800-772-1213 or </a:t>
            </a:r>
            <a:r>
              <a:rPr lang="en-US" sz="3000" spc="-5" dirty="0">
                <a:latin typeface="Carlito"/>
                <a:cs typeface="Carlito"/>
              </a:rPr>
              <a:t>enroll </a:t>
            </a:r>
            <a:r>
              <a:rPr lang="en-US" sz="3000" dirty="0">
                <a:latin typeface="Carlito"/>
                <a:cs typeface="Carlito"/>
              </a:rPr>
              <a:t>on</a:t>
            </a:r>
            <a:r>
              <a:rPr lang="en-US" sz="3000" spc="-5" dirty="0">
                <a:latin typeface="Carlito"/>
                <a:cs typeface="Carlito"/>
              </a:rPr>
              <a:t>line  </a:t>
            </a:r>
            <a:r>
              <a:rPr lang="en-US" sz="3000" dirty="0">
                <a:latin typeface="Carlito"/>
                <a:cs typeface="Carlito"/>
              </a:rPr>
              <a:t>at</a:t>
            </a:r>
            <a:r>
              <a:rPr lang="en-US" sz="3000" spc="-25" dirty="0">
                <a:latin typeface="Carlito"/>
                <a:cs typeface="Carlito"/>
              </a:rPr>
              <a:t> </a:t>
            </a:r>
            <a:r>
              <a:rPr lang="en-US" sz="3000" spc="-5" dirty="0">
                <a:latin typeface="Carlito"/>
                <a:cs typeface="Carlito"/>
                <a:hlinkClick r:id="rId2"/>
              </a:rPr>
              <a:t>www.ssa.gov</a:t>
            </a:r>
            <a:r>
              <a:rPr lang="en-US" sz="3000" spc="-5" dirty="0">
                <a:latin typeface="Carlito"/>
                <a:cs typeface="Carlito"/>
              </a:rPr>
              <a:t>.</a:t>
            </a:r>
            <a:endParaRPr lang="en-US" sz="3000" dirty="0">
              <a:latin typeface="Carlito"/>
              <a:cs typeface="Carlito"/>
            </a:endParaRPr>
          </a:p>
          <a:p>
            <a:pPr marL="756285" marR="207645" lvl="1" indent="-287020">
              <a:lnSpc>
                <a:spcPct val="85700"/>
              </a:lnSpc>
              <a:spcBef>
                <a:spcPts val="85"/>
              </a:spcBef>
              <a:buClr>
                <a:srgbClr val="9999CC"/>
              </a:buClr>
              <a:buSzPct val="130000"/>
              <a:tabLst>
                <a:tab pos="756920" algn="l"/>
              </a:tabLst>
            </a:pPr>
            <a:r>
              <a:rPr lang="en-US" sz="3000" spc="-5" dirty="0">
                <a:latin typeface="Carlito"/>
                <a:cs typeface="Carlito"/>
              </a:rPr>
              <a:t>Medicare and Social Security are </a:t>
            </a:r>
            <a:r>
              <a:rPr lang="en-US" sz="3000" dirty="0">
                <a:latin typeface="Carlito"/>
                <a:cs typeface="Carlito"/>
              </a:rPr>
              <a:t>two </a:t>
            </a:r>
            <a:r>
              <a:rPr lang="en-US" sz="3000" spc="-10" dirty="0">
                <a:latin typeface="Carlito"/>
                <a:cs typeface="Carlito"/>
              </a:rPr>
              <a:t>entirely  </a:t>
            </a:r>
            <a:r>
              <a:rPr lang="en-US" sz="3000" spc="-5" dirty="0">
                <a:latin typeface="Carlito"/>
                <a:cs typeface="Carlito"/>
              </a:rPr>
              <a:t>separate</a:t>
            </a:r>
            <a:r>
              <a:rPr lang="en-US" sz="3000" spc="-20" dirty="0">
                <a:latin typeface="Carlito"/>
                <a:cs typeface="Carlito"/>
              </a:rPr>
              <a:t> </a:t>
            </a:r>
            <a:r>
              <a:rPr lang="en-US" sz="3000" spc="-5" dirty="0">
                <a:latin typeface="Carlito"/>
                <a:cs typeface="Carlito"/>
              </a:rPr>
              <a:t>programs</a:t>
            </a:r>
            <a:endParaRPr lang="en-US" sz="3000" dirty="0">
              <a:latin typeface="Carlito"/>
              <a:cs typeface="Carl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A58E7-9ACC-43AD-8B28-484B42E4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577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078AF2-209E-43F8-8682-2A0406AB2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0" dirty="0"/>
              <a:t>Delaying</a:t>
            </a:r>
            <a:r>
              <a:rPr lang="en-US" spc="15" dirty="0"/>
              <a:t> </a:t>
            </a:r>
            <a:r>
              <a:rPr lang="en-US" spc="-5" dirty="0"/>
              <a:t>Medicare</a:t>
            </a:r>
            <a:r>
              <a:rPr lang="en-US" spc="35" dirty="0"/>
              <a:t> </a:t>
            </a:r>
            <a:r>
              <a:rPr lang="en-US" spc="-5" dirty="0"/>
              <a:t>Parts </a:t>
            </a:r>
            <a:r>
              <a:rPr lang="en-US" dirty="0"/>
              <a:t>B &amp;D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4BD577-93D2-431C-BD0A-22342662C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965" marR="783590" indent="-342900">
              <a:lnSpc>
                <a:spcPct val="100000"/>
              </a:lnSpc>
              <a:spcBef>
                <a:spcPts val="10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Evaluate if should take Medicare </a:t>
            </a:r>
            <a:r>
              <a:rPr lang="en-US" dirty="0">
                <a:latin typeface="Carlito"/>
                <a:cs typeface="Carlito"/>
              </a:rPr>
              <a:t>A – </a:t>
            </a:r>
            <a:r>
              <a:rPr lang="en-US" spc="-5" dirty="0">
                <a:latin typeface="Carlito"/>
                <a:cs typeface="Carlito"/>
              </a:rPr>
              <a:t>no  penalty if</a:t>
            </a:r>
            <a:r>
              <a:rPr lang="en-US" spc="2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wait.  If currently contributing to HSA, should delay</a:t>
            </a:r>
            <a:endParaRPr lang="en-US" dirty="0">
              <a:latin typeface="Carlito"/>
              <a:cs typeface="Carlito"/>
            </a:endParaRPr>
          </a:p>
          <a:p>
            <a:pPr marL="354965" marR="5080" indent="-342900">
              <a:lnSpc>
                <a:spcPct val="100000"/>
              </a:lnSpc>
              <a:spcBef>
                <a:spcPts val="76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There is </a:t>
            </a:r>
            <a:r>
              <a:rPr lang="en-US" dirty="0">
                <a:latin typeface="Carlito"/>
                <a:cs typeface="Carlito"/>
              </a:rPr>
              <a:t>a </a:t>
            </a:r>
            <a:r>
              <a:rPr lang="en-US" b="1" dirty="0">
                <a:latin typeface="Carlito"/>
                <a:cs typeface="Carlito"/>
              </a:rPr>
              <a:t>lifetime </a:t>
            </a:r>
            <a:r>
              <a:rPr lang="en-US" spc="-5" dirty="0">
                <a:latin typeface="Carlito"/>
                <a:cs typeface="Carlito"/>
              </a:rPr>
              <a:t>penalty for </a:t>
            </a:r>
            <a:r>
              <a:rPr lang="en-US" dirty="0">
                <a:latin typeface="Carlito"/>
                <a:cs typeface="Carlito"/>
              </a:rPr>
              <a:t>not </a:t>
            </a:r>
            <a:r>
              <a:rPr lang="en-US" spc="-5" dirty="0">
                <a:latin typeface="Carlito"/>
                <a:cs typeface="Carlito"/>
              </a:rPr>
              <a:t>signing </a:t>
            </a:r>
            <a:r>
              <a:rPr lang="en-US" spc="-10" dirty="0">
                <a:latin typeface="Carlito"/>
                <a:cs typeface="Carlito"/>
              </a:rPr>
              <a:t>up  </a:t>
            </a:r>
            <a:r>
              <a:rPr lang="en-US" spc="-5" dirty="0">
                <a:latin typeface="Carlito"/>
                <a:cs typeface="Carlito"/>
              </a:rPr>
              <a:t>for Medicare </a:t>
            </a:r>
            <a:r>
              <a:rPr lang="en-US" dirty="0">
                <a:latin typeface="Carlito"/>
                <a:cs typeface="Carlito"/>
              </a:rPr>
              <a:t>Part B </a:t>
            </a:r>
            <a:r>
              <a:rPr lang="en-US" spc="-5" dirty="0">
                <a:latin typeface="Carlito"/>
                <a:cs typeface="Carlito"/>
              </a:rPr>
              <a:t>when initially</a:t>
            </a:r>
            <a:r>
              <a:rPr lang="en-US" spc="2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eligible</a:t>
            </a:r>
            <a:endParaRPr lang="en-US" dirty="0">
              <a:latin typeface="Carlito"/>
              <a:cs typeface="Carlito"/>
            </a:endParaRPr>
          </a:p>
          <a:p>
            <a:pPr marL="355600" marR="454025" indent="-342900">
              <a:lnSpc>
                <a:spcPct val="100000"/>
              </a:lnSpc>
              <a:spcBef>
                <a:spcPts val="7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If enrolling late into </a:t>
            </a:r>
            <a:r>
              <a:rPr lang="en-US" dirty="0">
                <a:latin typeface="Carlito"/>
                <a:cs typeface="Carlito"/>
              </a:rPr>
              <a:t>Part </a:t>
            </a:r>
            <a:r>
              <a:rPr lang="en-US" spc="-5" dirty="0">
                <a:latin typeface="Carlito"/>
                <a:cs typeface="Carlito"/>
              </a:rPr>
              <a:t>D, there is also </a:t>
            </a:r>
            <a:r>
              <a:rPr lang="en-US" dirty="0">
                <a:latin typeface="Carlito"/>
                <a:cs typeface="Carlito"/>
              </a:rPr>
              <a:t>a  </a:t>
            </a:r>
            <a:r>
              <a:rPr lang="en-US" spc="-5" dirty="0">
                <a:latin typeface="Carlito"/>
                <a:cs typeface="Carlito"/>
              </a:rPr>
              <a:t>lifetime penalty, if </a:t>
            </a:r>
            <a:r>
              <a:rPr lang="en-US" dirty="0">
                <a:latin typeface="Carlito"/>
                <a:cs typeface="Carlito"/>
              </a:rPr>
              <a:t>you have not had </a:t>
            </a:r>
            <a:r>
              <a:rPr lang="en-US" spc="-5" dirty="0">
                <a:latin typeface="Carlito"/>
                <a:cs typeface="Carlito"/>
              </a:rPr>
              <a:t>prior  creditable</a:t>
            </a:r>
            <a:r>
              <a:rPr lang="en-US" dirty="0">
                <a:latin typeface="Carlito"/>
                <a:cs typeface="Carlito"/>
              </a:rPr>
              <a:t> coverage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AED29-44F6-403F-A54E-14772DD5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0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5" dirty="0">
                <a:latin typeface="Arial"/>
                <a:cs typeface="Arial"/>
              </a:rPr>
              <a:t>Your </a:t>
            </a:r>
            <a:r>
              <a:rPr sz="3200" b="0" dirty="0">
                <a:latin typeface="Arial"/>
                <a:cs typeface="Arial"/>
              </a:rPr>
              <a:t>2 </a:t>
            </a:r>
            <a:r>
              <a:rPr sz="3200" b="0" spc="-5" dirty="0">
                <a:latin typeface="Arial"/>
                <a:cs typeface="Arial"/>
              </a:rPr>
              <a:t>Main Medicare Coverage</a:t>
            </a:r>
            <a:r>
              <a:rPr sz="3200" b="0" spc="-130" dirty="0">
                <a:latin typeface="Arial"/>
                <a:cs typeface="Arial"/>
              </a:rPr>
              <a:t> </a:t>
            </a:r>
            <a:r>
              <a:rPr sz="3200" b="0" spc="-5" dirty="0">
                <a:latin typeface="Arial"/>
                <a:cs typeface="Arial"/>
              </a:rPr>
              <a:t>Choices</a:t>
            </a:r>
            <a:endParaRPr sz="3200" dirty="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29096"/>
              </p:ext>
            </p:extLst>
          </p:nvPr>
        </p:nvGraphicFramePr>
        <p:xfrm>
          <a:off x="433825" y="1453833"/>
          <a:ext cx="8327390" cy="930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8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1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761">
                <a:tc>
                  <a:txBody>
                    <a:bodyPr/>
                    <a:lstStyle/>
                    <a:p>
                      <a:pPr marR="523240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Option 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1: </a:t>
                      </a:r>
                      <a:r>
                        <a:rPr sz="15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Original</a:t>
                      </a:r>
                      <a:r>
                        <a:rPr sz="15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Medicare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56515" marB="0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Option 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2: Medicare </a:t>
                      </a:r>
                      <a:r>
                        <a:rPr sz="15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Advantage </a:t>
                      </a:r>
                      <a:r>
                        <a:rPr sz="15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(Part</a:t>
                      </a:r>
                      <a:r>
                        <a:rPr sz="15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56515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513">
                <a:tc>
                  <a:txBody>
                    <a:bodyPr/>
                    <a:lstStyle/>
                    <a:p>
                      <a:pPr marR="523240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This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includes Part A and/or Part</a:t>
                      </a:r>
                      <a:r>
                        <a:rPr sz="1500" spc="-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B.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55880" marB="0"/>
                </a:tc>
                <a:tc>
                  <a:txBody>
                    <a:bodyPr/>
                    <a:lstStyle/>
                    <a:p>
                      <a:pPr marL="1692910" marR="226695" indent="-146177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These plans are like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HMOs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or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PPOs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typically 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include Part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D.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5588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248917" y="2359025"/>
            <a:ext cx="1934210" cy="512445"/>
            <a:chOff x="1572767" y="1935479"/>
            <a:chExt cx="1934210" cy="512445"/>
          </a:xfrm>
        </p:grpSpPr>
        <p:sp>
          <p:nvSpPr>
            <p:cNvPr id="5" name="object 5"/>
            <p:cNvSpPr/>
            <p:nvPr/>
          </p:nvSpPr>
          <p:spPr>
            <a:xfrm>
              <a:off x="1572767" y="1987295"/>
              <a:ext cx="528828" cy="4008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3081527" y="1935479"/>
              <a:ext cx="425196" cy="5120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" name="object 7"/>
          <p:cNvSpPr/>
          <p:nvPr/>
        </p:nvSpPr>
        <p:spPr>
          <a:xfrm>
            <a:off x="2007870" y="3992754"/>
            <a:ext cx="409956" cy="3855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847449" y="2971800"/>
            <a:ext cx="1311910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sz="1350" b="1" spc="-10" dirty="0">
                <a:latin typeface="Carlito"/>
                <a:cs typeface="Carlito"/>
              </a:rPr>
              <a:t>Part</a:t>
            </a:r>
            <a:r>
              <a:rPr sz="1350" b="1" spc="-35" dirty="0">
                <a:latin typeface="Carlito"/>
                <a:cs typeface="Carlito"/>
              </a:rPr>
              <a:t> </a:t>
            </a:r>
            <a:r>
              <a:rPr sz="1350" b="1" dirty="0">
                <a:latin typeface="Carlito"/>
                <a:cs typeface="Carlito"/>
              </a:rPr>
              <a:t>A</a:t>
            </a:r>
            <a:endParaRPr sz="135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350" spc="-5" dirty="0">
                <a:latin typeface="Carlito"/>
                <a:cs typeface="Carlito"/>
              </a:rPr>
              <a:t>Hospital</a:t>
            </a:r>
            <a:r>
              <a:rPr sz="1350" spc="-70" dirty="0">
                <a:latin typeface="Carlito"/>
                <a:cs typeface="Carlito"/>
              </a:rPr>
              <a:t> </a:t>
            </a:r>
            <a:r>
              <a:rPr sz="1350" spc="-5" dirty="0">
                <a:latin typeface="Carlito"/>
                <a:cs typeface="Carlito"/>
              </a:rPr>
              <a:t>Insurance</a:t>
            </a:r>
            <a:endParaRPr sz="1350" dirty="0">
              <a:latin typeface="Carlito"/>
              <a:cs typeface="Carli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81022" y="2380361"/>
            <a:ext cx="252984" cy="3566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2127999" y="2404948"/>
            <a:ext cx="159385" cy="261620"/>
          </a:xfrm>
          <a:custGeom>
            <a:avLst/>
            <a:gdLst/>
            <a:ahLst/>
            <a:cxnLst/>
            <a:rect l="l" t="t" r="r" b="b"/>
            <a:pathLst>
              <a:path w="159385" h="261619">
                <a:moveTo>
                  <a:pt x="159042" y="105410"/>
                </a:moveTo>
                <a:lnTo>
                  <a:pt x="104965" y="105410"/>
                </a:lnTo>
                <a:lnTo>
                  <a:pt x="104965" y="0"/>
                </a:lnTo>
                <a:lnTo>
                  <a:pt x="54063" y="0"/>
                </a:lnTo>
                <a:lnTo>
                  <a:pt x="54063" y="105410"/>
                </a:lnTo>
                <a:lnTo>
                  <a:pt x="0" y="105410"/>
                </a:lnTo>
                <a:lnTo>
                  <a:pt x="0" y="156210"/>
                </a:lnTo>
                <a:lnTo>
                  <a:pt x="54063" y="156210"/>
                </a:lnTo>
                <a:lnTo>
                  <a:pt x="54063" y="261620"/>
                </a:lnTo>
                <a:lnTo>
                  <a:pt x="104965" y="261620"/>
                </a:lnTo>
                <a:lnTo>
                  <a:pt x="104965" y="156210"/>
                </a:lnTo>
                <a:lnTo>
                  <a:pt x="159042" y="156210"/>
                </a:lnTo>
                <a:lnTo>
                  <a:pt x="159042" y="1054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2127999" y="2404771"/>
            <a:ext cx="159385" cy="262255"/>
          </a:xfrm>
          <a:custGeom>
            <a:avLst/>
            <a:gdLst/>
            <a:ahLst/>
            <a:cxnLst/>
            <a:rect l="l" t="t" r="r" b="b"/>
            <a:pathLst>
              <a:path w="159385" h="262255">
                <a:moveTo>
                  <a:pt x="0" y="105587"/>
                </a:moveTo>
                <a:lnTo>
                  <a:pt x="54063" y="105587"/>
                </a:lnTo>
                <a:lnTo>
                  <a:pt x="54063" y="0"/>
                </a:lnTo>
                <a:lnTo>
                  <a:pt x="104965" y="0"/>
                </a:lnTo>
                <a:lnTo>
                  <a:pt x="104965" y="105587"/>
                </a:lnTo>
                <a:lnTo>
                  <a:pt x="159042" y="105587"/>
                </a:lnTo>
                <a:lnTo>
                  <a:pt x="159042" y="156489"/>
                </a:lnTo>
                <a:lnTo>
                  <a:pt x="104965" y="156489"/>
                </a:lnTo>
                <a:lnTo>
                  <a:pt x="104965" y="262077"/>
                </a:lnTo>
                <a:lnTo>
                  <a:pt x="54063" y="262077"/>
                </a:lnTo>
                <a:lnTo>
                  <a:pt x="54063" y="156489"/>
                </a:lnTo>
                <a:lnTo>
                  <a:pt x="0" y="156489"/>
                </a:lnTo>
                <a:lnTo>
                  <a:pt x="0" y="105587"/>
                </a:lnTo>
                <a:close/>
              </a:path>
            </a:pathLst>
          </a:custGeom>
          <a:ln w="9144">
            <a:solidFill>
              <a:srgbClr val="9393F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4063745" y="2031365"/>
            <a:ext cx="112775" cy="47503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9372" y="2053463"/>
            <a:ext cx="1905" cy="4653280"/>
          </a:xfrm>
          <a:custGeom>
            <a:avLst/>
            <a:gdLst/>
            <a:ahLst/>
            <a:cxnLst/>
            <a:rect l="l" t="t" r="r" b="b"/>
            <a:pathLst>
              <a:path w="1904" h="4653280">
                <a:moveTo>
                  <a:pt x="1587" y="0"/>
                </a:moveTo>
                <a:lnTo>
                  <a:pt x="0" y="4652962"/>
                </a:lnTo>
              </a:path>
            </a:pathLst>
          </a:custGeom>
          <a:ln w="25908">
            <a:solidFill>
              <a:srgbClr val="9999FF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5535930" y="2709546"/>
            <a:ext cx="528827" cy="388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6406133" y="2843657"/>
            <a:ext cx="256031" cy="3566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6453505" y="2867889"/>
            <a:ext cx="161290" cy="261620"/>
          </a:xfrm>
          <a:custGeom>
            <a:avLst/>
            <a:gdLst/>
            <a:ahLst/>
            <a:cxnLst/>
            <a:rect l="l" t="t" r="r" b="b"/>
            <a:pathLst>
              <a:path w="161290" h="261619">
                <a:moveTo>
                  <a:pt x="161277" y="105410"/>
                </a:moveTo>
                <a:lnTo>
                  <a:pt x="106451" y="105410"/>
                </a:lnTo>
                <a:lnTo>
                  <a:pt x="106451" y="0"/>
                </a:lnTo>
                <a:lnTo>
                  <a:pt x="54825" y="0"/>
                </a:lnTo>
                <a:lnTo>
                  <a:pt x="54825" y="105410"/>
                </a:lnTo>
                <a:lnTo>
                  <a:pt x="0" y="105410"/>
                </a:lnTo>
                <a:lnTo>
                  <a:pt x="0" y="157480"/>
                </a:lnTo>
                <a:lnTo>
                  <a:pt x="54825" y="157480"/>
                </a:lnTo>
                <a:lnTo>
                  <a:pt x="54825" y="261620"/>
                </a:lnTo>
                <a:lnTo>
                  <a:pt x="106451" y="261620"/>
                </a:lnTo>
                <a:lnTo>
                  <a:pt x="106451" y="157480"/>
                </a:lnTo>
                <a:lnTo>
                  <a:pt x="161277" y="157480"/>
                </a:lnTo>
                <a:lnTo>
                  <a:pt x="161277" y="1054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6453505" y="2868067"/>
            <a:ext cx="161290" cy="262255"/>
          </a:xfrm>
          <a:custGeom>
            <a:avLst/>
            <a:gdLst/>
            <a:ahLst/>
            <a:cxnLst/>
            <a:rect l="l" t="t" r="r" b="b"/>
            <a:pathLst>
              <a:path w="161290" h="262255">
                <a:moveTo>
                  <a:pt x="0" y="105232"/>
                </a:moveTo>
                <a:lnTo>
                  <a:pt x="54825" y="105232"/>
                </a:lnTo>
                <a:lnTo>
                  <a:pt x="54825" y="0"/>
                </a:lnTo>
                <a:lnTo>
                  <a:pt x="106451" y="0"/>
                </a:lnTo>
                <a:lnTo>
                  <a:pt x="106451" y="105232"/>
                </a:lnTo>
                <a:lnTo>
                  <a:pt x="161277" y="105232"/>
                </a:lnTo>
                <a:lnTo>
                  <a:pt x="161277" y="156845"/>
                </a:lnTo>
                <a:lnTo>
                  <a:pt x="106451" y="156845"/>
                </a:lnTo>
                <a:lnTo>
                  <a:pt x="106451" y="262077"/>
                </a:lnTo>
                <a:lnTo>
                  <a:pt x="54825" y="262077"/>
                </a:lnTo>
                <a:lnTo>
                  <a:pt x="54825" y="156845"/>
                </a:lnTo>
                <a:lnTo>
                  <a:pt x="0" y="156845"/>
                </a:lnTo>
                <a:lnTo>
                  <a:pt x="0" y="105232"/>
                </a:lnTo>
                <a:close/>
              </a:path>
            </a:pathLst>
          </a:custGeom>
          <a:ln w="9144">
            <a:solidFill>
              <a:srgbClr val="9393F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7091933" y="2628773"/>
            <a:ext cx="425196" cy="4998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6406133" y="3742817"/>
            <a:ext cx="256031" cy="3505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6453505" y="3767811"/>
            <a:ext cx="161290" cy="255270"/>
          </a:xfrm>
          <a:custGeom>
            <a:avLst/>
            <a:gdLst/>
            <a:ahLst/>
            <a:cxnLst/>
            <a:rect l="l" t="t" r="r" b="b"/>
            <a:pathLst>
              <a:path w="161290" h="255270">
                <a:moveTo>
                  <a:pt x="161277" y="101600"/>
                </a:moveTo>
                <a:lnTo>
                  <a:pt x="106451" y="101600"/>
                </a:lnTo>
                <a:lnTo>
                  <a:pt x="106451" y="0"/>
                </a:lnTo>
                <a:lnTo>
                  <a:pt x="54825" y="0"/>
                </a:lnTo>
                <a:lnTo>
                  <a:pt x="54825" y="101600"/>
                </a:lnTo>
                <a:lnTo>
                  <a:pt x="0" y="101600"/>
                </a:lnTo>
                <a:lnTo>
                  <a:pt x="0" y="153670"/>
                </a:lnTo>
                <a:lnTo>
                  <a:pt x="54825" y="153670"/>
                </a:lnTo>
                <a:lnTo>
                  <a:pt x="54825" y="255270"/>
                </a:lnTo>
                <a:lnTo>
                  <a:pt x="106451" y="255270"/>
                </a:lnTo>
                <a:lnTo>
                  <a:pt x="106451" y="153670"/>
                </a:lnTo>
                <a:lnTo>
                  <a:pt x="161277" y="153670"/>
                </a:lnTo>
                <a:lnTo>
                  <a:pt x="161277" y="101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6453505" y="3767544"/>
            <a:ext cx="161290" cy="255904"/>
          </a:xfrm>
          <a:custGeom>
            <a:avLst/>
            <a:gdLst/>
            <a:ahLst/>
            <a:cxnLst/>
            <a:rect l="l" t="t" r="r" b="b"/>
            <a:pathLst>
              <a:path w="161290" h="255904">
                <a:moveTo>
                  <a:pt x="0" y="101866"/>
                </a:moveTo>
                <a:lnTo>
                  <a:pt x="54825" y="101866"/>
                </a:lnTo>
                <a:lnTo>
                  <a:pt x="54825" y="0"/>
                </a:lnTo>
                <a:lnTo>
                  <a:pt x="106451" y="0"/>
                </a:lnTo>
                <a:lnTo>
                  <a:pt x="106451" y="101866"/>
                </a:lnTo>
                <a:lnTo>
                  <a:pt x="161277" y="101866"/>
                </a:lnTo>
                <a:lnTo>
                  <a:pt x="161277" y="153479"/>
                </a:lnTo>
                <a:lnTo>
                  <a:pt x="106451" y="153479"/>
                </a:lnTo>
                <a:lnTo>
                  <a:pt x="106451" y="255358"/>
                </a:lnTo>
                <a:lnTo>
                  <a:pt x="54825" y="255358"/>
                </a:lnTo>
                <a:lnTo>
                  <a:pt x="54825" y="153479"/>
                </a:lnTo>
                <a:lnTo>
                  <a:pt x="0" y="153479"/>
                </a:lnTo>
                <a:lnTo>
                  <a:pt x="0" y="101866"/>
                </a:lnTo>
                <a:close/>
              </a:path>
            </a:pathLst>
          </a:custGeom>
          <a:ln w="9144">
            <a:solidFill>
              <a:srgbClr val="9393F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6302501" y="4154298"/>
            <a:ext cx="464820" cy="4282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2322251" y="2971800"/>
            <a:ext cx="1296670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350" b="1" spc="-10" dirty="0">
                <a:latin typeface="Carlito"/>
                <a:cs typeface="Carlito"/>
              </a:rPr>
              <a:t>Part</a:t>
            </a:r>
            <a:r>
              <a:rPr sz="1350" b="1" spc="-35" dirty="0">
                <a:latin typeface="Carlito"/>
                <a:cs typeface="Carlito"/>
              </a:rPr>
              <a:t> </a:t>
            </a:r>
            <a:r>
              <a:rPr sz="1350" b="1" dirty="0">
                <a:latin typeface="Carlito"/>
                <a:cs typeface="Carlito"/>
              </a:rPr>
              <a:t>B</a:t>
            </a:r>
            <a:endParaRPr sz="135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350" spc="-5" dirty="0">
                <a:latin typeface="Carlito"/>
                <a:cs typeface="Carlito"/>
              </a:rPr>
              <a:t>Medical</a:t>
            </a:r>
            <a:r>
              <a:rPr sz="1350" spc="-55" dirty="0">
                <a:latin typeface="Carlito"/>
                <a:cs typeface="Carlito"/>
              </a:rPr>
              <a:t> </a:t>
            </a:r>
            <a:r>
              <a:rPr sz="1350" spc="-5" dirty="0">
                <a:latin typeface="Carlito"/>
                <a:cs typeface="Carlito"/>
              </a:rPr>
              <a:t>Insurance</a:t>
            </a:r>
            <a:endParaRPr sz="1350" dirty="0">
              <a:latin typeface="Carlito"/>
              <a:cs typeface="Carli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0382" y="3433446"/>
            <a:ext cx="2900680" cy="300355"/>
          </a:xfrm>
          <a:prstGeom prst="rect">
            <a:avLst/>
          </a:prstGeom>
          <a:solidFill>
            <a:srgbClr val="9999FF"/>
          </a:solidFill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1350" b="1" spc="-35" dirty="0">
                <a:solidFill>
                  <a:srgbClr val="FFFFFF"/>
                </a:solidFill>
                <a:latin typeface="Carlito"/>
                <a:cs typeface="Carlito"/>
              </a:rPr>
              <a:t>You </a:t>
            </a:r>
            <a:r>
              <a:rPr sz="1350" b="1" spc="-5" dirty="0">
                <a:solidFill>
                  <a:srgbClr val="FFFFFF"/>
                </a:solidFill>
                <a:latin typeface="Carlito"/>
                <a:cs typeface="Carlito"/>
              </a:rPr>
              <a:t>can</a:t>
            </a:r>
            <a:r>
              <a:rPr sz="1350" b="1" spc="-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350" b="1" dirty="0">
                <a:solidFill>
                  <a:srgbClr val="FFFFFF"/>
                </a:solidFill>
                <a:latin typeface="Carlito"/>
                <a:cs typeface="Carlito"/>
              </a:rPr>
              <a:t>add:</a:t>
            </a:r>
            <a:endParaRPr sz="1350" dirty="0">
              <a:latin typeface="Carlito"/>
              <a:cs typeface="Carli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0703" y="4341682"/>
            <a:ext cx="2592070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350" b="1" spc="-10" dirty="0">
                <a:latin typeface="Carlito"/>
                <a:cs typeface="Carlito"/>
              </a:rPr>
              <a:t>Part</a:t>
            </a:r>
            <a:r>
              <a:rPr sz="1350" b="1" spc="-30" dirty="0">
                <a:latin typeface="Carlito"/>
                <a:cs typeface="Carlito"/>
              </a:rPr>
              <a:t> </a:t>
            </a:r>
            <a:r>
              <a:rPr sz="1350" b="1" dirty="0">
                <a:latin typeface="Carlito"/>
                <a:cs typeface="Carlito"/>
              </a:rPr>
              <a:t>D</a:t>
            </a:r>
            <a:endParaRPr sz="135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350" spc="-5" dirty="0">
                <a:latin typeface="Carlito"/>
                <a:cs typeface="Carlito"/>
              </a:rPr>
              <a:t>Medicare prescription drug</a:t>
            </a:r>
            <a:r>
              <a:rPr sz="1350" dirty="0">
                <a:latin typeface="Carlito"/>
                <a:cs typeface="Carlito"/>
              </a:rPr>
              <a:t> </a:t>
            </a:r>
            <a:r>
              <a:rPr sz="1350" spc="-10" dirty="0">
                <a:latin typeface="Carlito"/>
                <a:cs typeface="Carlito"/>
              </a:rPr>
              <a:t>coverage</a:t>
            </a:r>
            <a:endParaRPr sz="1350" dirty="0">
              <a:latin typeface="Carlito"/>
              <a:cs typeface="Carli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2761" y="5035169"/>
            <a:ext cx="2900680" cy="300355"/>
          </a:xfrm>
          <a:prstGeom prst="rect">
            <a:avLst/>
          </a:prstGeom>
          <a:solidFill>
            <a:srgbClr val="9999FF"/>
          </a:solidFill>
        </p:spPr>
        <p:txBody>
          <a:bodyPr vert="horz" wrap="square" lIns="0" tIns="34290" rIns="0" bIns="0" rtlCol="0">
            <a:spAutoFit/>
          </a:bodyPr>
          <a:lstStyle/>
          <a:p>
            <a:pPr marL="836294">
              <a:lnSpc>
                <a:spcPct val="100000"/>
              </a:lnSpc>
              <a:spcBef>
                <a:spcPts val="270"/>
              </a:spcBef>
            </a:pPr>
            <a:r>
              <a:rPr sz="1350" b="1" spc="-35" dirty="0">
                <a:solidFill>
                  <a:srgbClr val="FFFFFF"/>
                </a:solidFill>
                <a:latin typeface="Carlito"/>
                <a:cs typeface="Carlito"/>
              </a:rPr>
              <a:t>You </a:t>
            </a:r>
            <a:r>
              <a:rPr sz="1350" b="1" spc="-5" dirty="0">
                <a:solidFill>
                  <a:srgbClr val="FFFFFF"/>
                </a:solidFill>
                <a:latin typeface="Carlito"/>
                <a:cs typeface="Carlito"/>
              </a:rPr>
              <a:t>can </a:t>
            </a:r>
            <a:r>
              <a:rPr sz="1350" b="1" dirty="0">
                <a:solidFill>
                  <a:srgbClr val="FFFFFF"/>
                </a:solidFill>
                <a:latin typeface="Carlito"/>
                <a:cs typeface="Carlito"/>
              </a:rPr>
              <a:t>also</a:t>
            </a:r>
            <a:r>
              <a:rPr sz="1350" b="1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350" b="1" dirty="0">
                <a:solidFill>
                  <a:srgbClr val="FFFFFF"/>
                </a:solidFill>
                <a:latin typeface="Carlito"/>
                <a:cs typeface="Carlito"/>
              </a:rPr>
              <a:t>add:</a:t>
            </a:r>
            <a:endParaRPr sz="1350" dirty="0">
              <a:latin typeface="Carlito"/>
              <a:cs typeface="Carlito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007870" y="5464937"/>
            <a:ext cx="409956" cy="46177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1078934" y="5881561"/>
            <a:ext cx="228282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350" b="1" spc="-5" dirty="0">
                <a:latin typeface="Carlito"/>
                <a:cs typeface="Carlito"/>
              </a:rPr>
              <a:t>Medigap</a:t>
            </a:r>
            <a:endParaRPr sz="135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350" spc="-5" dirty="0">
                <a:latin typeface="Carlito"/>
                <a:cs typeface="Carlito"/>
              </a:rPr>
              <a:t>Medicare Supplement</a:t>
            </a:r>
            <a:r>
              <a:rPr sz="1350" spc="-45" dirty="0">
                <a:latin typeface="Carlito"/>
                <a:cs typeface="Carlito"/>
              </a:rPr>
              <a:t> </a:t>
            </a:r>
            <a:r>
              <a:rPr sz="1350" spc="-5" dirty="0">
                <a:latin typeface="Carlito"/>
                <a:cs typeface="Carlito"/>
              </a:rPr>
              <a:t>Insurance</a:t>
            </a:r>
            <a:endParaRPr sz="1350" dirty="0">
              <a:latin typeface="Carlito"/>
              <a:cs typeface="Carlito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84500" y="3219450"/>
            <a:ext cx="270192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5"/>
              </a:spcBef>
              <a:tabLst>
                <a:tab pos="1404620" algn="l"/>
              </a:tabLst>
            </a:pPr>
            <a:r>
              <a:rPr sz="1350" b="1" spc="-10" dirty="0">
                <a:latin typeface="Carlito"/>
                <a:cs typeface="Carlito"/>
              </a:rPr>
              <a:t>Part</a:t>
            </a:r>
            <a:r>
              <a:rPr sz="1350" b="1" spc="-25" dirty="0">
                <a:latin typeface="Carlito"/>
                <a:cs typeface="Carlito"/>
              </a:rPr>
              <a:t> </a:t>
            </a:r>
            <a:r>
              <a:rPr sz="1350" b="1" dirty="0">
                <a:latin typeface="Carlito"/>
                <a:cs typeface="Carlito"/>
              </a:rPr>
              <a:t>A	</a:t>
            </a:r>
            <a:r>
              <a:rPr sz="1350" b="1" spc="-10" dirty="0">
                <a:latin typeface="Carlito"/>
                <a:cs typeface="Carlito"/>
              </a:rPr>
              <a:t>Part</a:t>
            </a:r>
            <a:r>
              <a:rPr sz="1350" b="1" spc="-30" dirty="0">
                <a:latin typeface="Carlito"/>
                <a:cs typeface="Carlito"/>
              </a:rPr>
              <a:t> </a:t>
            </a:r>
            <a:r>
              <a:rPr sz="1350" b="1" dirty="0">
                <a:latin typeface="Carlito"/>
                <a:cs typeface="Carlito"/>
              </a:rPr>
              <a:t>B</a:t>
            </a:r>
            <a:endParaRPr sz="135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350" spc="-5" dirty="0">
                <a:latin typeface="Carlito"/>
                <a:cs typeface="Carlito"/>
              </a:rPr>
              <a:t>Hospital Insurance Medical</a:t>
            </a:r>
            <a:r>
              <a:rPr sz="1350" spc="-25" dirty="0">
                <a:latin typeface="Carlito"/>
                <a:cs typeface="Carlito"/>
              </a:rPr>
              <a:t> </a:t>
            </a:r>
            <a:r>
              <a:rPr sz="1350" spc="-5" dirty="0">
                <a:latin typeface="Carlito"/>
                <a:cs typeface="Carlito"/>
              </a:rPr>
              <a:t>Insurance</a:t>
            </a:r>
            <a:endParaRPr sz="1350" dirty="0">
              <a:latin typeface="Carlito"/>
              <a:cs typeface="Carli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04876" y="4743450"/>
            <a:ext cx="2592070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350" b="1" spc="-10" dirty="0">
                <a:latin typeface="Carlito"/>
                <a:cs typeface="Carlito"/>
              </a:rPr>
              <a:t>Part</a:t>
            </a:r>
            <a:r>
              <a:rPr sz="1350" b="1" spc="-30" dirty="0">
                <a:latin typeface="Carlito"/>
                <a:cs typeface="Carlito"/>
              </a:rPr>
              <a:t> </a:t>
            </a:r>
            <a:r>
              <a:rPr sz="1350" b="1" dirty="0">
                <a:latin typeface="Carlito"/>
                <a:cs typeface="Carlito"/>
              </a:rPr>
              <a:t>D</a:t>
            </a:r>
            <a:endParaRPr sz="135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350" spc="-5" dirty="0">
                <a:latin typeface="Carlito"/>
                <a:cs typeface="Carlito"/>
              </a:rPr>
              <a:t>Medicare prescription drug</a:t>
            </a:r>
            <a:r>
              <a:rPr sz="1350" dirty="0">
                <a:latin typeface="Carlito"/>
                <a:cs typeface="Carlito"/>
              </a:rPr>
              <a:t> </a:t>
            </a:r>
            <a:r>
              <a:rPr sz="1350" spc="-10" dirty="0">
                <a:latin typeface="Carlito"/>
                <a:cs typeface="Carlito"/>
              </a:rPr>
              <a:t>coverage</a:t>
            </a:r>
            <a:endParaRPr sz="135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D38775-DDA1-4783-B63A-518FCA8E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2021 </a:t>
            </a:r>
            <a:r>
              <a:rPr lang="en-US" spc="-5" dirty="0"/>
              <a:t>Medigap Choices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BC4FD9-E4D0-4A36-A572-754DEB7B3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9265" marR="442595" indent="-457200">
              <a:lnSpc>
                <a:spcPct val="100000"/>
              </a:lnSpc>
              <a:spcBef>
                <a:spcPts val="105"/>
              </a:spcBef>
              <a:buClr>
                <a:srgbClr val="00007D"/>
              </a:buClr>
              <a:buSzPct val="120000"/>
              <a:buFont typeface="Wingdings" panose="05000000000000000000" pitchFamily="2" charset="2"/>
              <a:buChar char="§"/>
              <a:tabLst>
                <a:tab pos="299720" algn="l"/>
              </a:tabLst>
            </a:pPr>
            <a:r>
              <a:rPr lang="en-US" b="1" spc="-5" dirty="0">
                <a:latin typeface="Carlito"/>
                <a:cs typeface="Carlito"/>
              </a:rPr>
              <a:t>Supplement 1: </a:t>
            </a:r>
            <a:r>
              <a:rPr lang="en-US" spc="-5" dirty="0">
                <a:latin typeface="Carlito"/>
                <a:cs typeface="Carlito"/>
              </a:rPr>
              <a:t>Only </a:t>
            </a:r>
            <a:r>
              <a:rPr lang="en-US" spc="-15" dirty="0">
                <a:latin typeface="Carlito"/>
                <a:cs typeface="Carlito"/>
              </a:rPr>
              <a:t>available </a:t>
            </a:r>
            <a:r>
              <a:rPr lang="en-US" spc="-25" dirty="0">
                <a:latin typeface="Carlito"/>
                <a:cs typeface="Carlito"/>
              </a:rPr>
              <a:t>to </a:t>
            </a:r>
            <a:r>
              <a:rPr lang="en-US" spc="-5" dirty="0">
                <a:latin typeface="Carlito"/>
                <a:cs typeface="Carlito"/>
              </a:rPr>
              <a:t>those  eligible </a:t>
            </a:r>
            <a:r>
              <a:rPr lang="en-US" spc="-30" dirty="0">
                <a:latin typeface="Carlito"/>
                <a:cs typeface="Carlito"/>
              </a:rPr>
              <a:t>for </a:t>
            </a:r>
            <a:r>
              <a:rPr lang="en-US" spc="-10" dirty="0">
                <a:latin typeface="Carlito"/>
                <a:cs typeface="Carlito"/>
              </a:rPr>
              <a:t>Medicare </a:t>
            </a:r>
            <a:r>
              <a:rPr lang="en-US" spc="-25" dirty="0">
                <a:latin typeface="Carlito"/>
                <a:cs typeface="Carlito"/>
              </a:rPr>
              <a:t>before </a:t>
            </a:r>
            <a:r>
              <a:rPr lang="en-US" spc="-5" dirty="0">
                <a:latin typeface="Carlito"/>
                <a:cs typeface="Carlito"/>
              </a:rPr>
              <a:t>1/1/20  (whether </a:t>
            </a:r>
            <a:r>
              <a:rPr lang="en-US" spc="-10" dirty="0">
                <a:latin typeface="Carlito"/>
                <a:cs typeface="Carlito"/>
              </a:rPr>
              <a:t>enrolled </a:t>
            </a:r>
            <a:r>
              <a:rPr lang="en-US" dirty="0">
                <a:latin typeface="Carlito"/>
                <a:cs typeface="Carlito"/>
              </a:rPr>
              <a:t>or</a:t>
            </a:r>
            <a:r>
              <a:rPr lang="en-US" spc="-15" dirty="0">
                <a:latin typeface="Carlito"/>
                <a:cs typeface="Carlito"/>
              </a:rPr>
              <a:t> </a:t>
            </a:r>
            <a:r>
              <a:rPr lang="en-US" spc="-20" dirty="0">
                <a:latin typeface="Carlito"/>
                <a:cs typeface="Carlito"/>
              </a:rPr>
              <a:t>deferred)</a:t>
            </a:r>
            <a:endParaRPr lang="en-US" dirty="0">
              <a:latin typeface="Carlito"/>
              <a:cs typeface="Carlito"/>
            </a:endParaRPr>
          </a:p>
          <a:p>
            <a:pPr marL="469265" indent="-457200">
              <a:lnSpc>
                <a:spcPts val="3840"/>
              </a:lnSpc>
              <a:buClr>
                <a:srgbClr val="00007D"/>
              </a:buClr>
              <a:buSzPct val="120000"/>
              <a:buFont typeface="Wingdings" panose="05000000000000000000" pitchFamily="2" charset="2"/>
              <a:buChar char="§"/>
              <a:tabLst>
                <a:tab pos="299720" algn="l"/>
              </a:tabLst>
            </a:pPr>
            <a:r>
              <a:rPr lang="en-US" b="1" spc="-5" dirty="0">
                <a:latin typeface="Carlito"/>
                <a:cs typeface="Carlito"/>
              </a:rPr>
              <a:t>Supplement </a:t>
            </a:r>
            <a:r>
              <a:rPr lang="en-US" b="1" dirty="0">
                <a:latin typeface="Carlito"/>
                <a:cs typeface="Carlito"/>
              </a:rPr>
              <a:t>1 A: </a:t>
            </a:r>
            <a:r>
              <a:rPr lang="en-US" spc="-15" dirty="0">
                <a:latin typeface="Carlito"/>
                <a:cs typeface="Carlito"/>
              </a:rPr>
              <a:t>Available </a:t>
            </a:r>
            <a:r>
              <a:rPr lang="en-US" spc="-25" dirty="0">
                <a:latin typeface="Carlito"/>
                <a:cs typeface="Carlito"/>
              </a:rPr>
              <a:t>to </a:t>
            </a:r>
            <a:r>
              <a:rPr lang="en-US" spc="-5" dirty="0">
                <a:latin typeface="Carlito"/>
                <a:cs typeface="Carlito"/>
              </a:rPr>
              <a:t>all</a:t>
            </a:r>
            <a:r>
              <a:rPr lang="en-US" spc="15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eligible</a:t>
            </a:r>
            <a:r>
              <a:rPr lang="en-US" dirty="0">
                <a:latin typeface="Carlito"/>
                <a:cs typeface="Carlito"/>
              </a:rPr>
              <a:t> </a:t>
            </a:r>
            <a:r>
              <a:rPr lang="en-US" spc="-10" dirty="0">
                <a:latin typeface="Carlito"/>
                <a:cs typeface="Carlito"/>
              </a:rPr>
              <a:t>Medicare </a:t>
            </a:r>
            <a:r>
              <a:rPr lang="en-US" spc="-5" dirty="0">
                <a:latin typeface="Carlito"/>
                <a:cs typeface="Carlito"/>
              </a:rPr>
              <a:t>beneficiaries. </a:t>
            </a:r>
            <a:r>
              <a:rPr lang="en-US" dirty="0">
                <a:latin typeface="Carlito"/>
                <a:cs typeface="Carlito"/>
              </a:rPr>
              <a:t>Same as </a:t>
            </a:r>
            <a:r>
              <a:rPr lang="en-US" spc="-5" dirty="0">
                <a:latin typeface="Carlito"/>
                <a:cs typeface="Carlito"/>
              </a:rPr>
              <a:t>Supplement </a:t>
            </a:r>
            <a:r>
              <a:rPr lang="en-US" dirty="0">
                <a:latin typeface="Carlito"/>
                <a:cs typeface="Carlito"/>
              </a:rPr>
              <a:t>1 </a:t>
            </a:r>
            <a:r>
              <a:rPr lang="en-US" spc="-25" dirty="0">
                <a:latin typeface="Carlito"/>
                <a:cs typeface="Carlito"/>
              </a:rPr>
              <a:t>except </a:t>
            </a:r>
            <a:r>
              <a:rPr lang="en-US" dirty="0">
                <a:latin typeface="Carlito"/>
                <a:cs typeface="Carlito"/>
              </a:rPr>
              <a:t>does not </a:t>
            </a:r>
            <a:r>
              <a:rPr lang="en-US" spc="-15" dirty="0">
                <a:latin typeface="Carlito"/>
                <a:cs typeface="Carlito"/>
              </a:rPr>
              <a:t>cover </a:t>
            </a:r>
            <a:r>
              <a:rPr lang="en-US" spc="-5" dirty="0">
                <a:latin typeface="Carlito"/>
                <a:cs typeface="Carlito"/>
              </a:rPr>
              <a:t>the </a:t>
            </a:r>
            <a:r>
              <a:rPr lang="en-US" spc="-20" dirty="0">
                <a:latin typeface="Carlito"/>
                <a:cs typeface="Carlito"/>
              </a:rPr>
              <a:t>Part </a:t>
            </a:r>
            <a:r>
              <a:rPr lang="en-US" dirty="0">
                <a:latin typeface="Carlito"/>
                <a:cs typeface="Carlito"/>
              </a:rPr>
              <a:t>B</a:t>
            </a:r>
            <a:r>
              <a:rPr lang="en-US" spc="5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deductible</a:t>
            </a:r>
            <a:endParaRPr lang="en-US" dirty="0">
              <a:latin typeface="Carlito"/>
              <a:cs typeface="Carlito"/>
            </a:endParaRPr>
          </a:p>
          <a:p>
            <a:pPr marL="469265" indent="-457200">
              <a:lnSpc>
                <a:spcPts val="3835"/>
              </a:lnSpc>
              <a:buClr>
                <a:srgbClr val="00007D"/>
              </a:buClr>
              <a:buSzPct val="120000"/>
              <a:buFont typeface="Wingdings" panose="05000000000000000000" pitchFamily="2" charset="2"/>
              <a:buChar char="§"/>
              <a:tabLst>
                <a:tab pos="299720" algn="l"/>
              </a:tabLst>
            </a:pPr>
            <a:r>
              <a:rPr lang="en-US" b="1" spc="-10" dirty="0">
                <a:latin typeface="Carlito"/>
                <a:cs typeface="Carlito"/>
              </a:rPr>
              <a:t>Core: </a:t>
            </a:r>
            <a:r>
              <a:rPr lang="en-US" spc="-5" dirty="0">
                <a:latin typeface="Carlito"/>
                <a:cs typeface="Carlito"/>
              </a:rPr>
              <a:t>No</a:t>
            </a:r>
            <a:r>
              <a:rPr lang="en-US" spc="1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change</a:t>
            </a:r>
            <a:endParaRPr lang="en-US" dirty="0">
              <a:latin typeface="Carlito"/>
              <a:cs typeface="Carlito"/>
            </a:endParaRPr>
          </a:p>
          <a:p>
            <a:pPr marL="469265" marR="5080" indent="-457200">
              <a:lnSpc>
                <a:spcPct val="100000"/>
              </a:lnSpc>
              <a:buClr>
                <a:srgbClr val="00007D"/>
              </a:buClr>
              <a:buSzPct val="120000"/>
              <a:buFont typeface="Wingdings" panose="05000000000000000000" pitchFamily="2" charset="2"/>
              <a:buChar char="§"/>
              <a:tabLst>
                <a:tab pos="299720" algn="l"/>
              </a:tabLst>
            </a:pPr>
            <a:r>
              <a:rPr lang="en-US" b="1" spc="-15" dirty="0" err="1">
                <a:latin typeface="Carlito"/>
                <a:cs typeface="Carlito"/>
              </a:rPr>
              <a:t>Medex</a:t>
            </a:r>
            <a:r>
              <a:rPr lang="en-US" b="1" spc="-15" dirty="0">
                <a:latin typeface="Carlito"/>
                <a:cs typeface="Carlito"/>
              </a:rPr>
              <a:t> </a:t>
            </a:r>
            <a:r>
              <a:rPr lang="en-US" b="1" dirty="0">
                <a:latin typeface="Carlito"/>
                <a:cs typeface="Carlito"/>
              </a:rPr>
              <a:t>Choice: </a:t>
            </a:r>
            <a:r>
              <a:rPr lang="en-US" spc="-5" dirty="0">
                <a:latin typeface="Carlito"/>
                <a:cs typeface="Carlito"/>
              </a:rPr>
              <a:t>No longer accepting new  </a:t>
            </a:r>
            <a:r>
              <a:rPr lang="en-US" spc="-10" dirty="0">
                <a:latin typeface="Carlito"/>
                <a:cs typeface="Carlito"/>
              </a:rPr>
              <a:t>enrollments </a:t>
            </a:r>
            <a:r>
              <a:rPr lang="en-US" spc="-25" dirty="0">
                <a:latin typeface="Carlito"/>
                <a:cs typeface="Carlito"/>
              </a:rPr>
              <a:t>effective </a:t>
            </a:r>
            <a:r>
              <a:rPr lang="en-US" spc="-5" dirty="0">
                <a:latin typeface="Carlito"/>
                <a:cs typeface="Carlito"/>
              </a:rPr>
              <a:t>December</a:t>
            </a:r>
            <a:r>
              <a:rPr lang="en-US" spc="5" dirty="0">
                <a:latin typeface="Carlito"/>
                <a:cs typeface="Carlito"/>
              </a:rPr>
              <a:t> </a:t>
            </a:r>
            <a:r>
              <a:rPr lang="en-US" dirty="0">
                <a:latin typeface="Carlito"/>
                <a:cs typeface="Carlito"/>
              </a:rPr>
              <a:t>1, 2020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1B700-8BC5-49EC-B366-7D17D609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79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446D5BD-8713-4723-9715-0C8D98D5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pc="-5" dirty="0"/>
              <a:t>What is Medicare</a:t>
            </a:r>
            <a:r>
              <a:rPr lang="en-US" spc="10" dirty="0"/>
              <a:t> </a:t>
            </a:r>
            <a:r>
              <a:rPr lang="en-US" spc="-5" dirty="0"/>
              <a:t>Open </a:t>
            </a:r>
            <a:r>
              <a:rPr lang="en-US" spc="-5" dirty="0">
                <a:uFill>
                  <a:solidFill>
                    <a:srgbClr val="000000"/>
                  </a:solidFill>
                </a:uFill>
              </a:rPr>
              <a:t>Enrollment?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E9095-93B7-46BA-BE3B-3452EB4F1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0365" marR="30480" indent="-342900">
              <a:lnSpc>
                <a:spcPct val="100000"/>
              </a:lnSpc>
              <a:spcBef>
                <a:spcPts val="100"/>
              </a:spcBef>
              <a:buClr>
                <a:srgbClr val="00007D"/>
              </a:buClr>
              <a:buSzPct val="74074"/>
              <a:buFont typeface="Wingdings"/>
              <a:buChar char=""/>
              <a:tabLst>
                <a:tab pos="381000" algn="l"/>
              </a:tabLst>
            </a:pPr>
            <a:r>
              <a:rPr lang="en-US" sz="2700" spc="-5" dirty="0">
                <a:latin typeface="Carlito"/>
                <a:cs typeface="Carlito"/>
              </a:rPr>
              <a:t>Medicare Open Enrollment </a:t>
            </a:r>
            <a:r>
              <a:rPr lang="en-US" sz="2700" dirty="0">
                <a:latin typeface="Carlito"/>
                <a:cs typeface="Carlito"/>
              </a:rPr>
              <a:t>is </a:t>
            </a:r>
            <a:r>
              <a:rPr lang="en-US" sz="2700" spc="-5" dirty="0">
                <a:latin typeface="Carlito"/>
                <a:cs typeface="Carlito"/>
              </a:rPr>
              <a:t>the </a:t>
            </a:r>
            <a:r>
              <a:rPr lang="en-US" sz="2700" b="1" spc="-5" dirty="0">
                <a:solidFill>
                  <a:srgbClr val="FF0000"/>
                </a:solidFill>
                <a:latin typeface="Carlito"/>
                <a:cs typeface="Carlito"/>
              </a:rPr>
              <a:t>ONE TIME OF YEAR </a:t>
            </a:r>
            <a:r>
              <a:rPr lang="en-US" sz="2700" spc="-5" dirty="0">
                <a:latin typeface="Carlito"/>
                <a:cs typeface="Carlito"/>
              </a:rPr>
              <a:t>when </a:t>
            </a:r>
            <a:r>
              <a:rPr lang="en-US" sz="27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all</a:t>
            </a:r>
            <a:r>
              <a:rPr lang="en-US" sz="2700" dirty="0">
                <a:latin typeface="Carlito"/>
                <a:cs typeface="Carlito"/>
              </a:rPr>
              <a:t> </a:t>
            </a:r>
            <a:r>
              <a:rPr lang="en-US" sz="2700" spc="-5" dirty="0">
                <a:latin typeface="Carlito"/>
                <a:cs typeface="Carlito"/>
              </a:rPr>
              <a:t>people with Medicare can review, compare,  enroll </a:t>
            </a:r>
            <a:r>
              <a:rPr lang="en-US" sz="2700" dirty="0">
                <a:latin typeface="Carlito"/>
                <a:cs typeface="Carlito"/>
              </a:rPr>
              <a:t>or </a:t>
            </a:r>
            <a:r>
              <a:rPr lang="en-US" sz="2700" spc="-5" dirty="0">
                <a:latin typeface="Carlito"/>
                <a:cs typeface="Carlito"/>
              </a:rPr>
              <a:t>dis-enroll</a:t>
            </a:r>
            <a:r>
              <a:rPr lang="en-US" sz="2700" spc="-40" dirty="0">
                <a:latin typeface="Carlito"/>
                <a:cs typeface="Carlito"/>
              </a:rPr>
              <a:t> </a:t>
            </a:r>
            <a:r>
              <a:rPr lang="en-US" sz="2700" spc="-5" dirty="0">
                <a:latin typeface="Carlito"/>
                <a:cs typeface="Carlito"/>
              </a:rPr>
              <a:t>in:</a:t>
            </a:r>
            <a:endParaRPr lang="en-US" sz="2700" dirty="0">
              <a:latin typeface="Carlito"/>
              <a:cs typeface="Carlito"/>
            </a:endParaRPr>
          </a:p>
          <a:p>
            <a:pPr marL="781685" lvl="1" indent="-287020">
              <a:lnSpc>
                <a:spcPct val="100000"/>
              </a:lnSpc>
              <a:spcBef>
                <a:spcPts val="645"/>
              </a:spcBef>
              <a:buClr>
                <a:srgbClr val="9999CC"/>
              </a:buClr>
              <a:buSzPct val="129629"/>
              <a:tabLst>
                <a:tab pos="782320" algn="l"/>
              </a:tabLst>
            </a:pPr>
            <a:r>
              <a:rPr lang="en-US" sz="2700" spc="-5" dirty="0">
                <a:latin typeface="Carlito"/>
                <a:cs typeface="Carlito"/>
              </a:rPr>
              <a:t>Part </a:t>
            </a:r>
            <a:r>
              <a:rPr lang="en-US" sz="2700" dirty="0">
                <a:latin typeface="Carlito"/>
                <a:cs typeface="Carlito"/>
              </a:rPr>
              <a:t>C </a:t>
            </a:r>
            <a:r>
              <a:rPr lang="en-US" sz="2700" spc="-5" dirty="0">
                <a:latin typeface="Carlito"/>
                <a:cs typeface="Carlito"/>
              </a:rPr>
              <a:t>(Medicare</a:t>
            </a:r>
            <a:r>
              <a:rPr lang="en-US" sz="2700" spc="-30" dirty="0">
                <a:latin typeface="Carlito"/>
                <a:cs typeface="Carlito"/>
              </a:rPr>
              <a:t> </a:t>
            </a:r>
            <a:r>
              <a:rPr lang="en-US" sz="2700" spc="-5" dirty="0">
                <a:latin typeface="Carlito"/>
                <a:cs typeface="Carlito"/>
              </a:rPr>
              <a:t>Advantage)</a:t>
            </a:r>
            <a:endParaRPr lang="en-US" sz="2700" dirty="0">
              <a:latin typeface="Carlito"/>
              <a:cs typeface="Carlito"/>
            </a:endParaRPr>
          </a:p>
          <a:p>
            <a:pPr marL="781685" lvl="1" indent="-287020">
              <a:lnSpc>
                <a:spcPct val="100000"/>
              </a:lnSpc>
              <a:spcBef>
                <a:spcPts val="650"/>
              </a:spcBef>
              <a:buClr>
                <a:srgbClr val="9999CC"/>
              </a:buClr>
              <a:buSzPct val="129629"/>
              <a:tabLst>
                <a:tab pos="782320" algn="l"/>
              </a:tabLst>
            </a:pPr>
            <a:r>
              <a:rPr lang="en-US" sz="2700" spc="-5" dirty="0">
                <a:latin typeface="Carlito"/>
                <a:cs typeface="Carlito"/>
              </a:rPr>
              <a:t>Part </a:t>
            </a:r>
            <a:r>
              <a:rPr lang="en-US" sz="2700" dirty="0">
                <a:latin typeface="Carlito"/>
                <a:cs typeface="Carlito"/>
              </a:rPr>
              <a:t>D </a:t>
            </a:r>
            <a:r>
              <a:rPr lang="en-US" sz="2700" spc="-5" dirty="0">
                <a:latin typeface="Carlito"/>
                <a:cs typeface="Carlito"/>
              </a:rPr>
              <a:t>(Prescription </a:t>
            </a:r>
            <a:r>
              <a:rPr lang="en-US" sz="2700" spc="-10" dirty="0">
                <a:latin typeface="Carlito"/>
                <a:cs typeface="Carlito"/>
              </a:rPr>
              <a:t>Drug</a:t>
            </a:r>
            <a:r>
              <a:rPr lang="en-US" sz="2700" spc="-20" dirty="0">
                <a:latin typeface="Carlito"/>
                <a:cs typeface="Carlito"/>
              </a:rPr>
              <a:t> </a:t>
            </a:r>
            <a:r>
              <a:rPr lang="en-US" sz="2700" spc="-5" dirty="0">
                <a:latin typeface="Carlito"/>
                <a:cs typeface="Carlito"/>
              </a:rPr>
              <a:t>Plans)</a:t>
            </a:r>
            <a:endParaRPr lang="en-US" sz="2700" dirty="0">
              <a:latin typeface="Carlito"/>
              <a:cs typeface="Carlito"/>
            </a:endParaRPr>
          </a:p>
          <a:p>
            <a:pPr marL="381000" indent="-342900">
              <a:lnSpc>
                <a:spcPct val="100000"/>
              </a:lnSpc>
              <a:spcBef>
                <a:spcPts val="2100"/>
              </a:spcBef>
              <a:buClr>
                <a:srgbClr val="00007D"/>
              </a:buClr>
              <a:buSzPct val="74074"/>
              <a:buFont typeface="Wingdings"/>
              <a:buChar char=""/>
              <a:tabLst>
                <a:tab pos="380365" algn="l"/>
                <a:tab pos="381000" algn="l"/>
              </a:tabLst>
            </a:pPr>
            <a:r>
              <a:rPr lang="en-US" sz="2700" spc="-5" dirty="0">
                <a:latin typeface="Carlito"/>
                <a:cs typeface="Carlito"/>
              </a:rPr>
              <a:t>Medicare Open Enrollment</a:t>
            </a:r>
            <a:r>
              <a:rPr lang="en-US" sz="2700" spc="-60" dirty="0">
                <a:latin typeface="Carlito"/>
                <a:cs typeface="Carlito"/>
              </a:rPr>
              <a:t> </a:t>
            </a:r>
            <a:r>
              <a:rPr lang="en-US" sz="2700" spc="-5" dirty="0">
                <a:latin typeface="Carlito"/>
                <a:cs typeface="Carlito"/>
              </a:rPr>
              <a:t>dates:</a:t>
            </a:r>
            <a:endParaRPr lang="en-US" sz="2700" dirty="0">
              <a:latin typeface="Carlito"/>
              <a:cs typeface="Carlito"/>
            </a:endParaRPr>
          </a:p>
          <a:p>
            <a:pPr marL="840740" indent="-346075">
              <a:lnSpc>
                <a:spcPct val="100000"/>
              </a:lnSpc>
              <a:spcBef>
                <a:spcPts val="635"/>
              </a:spcBef>
              <a:buClr>
                <a:srgbClr val="9999CC"/>
              </a:buClr>
              <a:buSzPct val="88888"/>
              <a:buFont typeface="Wingdings"/>
              <a:buChar char=""/>
              <a:tabLst>
                <a:tab pos="841375" algn="l"/>
                <a:tab pos="2874010" algn="l"/>
              </a:tabLst>
            </a:pPr>
            <a:r>
              <a:rPr lang="en-US" sz="2700" b="1" spc="-5" dirty="0">
                <a:latin typeface="Carlito"/>
                <a:cs typeface="Carlito"/>
              </a:rPr>
              <a:t>October</a:t>
            </a:r>
            <a:r>
              <a:rPr lang="en-US" sz="2700" b="1" spc="5" dirty="0">
                <a:latin typeface="Carlito"/>
                <a:cs typeface="Carlito"/>
              </a:rPr>
              <a:t> </a:t>
            </a:r>
            <a:r>
              <a:rPr lang="en-US" sz="2700" b="1" dirty="0">
                <a:latin typeface="Carlito"/>
                <a:cs typeface="Carlito"/>
              </a:rPr>
              <a:t>15</a:t>
            </a:r>
            <a:r>
              <a:rPr lang="en-US" sz="2700" b="1" baseline="24691" dirty="0">
                <a:latin typeface="Carlito"/>
                <a:cs typeface="Carlito"/>
              </a:rPr>
              <a:t>th</a:t>
            </a:r>
            <a:r>
              <a:rPr lang="en-US" sz="2700" b="1" dirty="0">
                <a:latin typeface="Carlito"/>
                <a:cs typeface="Carlito"/>
              </a:rPr>
              <a:t>: </a:t>
            </a:r>
            <a:r>
              <a:rPr lang="en-US" sz="2700" spc="-5" dirty="0">
                <a:latin typeface="Carlito"/>
                <a:cs typeface="Carlito"/>
              </a:rPr>
              <a:t>Open Enrollment</a:t>
            </a:r>
            <a:r>
              <a:rPr lang="en-US" sz="2700" spc="-40" dirty="0">
                <a:latin typeface="Carlito"/>
                <a:cs typeface="Carlito"/>
              </a:rPr>
              <a:t> </a:t>
            </a:r>
            <a:r>
              <a:rPr lang="en-US" sz="2700" spc="-5" dirty="0">
                <a:latin typeface="Carlito"/>
                <a:cs typeface="Carlito"/>
              </a:rPr>
              <a:t>begins</a:t>
            </a:r>
            <a:endParaRPr lang="en-US" sz="2700" dirty="0">
              <a:latin typeface="Carlito"/>
              <a:cs typeface="Carlito"/>
            </a:endParaRPr>
          </a:p>
          <a:p>
            <a:pPr marL="840740" indent="-346075">
              <a:lnSpc>
                <a:spcPct val="100000"/>
              </a:lnSpc>
              <a:spcBef>
                <a:spcPts val="650"/>
              </a:spcBef>
              <a:buClr>
                <a:srgbClr val="9999CC"/>
              </a:buClr>
              <a:buSzPct val="88888"/>
              <a:buFont typeface="Wingdings"/>
              <a:buChar char=""/>
              <a:tabLst>
                <a:tab pos="841375" algn="l"/>
              </a:tabLst>
            </a:pPr>
            <a:r>
              <a:rPr lang="en-US" sz="2700" b="1" spc="-5" dirty="0">
                <a:latin typeface="Carlito"/>
                <a:cs typeface="Carlito"/>
              </a:rPr>
              <a:t>December </a:t>
            </a:r>
            <a:r>
              <a:rPr lang="en-US" sz="2700" b="1" dirty="0">
                <a:latin typeface="Carlito"/>
                <a:cs typeface="Carlito"/>
              </a:rPr>
              <a:t>7</a:t>
            </a:r>
            <a:r>
              <a:rPr lang="en-US" sz="2700" b="1" baseline="24691" dirty="0">
                <a:latin typeface="Carlito"/>
                <a:cs typeface="Carlito"/>
              </a:rPr>
              <a:t>th</a:t>
            </a:r>
            <a:r>
              <a:rPr lang="en-US" sz="2700" b="1" dirty="0">
                <a:latin typeface="Carlito"/>
                <a:cs typeface="Carlito"/>
              </a:rPr>
              <a:t>: </a:t>
            </a:r>
            <a:r>
              <a:rPr lang="en-US" sz="2700" spc="-5" dirty="0">
                <a:latin typeface="Carlito"/>
                <a:cs typeface="Carlito"/>
              </a:rPr>
              <a:t>Open Enrollment</a:t>
            </a:r>
            <a:r>
              <a:rPr lang="en-US" sz="2700" spc="-40" dirty="0">
                <a:latin typeface="Carlito"/>
                <a:cs typeface="Carlito"/>
              </a:rPr>
              <a:t> </a:t>
            </a:r>
            <a:r>
              <a:rPr lang="en-US" sz="2700" spc="-5" dirty="0">
                <a:latin typeface="Carlito"/>
                <a:cs typeface="Carlito"/>
              </a:rPr>
              <a:t>ends</a:t>
            </a:r>
            <a:endParaRPr lang="en-US" sz="2700" dirty="0">
              <a:latin typeface="Carlito"/>
              <a:cs typeface="Carlito"/>
            </a:endParaRPr>
          </a:p>
          <a:p>
            <a:pPr marL="840740" indent="-346075">
              <a:lnSpc>
                <a:spcPct val="100000"/>
              </a:lnSpc>
              <a:spcBef>
                <a:spcPts val="645"/>
              </a:spcBef>
              <a:buClr>
                <a:srgbClr val="9999CC"/>
              </a:buClr>
              <a:buSzPct val="88888"/>
              <a:buFont typeface="Wingdings"/>
              <a:buChar char=""/>
              <a:tabLst>
                <a:tab pos="841375" algn="l"/>
              </a:tabLst>
            </a:pPr>
            <a:r>
              <a:rPr lang="en-US" sz="2700" b="1" spc="-5" dirty="0">
                <a:latin typeface="Carlito"/>
                <a:cs typeface="Carlito"/>
              </a:rPr>
              <a:t>January 1</a:t>
            </a:r>
            <a:r>
              <a:rPr lang="en-US" sz="2700" b="1" spc="-7" baseline="24691" dirty="0">
                <a:latin typeface="Carlito"/>
                <a:cs typeface="Carlito"/>
              </a:rPr>
              <a:t>st</a:t>
            </a:r>
            <a:r>
              <a:rPr lang="en-US" sz="2700" b="1" spc="-5" dirty="0">
                <a:latin typeface="Carlito"/>
                <a:cs typeface="Carlito"/>
              </a:rPr>
              <a:t>: </a:t>
            </a:r>
            <a:r>
              <a:rPr lang="en-US" sz="2700" spc="-5" dirty="0">
                <a:latin typeface="Carlito"/>
                <a:cs typeface="Carlito"/>
              </a:rPr>
              <a:t>Health/drug coverage</a:t>
            </a:r>
            <a:r>
              <a:rPr lang="en-US" sz="2700" spc="-20" dirty="0">
                <a:latin typeface="Carlito"/>
                <a:cs typeface="Carlito"/>
              </a:rPr>
              <a:t> </a:t>
            </a:r>
            <a:r>
              <a:rPr lang="en-US" sz="2700" spc="-5" dirty="0">
                <a:latin typeface="Carlito"/>
                <a:cs typeface="Carlito"/>
              </a:rPr>
              <a:t>begins</a:t>
            </a:r>
            <a:endParaRPr lang="en-US" sz="2700" dirty="0">
              <a:latin typeface="Carlito"/>
              <a:cs typeface="Carl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A9BE3-B0BD-4FC8-868C-FF7F6CF37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371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DBCD23-E732-43AA-A1CA-C64DC2BF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Why Is </a:t>
            </a:r>
            <a:r>
              <a:rPr lang="en-US" spc="-5" dirty="0"/>
              <a:t>Open</a:t>
            </a:r>
            <a:r>
              <a:rPr lang="en-US" spc="-50" dirty="0"/>
              <a:t> </a:t>
            </a:r>
            <a:r>
              <a:rPr lang="en-US" spc="-5" dirty="0"/>
              <a:t>Enrollment </a:t>
            </a:r>
            <a:r>
              <a:rPr lang="en-US" spc="-5" dirty="0">
                <a:uFill>
                  <a:solidFill>
                    <a:srgbClr val="000000"/>
                  </a:solidFill>
                </a:uFill>
              </a:rPr>
              <a:t>Important?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C55D6-893F-4B4D-BFCB-6840F4179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058150" cy="4351338"/>
          </a:xfrm>
        </p:spPr>
        <p:txBody>
          <a:bodyPr/>
          <a:lstStyle/>
          <a:p>
            <a:pPr marL="355600" marR="432434" indent="-342900">
              <a:lnSpc>
                <a:spcPct val="100000"/>
              </a:lnSpc>
              <a:spcBef>
                <a:spcPts val="10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  <a:tab pos="1298575" algn="l"/>
              </a:tabLst>
            </a:pPr>
            <a:r>
              <a:rPr lang="en-US" sz="2600" dirty="0">
                <a:latin typeface="Carlito"/>
                <a:cs typeface="Carlito"/>
              </a:rPr>
              <a:t>This is the annual </a:t>
            </a:r>
            <a:r>
              <a:rPr lang="en-US" sz="2600" spc="-5" dirty="0">
                <a:latin typeface="Carlito"/>
                <a:cs typeface="Carlito"/>
              </a:rPr>
              <a:t>opportunity </a:t>
            </a:r>
            <a:r>
              <a:rPr lang="en-US" sz="2600" dirty="0">
                <a:latin typeface="Carlito"/>
                <a:cs typeface="Carlito"/>
              </a:rPr>
              <a:t>to review </a:t>
            </a:r>
            <a:r>
              <a:rPr lang="en-US" sz="2600" spc="-5" dirty="0">
                <a:latin typeface="Carlito"/>
                <a:cs typeface="Carlito"/>
              </a:rPr>
              <a:t>health </a:t>
            </a:r>
            <a:r>
              <a:rPr lang="en-US" sz="2600" dirty="0">
                <a:latin typeface="Carlito"/>
                <a:cs typeface="Carlito"/>
              </a:rPr>
              <a:t>and </a:t>
            </a:r>
            <a:r>
              <a:rPr lang="en-US" sz="2600" spc="-5" dirty="0">
                <a:latin typeface="Carlito"/>
                <a:cs typeface="Carlito"/>
              </a:rPr>
              <a:t>drug  </a:t>
            </a:r>
            <a:r>
              <a:rPr lang="en-US" sz="2600" dirty="0">
                <a:latin typeface="Carlito"/>
                <a:cs typeface="Carlito"/>
              </a:rPr>
              <a:t>plans</a:t>
            </a:r>
            <a:r>
              <a:rPr lang="en-US" sz="2600" i="1" dirty="0">
                <a:latin typeface="Carlito"/>
                <a:cs typeface="Carlito"/>
              </a:rPr>
              <a:t>. </a:t>
            </a:r>
            <a:r>
              <a:rPr lang="en-US" sz="2600" b="1" i="1" spc="-5" dirty="0">
                <a:solidFill>
                  <a:srgbClr val="FF0000"/>
                </a:solidFill>
                <a:latin typeface="Carlito"/>
                <a:cs typeface="Carlito"/>
              </a:rPr>
              <a:t>This is important</a:t>
            </a:r>
            <a:r>
              <a:rPr lang="en-US" sz="2600" b="1" i="1" spc="1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lang="en-US" sz="2600" b="1" i="1" dirty="0">
                <a:solidFill>
                  <a:srgbClr val="FF0000"/>
                </a:solidFill>
                <a:latin typeface="Carlito"/>
                <a:cs typeface="Carlito"/>
              </a:rPr>
              <a:t>because:</a:t>
            </a:r>
            <a:endParaRPr lang="en-US" sz="26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20"/>
              </a:spcBef>
              <a:buClr>
                <a:srgbClr val="9999CC"/>
              </a:buClr>
              <a:buSzPct val="128846"/>
              <a:tabLst>
                <a:tab pos="756920" algn="l"/>
              </a:tabLst>
            </a:pPr>
            <a:r>
              <a:rPr lang="en-US" sz="2600" dirty="0">
                <a:latin typeface="Carlito"/>
                <a:cs typeface="Carlito"/>
              </a:rPr>
              <a:t>Health </a:t>
            </a:r>
            <a:r>
              <a:rPr lang="en-US" sz="2600" spc="-5" dirty="0">
                <a:latin typeface="Carlito"/>
                <a:cs typeface="Carlito"/>
              </a:rPr>
              <a:t>needs </a:t>
            </a:r>
            <a:r>
              <a:rPr lang="en-US" sz="2600" dirty="0">
                <a:latin typeface="Carlito"/>
                <a:cs typeface="Carlito"/>
              </a:rPr>
              <a:t>may </a:t>
            </a:r>
            <a:r>
              <a:rPr lang="en-US" sz="2600" spc="-5" dirty="0">
                <a:latin typeface="Carlito"/>
                <a:cs typeface="Carlito"/>
              </a:rPr>
              <a:t>change </a:t>
            </a:r>
            <a:r>
              <a:rPr lang="en-US" sz="2600" dirty="0">
                <a:latin typeface="Carlito"/>
                <a:cs typeface="Carlito"/>
              </a:rPr>
              <a:t>year to</a:t>
            </a:r>
            <a:r>
              <a:rPr lang="en-US" sz="2600" spc="-80" dirty="0">
                <a:latin typeface="Carlito"/>
                <a:cs typeface="Carlito"/>
              </a:rPr>
              <a:t> </a:t>
            </a:r>
            <a:r>
              <a:rPr lang="en-US" sz="2600" dirty="0">
                <a:latin typeface="Carlito"/>
                <a:cs typeface="Carlito"/>
              </a:rPr>
              <a:t>year</a:t>
            </a:r>
          </a:p>
          <a:p>
            <a:pPr marL="756285" marR="62230" lvl="1" indent="-287020">
              <a:lnSpc>
                <a:spcPct val="100000"/>
              </a:lnSpc>
              <a:spcBef>
                <a:spcPts val="625"/>
              </a:spcBef>
              <a:buClr>
                <a:srgbClr val="9999CC"/>
              </a:buClr>
              <a:buSzPct val="128846"/>
              <a:tabLst>
                <a:tab pos="756920" algn="l"/>
              </a:tabLst>
            </a:pPr>
            <a:r>
              <a:rPr lang="en-US" sz="2600" dirty="0">
                <a:latin typeface="Carlito"/>
                <a:cs typeface="Carlito"/>
              </a:rPr>
              <a:t>Health </a:t>
            </a:r>
            <a:r>
              <a:rPr lang="en-US" sz="2600" spc="-5" dirty="0">
                <a:latin typeface="Carlito"/>
                <a:cs typeface="Carlito"/>
              </a:rPr>
              <a:t>or drug </a:t>
            </a:r>
            <a:r>
              <a:rPr lang="en-US" sz="2600" dirty="0">
                <a:latin typeface="Carlito"/>
                <a:cs typeface="Carlito"/>
              </a:rPr>
              <a:t>plan </a:t>
            </a:r>
            <a:r>
              <a:rPr lang="en-US" sz="2600" spc="-5" dirty="0">
                <a:latin typeface="Carlito"/>
                <a:cs typeface="Carlito"/>
              </a:rPr>
              <a:t>change </a:t>
            </a:r>
            <a:r>
              <a:rPr lang="en-US" sz="2600" dirty="0">
                <a:latin typeface="Carlito"/>
                <a:cs typeface="Carlito"/>
              </a:rPr>
              <a:t>the </a:t>
            </a:r>
            <a:r>
              <a:rPr lang="en-US" sz="2600" spc="-5" dirty="0">
                <a:latin typeface="Carlito"/>
                <a:cs typeface="Carlito"/>
              </a:rPr>
              <a:t>costs, benefits, </a:t>
            </a:r>
            <a:r>
              <a:rPr lang="en-US" sz="2600" dirty="0">
                <a:latin typeface="Carlito"/>
                <a:cs typeface="Carlito"/>
              </a:rPr>
              <a:t>and </a:t>
            </a:r>
            <a:r>
              <a:rPr lang="en-US" sz="2600" spc="-5" dirty="0">
                <a:latin typeface="Carlito"/>
                <a:cs typeface="Carlito"/>
              </a:rPr>
              <a:t>drug  </a:t>
            </a:r>
            <a:r>
              <a:rPr lang="en-US" sz="2600" dirty="0">
                <a:latin typeface="Carlito"/>
                <a:cs typeface="Carlito"/>
              </a:rPr>
              <a:t>coverage </a:t>
            </a:r>
            <a:r>
              <a:rPr lang="en-US" sz="2600" spc="-5" dirty="0">
                <a:latin typeface="Carlito"/>
                <a:cs typeface="Carlito"/>
              </a:rPr>
              <a:t>they offer </a:t>
            </a:r>
            <a:r>
              <a:rPr lang="en-US" sz="2600" b="1" spc="-5" dirty="0">
                <a:solidFill>
                  <a:srgbClr val="FF0000"/>
                </a:solidFill>
                <a:latin typeface="Carlito"/>
                <a:cs typeface="Carlito"/>
              </a:rPr>
              <a:t>every</a:t>
            </a:r>
            <a:r>
              <a:rPr lang="en-US" sz="2600" b="1" spc="-3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lang="en-US" sz="2600" b="1" spc="-5" dirty="0">
                <a:solidFill>
                  <a:srgbClr val="FF0000"/>
                </a:solidFill>
                <a:latin typeface="Carlito"/>
                <a:cs typeface="Carlito"/>
              </a:rPr>
              <a:t>year</a:t>
            </a:r>
            <a:endParaRPr lang="en-US" sz="2600" dirty="0">
              <a:latin typeface="Carlito"/>
              <a:cs typeface="Carlito"/>
            </a:endParaRPr>
          </a:p>
          <a:p>
            <a:pPr marL="756285" marR="234950" lvl="1" indent="-287020">
              <a:lnSpc>
                <a:spcPct val="100000"/>
              </a:lnSpc>
              <a:spcBef>
                <a:spcPts val="625"/>
              </a:spcBef>
              <a:buClr>
                <a:srgbClr val="9999CC"/>
              </a:buClr>
              <a:buSzPct val="128846"/>
              <a:buFont typeface="Carlito"/>
              <a:buChar char="•"/>
              <a:tabLst>
                <a:tab pos="756920" algn="l"/>
              </a:tabLst>
            </a:pPr>
            <a:r>
              <a:rPr lang="en-US" sz="2600" b="1" spc="-5" dirty="0">
                <a:solidFill>
                  <a:srgbClr val="FF0000"/>
                </a:solidFill>
                <a:latin typeface="Carlito"/>
                <a:cs typeface="Carlito"/>
              </a:rPr>
              <a:t>Providers change contracts and preferred pharmacies  change</a:t>
            </a:r>
            <a:endParaRPr lang="en-US" sz="2150" dirty="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z="2600" dirty="0">
                <a:latin typeface="Carlito"/>
                <a:cs typeface="Carlito"/>
              </a:rPr>
              <a:t>By reviewing plans </a:t>
            </a:r>
            <a:r>
              <a:rPr lang="en-US" sz="2600" spc="-5" dirty="0">
                <a:latin typeface="Carlito"/>
                <a:cs typeface="Carlito"/>
              </a:rPr>
              <a:t>costs </a:t>
            </a:r>
            <a:r>
              <a:rPr lang="en-US" sz="2600" dirty="0">
                <a:latin typeface="Carlito"/>
                <a:cs typeface="Carlito"/>
              </a:rPr>
              <a:t>and </a:t>
            </a:r>
            <a:r>
              <a:rPr lang="en-US" sz="2600" spc="-5" dirty="0">
                <a:latin typeface="Carlito"/>
                <a:cs typeface="Carlito"/>
              </a:rPr>
              <a:t>benefits </a:t>
            </a:r>
            <a:r>
              <a:rPr lang="en-US" sz="2600" dirty="0">
                <a:latin typeface="Carlito"/>
                <a:cs typeface="Carlito"/>
              </a:rPr>
              <a:t>&amp; </a:t>
            </a:r>
            <a:r>
              <a:rPr lang="en-US" sz="2600" spc="-5" dirty="0">
                <a:latin typeface="Carlito"/>
                <a:cs typeface="Carlito"/>
              </a:rPr>
              <a:t>comparing them  </a:t>
            </a:r>
            <a:r>
              <a:rPr lang="en-US" sz="2600" dirty="0">
                <a:latin typeface="Carlito"/>
                <a:cs typeface="Carlito"/>
              </a:rPr>
              <a:t>with </a:t>
            </a:r>
            <a:r>
              <a:rPr lang="en-US" sz="2600" spc="-5" dirty="0">
                <a:latin typeface="Carlito"/>
                <a:cs typeface="Carlito"/>
              </a:rPr>
              <a:t>other options </a:t>
            </a:r>
            <a:r>
              <a:rPr lang="en-US" sz="2600" dirty="0">
                <a:latin typeface="Carlito"/>
                <a:cs typeface="Carlito"/>
              </a:rPr>
              <a:t>available </a:t>
            </a:r>
            <a:r>
              <a:rPr lang="en-US" sz="2600" spc="-5" dirty="0">
                <a:latin typeface="Carlito"/>
                <a:cs typeface="Carlito"/>
              </a:rPr>
              <a:t>for </a:t>
            </a:r>
            <a:r>
              <a:rPr lang="en-US" sz="2600" dirty="0">
                <a:latin typeface="Carlito"/>
                <a:cs typeface="Carlito"/>
              </a:rPr>
              <a:t>the </a:t>
            </a:r>
            <a:r>
              <a:rPr lang="en-US" sz="2600" spc="-5" dirty="0">
                <a:latin typeface="Carlito"/>
                <a:cs typeface="Carlito"/>
              </a:rPr>
              <a:t>upcoming </a:t>
            </a:r>
            <a:r>
              <a:rPr lang="en-US" sz="2600" dirty="0">
                <a:latin typeface="Carlito"/>
                <a:cs typeface="Carlito"/>
              </a:rPr>
              <a:t>year, </a:t>
            </a:r>
            <a:r>
              <a:rPr lang="en-US" sz="2600" spc="-5" dirty="0">
                <a:latin typeface="Carlito"/>
                <a:cs typeface="Carlito"/>
              </a:rPr>
              <a:t>there </a:t>
            </a:r>
            <a:r>
              <a:rPr lang="en-US" sz="2600" dirty="0">
                <a:latin typeface="Carlito"/>
                <a:cs typeface="Carlito"/>
              </a:rPr>
              <a:t>is  potential to save </a:t>
            </a:r>
            <a:r>
              <a:rPr lang="en-US" sz="2600" spc="-5" dirty="0">
                <a:latin typeface="Carlito"/>
                <a:cs typeface="Carlito"/>
              </a:rPr>
              <a:t>money </a:t>
            </a:r>
            <a:r>
              <a:rPr lang="en-US" sz="2600" dirty="0">
                <a:latin typeface="Carlito"/>
                <a:cs typeface="Carlito"/>
              </a:rPr>
              <a:t>&amp; ensure appropriate</a:t>
            </a:r>
            <a:r>
              <a:rPr lang="en-US" sz="2600" spc="-130" dirty="0">
                <a:latin typeface="Carlito"/>
                <a:cs typeface="Carlito"/>
              </a:rPr>
              <a:t> </a:t>
            </a:r>
            <a:r>
              <a:rPr lang="en-US" sz="2600" dirty="0">
                <a:latin typeface="Carlito"/>
                <a:cs typeface="Carlito"/>
              </a:rPr>
              <a:t>coverage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19E7F-59EC-485F-93DE-54C70AF4E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101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A42CE2-A7D6-46F8-9D04-1531C5C5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>
                <a:latin typeface="Arial"/>
                <a:cs typeface="Arial"/>
              </a:rPr>
              <a:t>Comparing Medicare</a:t>
            </a:r>
            <a:r>
              <a:rPr lang="en-US" spc="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Options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6F5F83-9957-4CD8-96E1-EC7399745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marR="620395" indent="-342900">
              <a:lnSpc>
                <a:spcPct val="100000"/>
              </a:lnSpc>
              <a:spcBef>
                <a:spcPts val="9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Arial"/>
              </a:rPr>
              <a:t>Use the </a:t>
            </a:r>
            <a:r>
              <a:rPr lang="en-US" dirty="0">
                <a:latin typeface="Carlito"/>
                <a:cs typeface="Arial"/>
              </a:rPr>
              <a:t>Medicare </a:t>
            </a:r>
            <a:r>
              <a:rPr lang="en-US" spc="-5" dirty="0">
                <a:latin typeface="Carlito"/>
                <a:cs typeface="Arial"/>
              </a:rPr>
              <a:t>Plan Finder </a:t>
            </a:r>
            <a:r>
              <a:rPr lang="en-US" dirty="0">
                <a:latin typeface="Carlito"/>
                <a:cs typeface="Arial"/>
              </a:rPr>
              <a:t>tool on  Medicare.gov for 2020 and 2021 plans</a:t>
            </a: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dirty="0">
                <a:latin typeface="Carlito"/>
                <a:cs typeface="Arial"/>
              </a:rPr>
              <a:t>You </a:t>
            </a:r>
            <a:r>
              <a:rPr lang="en-US" spc="-5" dirty="0">
                <a:latin typeface="Carlito"/>
                <a:cs typeface="Arial"/>
              </a:rPr>
              <a:t>must log in to the Plan Finder with </a:t>
            </a:r>
            <a:r>
              <a:rPr lang="en-US" dirty="0">
                <a:latin typeface="Carlito"/>
                <a:cs typeface="Arial"/>
              </a:rPr>
              <a:t>your MyMedicare.gov account username and  password </a:t>
            </a:r>
            <a:r>
              <a:rPr lang="en-US" spc="-5" dirty="0">
                <a:latin typeface="Carlito"/>
                <a:cs typeface="Arial"/>
              </a:rPr>
              <a:t>to </a:t>
            </a:r>
            <a:r>
              <a:rPr lang="en-US" u="heavy" dirty="0">
                <a:uFill>
                  <a:solidFill>
                    <a:srgbClr val="000000"/>
                  </a:solidFill>
                </a:uFill>
                <a:latin typeface="Carlito"/>
                <a:cs typeface="Arial"/>
              </a:rPr>
              <a:t>access personalized features</a:t>
            </a:r>
            <a:r>
              <a:rPr lang="en-US" dirty="0">
                <a:latin typeface="Carlito"/>
                <a:cs typeface="Arial"/>
              </a:rPr>
              <a:t> and </a:t>
            </a:r>
            <a:r>
              <a:rPr lang="en-US" u="heavy" spc="-5" dirty="0">
                <a:uFill>
                  <a:solidFill>
                    <a:srgbClr val="000000"/>
                  </a:solidFill>
                </a:uFill>
                <a:latin typeface="Carlito"/>
                <a:cs typeface="Arial"/>
              </a:rPr>
              <a:t>to </a:t>
            </a:r>
            <a:r>
              <a:rPr lang="en-US" u="heavy" dirty="0">
                <a:uFill>
                  <a:solidFill>
                    <a:srgbClr val="000000"/>
                  </a:solidFill>
                </a:uFill>
                <a:latin typeface="Carlito"/>
                <a:cs typeface="Arial"/>
              </a:rPr>
              <a:t>save your drug</a:t>
            </a:r>
            <a:r>
              <a:rPr lang="en-US" u="heavy" spc="5" dirty="0">
                <a:uFill>
                  <a:solidFill>
                    <a:srgbClr val="000000"/>
                  </a:solidFill>
                </a:uFill>
                <a:latin typeface="Carlito"/>
                <a:cs typeface="Arial"/>
              </a:rPr>
              <a:t> </a:t>
            </a:r>
            <a:r>
              <a:rPr lang="en-US" u="heavy" dirty="0">
                <a:uFill>
                  <a:solidFill>
                    <a:srgbClr val="000000"/>
                  </a:solidFill>
                </a:uFill>
                <a:latin typeface="Carlito"/>
                <a:cs typeface="Arial"/>
              </a:rPr>
              <a:t>list</a:t>
            </a:r>
            <a:endParaRPr lang="en-US" dirty="0">
              <a:latin typeface="Carlito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10" dirty="0">
                <a:latin typeface="Carlito"/>
                <a:cs typeface="Arial"/>
              </a:rPr>
              <a:t>Go </a:t>
            </a:r>
            <a:r>
              <a:rPr lang="en-US" spc="-5" dirty="0">
                <a:latin typeface="Carlito"/>
                <a:cs typeface="Arial"/>
              </a:rPr>
              <a:t>to </a:t>
            </a:r>
            <a:r>
              <a:rPr lang="en-US" dirty="0">
                <a:latin typeface="Carlito"/>
                <a:cs typeface="Arial"/>
              </a:rPr>
              <a:t>MyMedicare.gov </a:t>
            </a:r>
            <a:r>
              <a:rPr lang="en-US" spc="-5" dirty="0">
                <a:latin typeface="Carlito"/>
                <a:cs typeface="Arial"/>
              </a:rPr>
              <a:t>to </a:t>
            </a:r>
            <a:r>
              <a:rPr lang="en-US" dirty="0">
                <a:latin typeface="Carlito"/>
                <a:cs typeface="Arial"/>
              </a:rPr>
              <a:t>create </a:t>
            </a:r>
            <a:r>
              <a:rPr lang="en-US" spc="-5" dirty="0">
                <a:latin typeface="Carlito"/>
                <a:cs typeface="Arial"/>
              </a:rPr>
              <a:t>an</a:t>
            </a:r>
            <a:r>
              <a:rPr lang="en-US" spc="30" dirty="0">
                <a:latin typeface="Carlito"/>
                <a:cs typeface="Arial"/>
              </a:rPr>
              <a:t> </a:t>
            </a:r>
            <a:r>
              <a:rPr lang="en-US" dirty="0">
                <a:latin typeface="Carlito"/>
                <a:cs typeface="Arial"/>
              </a:rPr>
              <a:t>account</a:t>
            </a:r>
          </a:p>
          <a:p>
            <a:pPr marL="355600" marR="227329" indent="-342900">
              <a:lnSpc>
                <a:spcPct val="100000"/>
              </a:lnSpc>
              <a:spcBef>
                <a:spcPts val="6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b="1" i="1" spc="-5" dirty="0">
                <a:latin typeface="Carlito"/>
                <a:cs typeface="Arial"/>
              </a:rPr>
              <a:t>Note</a:t>
            </a:r>
            <a:r>
              <a:rPr lang="en-US" spc="-5" dirty="0">
                <a:latin typeface="Carlito"/>
                <a:cs typeface="Arial"/>
              </a:rPr>
              <a:t>: </a:t>
            </a:r>
            <a:r>
              <a:rPr lang="en-US" dirty="0">
                <a:latin typeface="Carlito"/>
                <a:cs typeface="Arial"/>
              </a:rPr>
              <a:t>you cannot save </a:t>
            </a:r>
            <a:r>
              <a:rPr lang="en-US" spc="-5" dirty="0">
                <a:latin typeface="Carlito"/>
                <a:cs typeface="Arial"/>
              </a:rPr>
              <a:t>a </a:t>
            </a:r>
            <a:r>
              <a:rPr lang="en-US" dirty="0">
                <a:latin typeface="Carlito"/>
                <a:cs typeface="Arial"/>
              </a:rPr>
              <a:t>drug </a:t>
            </a:r>
            <a:r>
              <a:rPr lang="en-US" spc="-5" dirty="0">
                <a:latin typeface="Carlito"/>
                <a:cs typeface="Arial"/>
              </a:rPr>
              <a:t>list if </a:t>
            </a:r>
            <a:r>
              <a:rPr lang="en-US" dirty="0">
                <a:latin typeface="Carlito"/>
                <a:cs typeface="Arial"/>
              </a:rPr>
              <a:t>you </a:t>
            </a:r>
            <a:r>
              <a:rPr lang="en-US" spc="-5" dirty="0">
                <a:latin typeface="Carlito"/>
                <a:cs typeface="Arial"/>
              </a:rPr>
              <a:t>do </a:t>
            </a:r>
            <a:r>
              <a:rPr lang="en-US" dirty="0">
                <a:latin typeface="Carlito"/>
                <a:cs typeface="Arial"/>
              </a:rPr>
              <a:t>an  </a:t>
            </a:r>
            <a:r>
              <a:rPr lang="en-US" spc="-5" dirty="0">
                <a:latin typeface="Carlito"/>
                <a:cs typeface="Arial"/>
              </a:rPr>
              <a:t>Anonymous</a:t>
            </a:r>
            <a:r>
              <a:rPr lang="en-US" spc="10" dirty="0">
                <a:latin typeface="Carlito"/>
                <a:cs typeface="Arial"/>
              </a:rPr>
              <a:t> </a:t>
            </a:r>
            <a:r>
              <a:rPr lang="en-US" dirty="0">
                <a:latin typeface="Carlito"/>
                <a:cs typeface="Arial"/>
              </a:rPr>
              <a:t>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9A4E2F-ED47-4C8D-8AE8-E92505E6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0D105-6ECC-41EF-9D06-AC1BC17C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spc="-15" dirty="0">
                <a:latin typeface="Carlito"/>
                <a:cs typeface="Carlito"/>
              </a:rPr>
              <a:t>Medicare </a:t>
            </a:r>
            <a:r>
              <a:rPr lang="en-US" b="0" dirty="0">
                <a:latin typeface="Carlito"/>
                <a:cs typeface="Carlito"/>
              </a:rPr>
              <a:t>Plan </a:t>
            </a:r>
            <a:r>
              <a:rPr lang="en-US" b="0" spc="-5" dirty="0">
                <a:latin typeface="Carlito"/>
                <a:cs typeface="Carlito"/>
              </a:rPr>
              <a:t>Finder</a:t>
            </a:r>
            <a:r>
              <a:rPr lang="en-US" b="0" spc="-120" dirty="0">
                <a:latin typeface="Carlito"/>
                <a:cs typeface="Carlito"/>
              </a:rPr>
              <a:t> </a:t>
            </a:r>
            <a:r>
              <a:rPr lang="en-US" b="0" spc="-5" dirty="0">
                <a:latin typeface="Carlito"/>
                <a:cs typeface="Carlito"/>
              </a:rPr>
              <a:t>Homepage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6A1CC-8A51-4E1C-AB4F-309153A2D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0" y="1825625"/>
            <a:ext cx="2876550" cy="4351338"/>
          </a:xfrm>
        </p:spPr>
        <p:txBody>
          <a:bodyPr/>
          <a:lstStyle/>
          <a:p>
            <a:pPr marL="0" marR="5080" indent="0">
              <a:lnSpc>
                <a:spcPct val="100000"/>
              </a:lnSpc>
              <a:spcBef>
                <a:spcPts val="105"/>
              </a:spcBef>
              <a:buNone/>
              <a:tabLst>
                <a:tab pos="2130425" algn="l"/>
                <a:tab pos="2435225" algn="l"/>
              </a:tabLst>
            </a:pPr>
            <a:r>
              <a:rPr lang="en-US" sz="2400" spc="-95" dirty="0">
                <a:latin typeface="Carlito"/>
                <a:cs typeface="Carlito"/>
              </a:rPr>
              <a:t>To </a:t>
            </a:r>
            <a:r>
              <a:rPr lang="en-US" sz="2400" spc="-5" dirty="0">
                <a:latin typeface="Carlito"/>
                <a:cs typeface="Carlito"/>
              </a:rPr>
              <a:t>log in with </a:t>
            </a:r>
            <a:r>
              <a:rPr lang="en-US" sz="2400" dirty="0">
                <a:latin typeface="Carlito"/>
                <a:cs typeface="Carlito"/>
              </a:rPr>
              <a:t>an  </a:t>
            </a:r>
            <a:r>
              <a:rPr lang="en-US" sz="2400" spc="-10" dirty="0">
                <a:latin typeface="Carlito"/>
                <a:cs typeface="Carlito"/>
              </a:rPr>
              <a:t>existing</a:t>
            </a:r>
            <a:r>
              <a:rPr lang="en-US" sz="2400" spc="-20" dirty="0">
                <a:latin typeface="Carlito"/>
                <a:cs typeface="Carlito"/>
              </a:rPr>
              <a:t> </a:t>
            </a:r>
            <a:r>
              <a:rPr lang="en-US" sz="2400" spc="-5" dirty="0">
                <a:latin typeface="Carlito"/>
                <a:cs typeface="Carlito"/>
              </a:rPr>
              <a:t>account</a:t>
            </a:r>
            <a:r>
              <a:rPr lang="en-US" sz="2400" spc="-60" dirty="0">
                <a:latin typeface="Carlito"/>
                <a:cs typeface="Carlito"/>
              </a:rPr>
              <a:t> </a:t>
            </a:r>
            <a:r>
              <a:rPr lang="en-US" sz="2400" spc="-5" dirty="0">
                <a:latin typeface="Carlito"/>
                <a:cs typeface="Carlito"/>
              </a:rPr>
              <a:t>or t</a:t>
            </a:r>
            <a:r>
              <a:rPr lang="en-US" sz="2400" spc="-15" dirty="0">
                <a:latin typeface="Carlito"/>
                <a:cs typeface="Carlito"/>
              </a:rPr>
              <a:t>o </a:t>
            </a:r>
            <a:r>
              <a:rPr lang="en-US" sz="2400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create </a:t>
            </a:r>
            <a:r>
              <a:rPr lang="en-US" sz="2400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 </a:t>
            </a:r>
            <a:r>
              <a:rPr lang="en-US" sz="2400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new </a:t>
            </a:r>
            <a:r>
              <a:rPr lang="en-US" sz="2400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account</a:t>
            </a:r>
            <a:endParaRPr lang="en-US" sz="2400" dirty="0">
              <a:latin typeface="Carlito"/>
              <a:cs typeface="Carlit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spc="-5" dirty="0">
                <a:latin typeface="Carlito"/>
                <a:cs typeface="Carlito"/>
              </a:rPr>
              <a:t>Click</a:t>
            </a:r>
            <a:r>
              <a:rPr lang="en-US" sz="2400" spc="-75" dirty="0">
                <a:latin typeface="Carlito"/>
                <a:cs typeface="Carlito"/>
              </a:rPr>
              <a:t> </a:t>
            </a:r>
            <a:r>
              <a:rPr lang="en-US" sz="2400" spc="-5" dirty="0">
                <a:latin typeface="Carlito"/>
                <a:cs typeface="Carlito"/>
              </a:rPr>
              <a:t>on "Log in or Create Account”</a:t>
            </a:r>
          </a:p>
          <a:p>
            <a:pPr marL="12700">
              <a:lnSpc>
                <a:spcPct val="100000"/>
              </a:lnSpc>
            </a:pPr>
            <a:endParaRPr lang="en-US" sz="2400" spc="-5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endParaRPr lang="en-US" sz="2400" spc="-5" dirty="0">
              <a:latin typeface="Carlito"/>
              <a:cs typeface="Carlit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spc="-10" dirty="0">
                <a:latin typeface="Carlito"/>
                <a:cs typeface="Carlito"/>
              </a:rPr>
              <a:t>Note: you </a:t>
            </a:r>
            <a:r>
              <a:rPr lang="en-US" sz="1800" spc="-5" dirty="0">
                <a:latin typeface="Carlito"/>
                <a:cs typeface="Carlito"/>
              </a:rPr>
              <a:t>can click  “Continue without  </a:t>
            </a:r>
            <a:r>
              <a:rPr lang="en-US" sz="1800" dirty="0">
                <a:latin typeface="Carlito"/>
                <a:cs typeface="Carlito"/>
              </a:rPr>
              <a:t>logging </a:t>
            </a:r>
            <a:r>
              <a:rPr lang="en-US" sz="1800" spc="-5" dirty="0">
                <a:latin typeface="Carlito"/>
                <a:cs typeface="Carlito"/>
              </a:rPr>
              <a:t>in” </a:t>
            </a:r>
            <a:r>
              <a:rPr lang="en-US" sz="1800" spc="-15" dirty="0">
                <a:latin typeface="Carlito"/>
                <a:cs typeface="Carlito"/>
              </a:rPr>
              <a:t>to </a:t>
            </a:r>
            <a:r>
              <a:rPr lang="en-US" sz="1800" dirty="0">
                <a:latin typeface="Carlito"/>
                <a:cs typeface="Carlito"/>
              </a:rPr>
              <a:t>do an  </a:t>
            </a:r>
            <a:r>
              <a:rPr lang="en-US" sz="1800" spc="-5" dirty="0">
                <a:latin typeface="Carlito"/>
                <a:cs typeface="Carlito"/>
              </a:rPr>
              <a:t>Anonymous</a:t>
            </a:r>
            <a:r>
              <a:rPr lang="en-US" sz="1800" spc="-105" dirty="0">
                <a:latin typeface="Carlito"/>
                <a:cs typeface="Carlito"/>
              </a:rPr>
              <a:t> </a:t>
            </a:r>
            <a:r>
              <a:rPr lang="en-US" sz="1800" spc="-5" dirty="0">
                <a:latin typeface="Carlito"/>
                <a:cs typeface="Carlito"/>
              </a:rPr>
              <a:t>search,  </a:t>
            </a:r>
            <a:r>
              <a:rPr lang="en-US" sz="1800" dirty="0">
                <a:latin typeface="Carlito"/>
                <a:cs typeface="Carlito"/>
              </a:rPr>
              <a:t>but drug </a:t>
            </a:r>
            <a:r>
              <a:rPr lang="en-US" sz="1800" spc="-10" dirty="0">
                <a:latin typeface="Carlito"/>
                <a:cs typeface="Carlito"/>
              </a:rPr>
              <a:t>lists </a:t>
            </a:r>
            <a:r>
              <a:rPr lang="en-US" sz="1800" spc="-5" dirty="0">
                <a:latin typeface="Carlito"/>
                <a:cs typeface="Carlito"/>
              </a:rPr>
              <a:t>can’t  </a:t>
            </a:r>
            <a:r>
              <a:rPr lang="en-US" sz="1800" dirty="0">
                <a:latin typeface="Carlito"/>
                <a:cs typeface="Carlito"/>
              </a:rPr>
              <a:t>be</a:t>
            </a:r>
            <a:r>
              <a:rPr lang="en-US" sz="1800" spc="-15" dirty="0">
                <a:latin typeface="Carlito"/>
                <a:cs typeface="Carlito"/>
              </a:rPr>
              <a:t> saved.</a:t>
            </a:r>
            <a:endParaRPr lang="en-US" sz="1800" dirty="0">
              <a:latin typeface="Carlito"/>
              <a:cs typeface="Carlito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C3567-62D6-4D6E-A85D-3256523D7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CC3D3F-196F-40B5-AF6A-816EECAAF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56" y="1392682"/>
            <a:ext cx="4863086" cy="4963668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2271099-6865-4F62-A063-42EB6C4325E2}"/>
              </a:ext>
            </a:extLst>
          </p:cNvPr>
          <p:cNvSpPr/>
          <p:nvPr/>
        </p:nvSpPr>
        <p:spPr>
          <a:xfrm rot="6712174">
            <a:off x="4289287" y="2295435"/>
            <a:ext cx="377290" cy="3031505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EB77E88-1938-4B28-8687-5A5107E70628}"/>
              </a:ext>
            </a:extLst>
          </p:cNvPr>
          <p:cNvSpPr/>
          <p:nvPr/>
        </p:nvSpPr>
        <p:spPr>
          <a:xfrm rot="5400000">
            <a:off x="4022633" y="1821053"/>
            <a:ext cx="377290" cy="219760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738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FA6C8-D221-485D-9F58-C76726F0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>
                <a:latin typeface="Arial"/>
                <a:cs typeface="Arial"/>
              </a:rPr>
              <a:t>Medicare </a:t>
            </a:r>
            <a:r>
              <a:rPr lang="en-US" spc="-10" dirty="0">
                <a:latin typeface="Arial"/>
                <a:cs typeface="Arial"/>
              </a:rPr>
              <a:t>Advantage  Open </a:t>
            </a:r>
            <a:r>
              <a:rPr lang="en-US" spc="-5" dirty="0">
                <a:latin typeface="Arial"/>
                <a:cs typeface="Arial"/>
              </a:rPr>
              <a:t>Enrollment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Period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B30A0-BF67-4BA9-925E-07653434B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5625"/>
            <a:ext cx="8382000" cy="4351338"/>
          </a:xfrm>
        </p:spPr>
        <p:txBody>
          <a:bodyPr/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Arial"/>
              </a:rPr>
              <a:t>People </a:t>
            </a:r>
            <a:r>
              <a:rPr lang="en-US" b="1" dirty="0">
                <a:latin typeface="Carlito"/>
                <a:cs typeface="Arial"/>
              </a:rPr>
              <a:t>in </a:t>
            </a:r>
            <a:r>
              <a:rPr lang="en-US" b="1" spc="-5" dirty="0">
                <a:latin typeface="Carlito"/>
                <a:cs typeface="Arial"/>
              </a:rPr>
              <a:t>Medicare Advantage </a:t>
            </a:r>
            <a:r>
              <a:rPr lang="en-US" spc="-5" dirty="0">
                <a:latin typeface="Carlito"/>
                <a:cs typeface="Arial"/>
              </a:rPr>
              <a:t>plans on January 1 can make one change January 1- March 31 of each year</a:t>
            </a:r>
            <a:endParaRPr lang="en-US" dirty="0">
              <a:latin typeface="Carlito"/>
              <a:cs typeface="Arial"/>
            </a:endParaRPr>
          </a:p>
          <a:p>
            <a:pPr marL="354965" marR="362585" indent="-342900">
              <a:lnSpc>
                <a:spcPct val="100000"/>
              </a:lnSpc>
              <a:spcBef>
                <a:spcPts val="5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Arial"/>
              </a:rPr>
              <a:t>Change from one </a:t>
            </a:r>
            <a:r>
              <a:rPr lang="en-US" dirty="0">
                <a:latin typeface="Carlito"/>
                <a:cs typeface="Arial"/>
              </a:rPr>
              <a:t>MA to </a:t>
            </a:r>
            <a:r>
              <a:rPr lang="en-US" spc="-5" dirty="0">
                <a:latin typeface="Carlito"/>
                <a:cs typeface="Arial"/>
              </a:rPr>
              <a:t>another </a:t>
            </a:r>
            <a:r>
              <a:rPr lang="en-US" dirty="0">
                <a:latin typeface="Carlito"/>
                <a:cs typeface="Arial"/>
              </a:rPr>
              <a:t>MA </a:t>
            </a:r>
            <a:r>
              <a:rPr lang="en-US" spc="-5" dirty="0">
                <a:latin typeface="Carlito"/>
                <a:cs typeface="Arial"/>
              </a:rPr>
              <a:t>plan or dis-enroll from </a:t>
            </a:r>
            <a:r>
              <a:rPr lang="en-US" dirty="0">
                <a:latin typeface="Carlito"/>
                <a:cs typeface="Arial"/>
              </a:rPr>
              <a:t>MA </a:t>
            </a:r>
            <a:r>
              <a:rPr lang="en-US" spc="-5" dirty="0">
                <a:latin typeface="Carlito"/>
                <a:cs typeface="Arial"/>
              </a:rPr>
              <a:t>plan and get stand-alone drug plan (and Medigap plan if</a:t>
            </a:r>
            <a:r>
              <a:rPr lang="en-US" spc="50" dirty="0">
                <a:latin typeface="Carlito"/>
                <a:cs typeface="Arial"/>
              </a:rPr>
              <a:t> </a:t>
            </a:r>
            <a:r>
              <a:rPr lang="en-US" spc="-10" dirty="0">
                <a:latin typeface="Carlito"/>
                <a:cs typeface="Arial"/>
              </a:rPr>
              <a:t>needed)</a:t>
            </a:r>
            <a:endParaRPr lang="en-US" dirty="0">
              <a:latin typeface="Carlito"/>
              <a:cs typeface="Arial"/>
            </a:endParaRPr>
          </a:p>
          <a:p>
            <a:pPr marL="355600" marR="40005" indent="-342900">
              <a:lnSpc>
                <a:spcPct val="100000"/>
              </a:lnSpc>
              <a:spcBef>
                <a:spcPts val="5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10" dirty="0">
                <a:latin typeface="Carlito"/>
                <a:cs typeface="Arial"/>
              </a:rPr>
              <a:t>Ex. </a:t>
            </a:r>
            <a:r>
              <a:rPr lang="en-US" spc="-5" dirty="0">
                <a:latin typeface="Carlito"/>
                <a:cs typeface="Arial"/>
              </a:rPr>
              <a:t>Martha’s PCP belongs </a:t>
            </a:r>
            <a:r>
              <a:rPr lang="en-US" dirty="0">
                <a:latin typeface="Carlito"/>
                <a:cs typeface="Arial"/>
              </a:rPr>
              <a:t>to </a:t>
            </a:r>
            <a:r>
              <a:rPr lang="en-US" spc="-5" dirty="0">
                <a:latin typeface="Carlito"/>
                <a:cs typeface="Arial"/>
              </a:rPr>
              <a:t>a medical practice that  drops Martha’s </a:t>
            </a:r>
            <a:r>
              <a:rPr lang="en-US" dirty="0">
                <a:latin typeface="Carlito"/>
                <a:cs typeface="Arial"/>
              </a:rPr>
              <a:t>MA </a:t>
            </a:r>
            <a:r>
              <a:rPr lang="en-US" spc="-5" dirty="0">
                <a:latin typeface="Carlito"/>
                <a:cs typeface="Arial"/>
              </a:rPr>
              <a:t>plan February 1. Martha can change </a:t>
            </a:r>
            <a:r>
              <a:rPr lang="en-US" dirty="0">
                <a:latin typeface="Carlito"/>
                <a:cs typeface="Arial"/>
              </a:rPr>
              <a:t>to </a:t>
            </a:r>
            <a:r>
              <a:rPr lang="en-US" spc="-5" dirty="0">
                <a:latin typeface="Carlito"/>
                <a:cs typeface="Arial"/>
              </a:rPr>
              <a:t>a different </a:t>
            </a:r>
            <a:r>
              <a:rPr lang="en-US" dirty="0">
                <a:latin typeface="Carlito"/>
                <a:cs typeface="Arial"/>
              </a:rPr>
              <a:t>MA </a:t>
            </a:r>
            <a:r>
              <a:rPr lang="en-US" spc="-5" dirty="0">
                <a:latin typeface="Carlito"/>
                <a:cs typeface="Arial"/>
              </a:rPr>
              <a:t>plan before 3/31 or go back </a:t>
            </a:r>
            <a:r>
              <a:rPr lang="en-US" dirty="0">
                <a:latin typeface="Carlito"/>
                <a:cs typeface="Arial"/>
              </a:rPr>
              <a:t>to </a:t>
            </a:r>
            <a:r>
              <a:rPr lang="en-US" spc="-5" dirty="0">
                <a:latin typeface="Carlito"/>
                <a:cs typeface="Arial"/>
              </a:rPr>
              <a:t>Original  Medicare with or without a Medigap or drug</a:t>
            </a:r>
            <a:r>
              <a:rPr lang="en-US" spc="85" dirty="0">
                <a:latin typeface="Carlito"/>
                <a:cs typeface="Arial"/>
              </a:rPr>
              <a:t> </a:t>
            </a:r>
            <a:r>
              <a:rPr lang="en-US" spc="-10" dirty="0">
                <a:latin typeface="Carlito"/>
                <a:cs typeface="Arial"/>
              </a:rPr>
              <a:t>plan</a:t>
            </a:r>
            <a:endParaRPr lang="en-US" dirty="0">
              <a:latin typeface="Carlito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88D2C-8F54-49CA-B46F-4EE1D7DA8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680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7DC9-0223-4C8F-8C7C-35633F6D7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04775">
              <a:lnSpc>
                <a:spcPct val="100000"/>
              </a:lnSpc>
              <a:spcBef>
                <a:spcPts val="100"/>
              </a:spcBef>
              <a:tabLst>
                <a:tab pos="1444625" algn="l"/>
              </a:tabLst>
            </a:pPr>
            <a:r>
              <a:rPr lang="en-US" spc="-5" dirty="0"/>
              <a:t>Part </a:t>
            </a:r>
            <a:r>
              <a:rPr lang="en-US" dirty="0"/>
              <a:t>C </a:t>
            </a:r>
            <a:r>
              <a:rPr lang="en-US" spc="-5" dirty="0"/>
              <a:t>and </a:t>
            </a:r>
            <a:r>
              <a:rPr lang="en-US" dirty="0"/>
              <a:t>D</a:t>
            </a:r>
            <a:r>
              <a:rPr lang="en-US" spc="10" dirty="0"/>
              <a:t> </a:t>
            </a:r>
            <a:r>
              <a:rPr lang="en-US" spc="-5" dirty="0"/>
              <a:t>Special</a:t>
            </a:r>
            <a:br>
              <a:rPr lang="en-US" dirty="0"/>
            </a:br>
            <a:r>
              <a:rPr lang="en-US" spc="-50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5" dirty="0">
                <a:uFill>
                  <a:solidFill>
                    <a:srgbClr val="000000"/>
                  </a:solidFill>
                </a:uFill>
              </a:rPr>
              <a:t>Enrollment Periods</a:t>
            </a:r>
            <a:r>
              <a:rPr lang="en-US" spc="-6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>
                <a:uFill>
                  <a:solidFill>
                    <a:srgbClr val="000000"/>
                  </a:solidFill>
                </a:uFill>
              </a:rPr>
              <a:t>(SEP)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48D2-0830-405B-A516-8D5E49168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42900">
              <a:lnSpc>
                <a:spcPts val="3840"/>
              </a:lnSpc>
              <a:spcBef>
                <a:spcPts val="10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dirty="0">
                <a:latin typeface="Carlito"/>
                <a:cs typeface="Carlito"/>
              </a:rPr>
              <a:t>Can </a:t>
            </a:r>
            <a:r>
              <a:rPr lang="en-US" spc="-5" dirty="0">
                <a:latin typeface="Carlito"/>
                <a:cs typeface="Carlito"/>
              </a:rPr>
              <a:t>enroll, disenroll, </a:t>
            </a:r>
            <a:r>
              <a:rPr lang="en-US" dirty="0">
                <a:latin typeface="Carlito"/>
                <a:cs typeface="Carlito"/>
              </a:rPr>
              <a:t>or change </a:t>
            </a:r>
            <a:r>
              <a:rPr lang="en-US" b="1" spc="-5" dirty="0">
                <a:latin typeface="Carlito"/>
                <a:cs typeface="Carlito"/>
              </a:rPr>
              <a:t>Part</a:t>
            </a:r>
            <a:r>
              <a:rPr lang="en-US" b="1" spc="35" dirty="0">
                <a:latin typeface="Carlito"/>
                <a:cs typeface="Carlito"/>
              </a:rPr>
              <a:t> </a:t>
            </a:r>
            <a:r>
              <a:rPr lang="en-US" b="1" dirty="0">
                <a:latin typeface="Carlito"/>
                <a:cs typeface="Carlito"/>
              </a:rPr>
              <a:t>C</a:t>
            </a:r>
            <a:br>
              <a:rPr lang="en-US" b="1" dirty="0">
                <a:latin typeface="Carlito"/>
                <a:cs typeface="Carlito"/>
              </a:rPr>
            </a:br>
            <a:r>
              <a:rPr lang="en-US" spc="-5" dirty="0">
                <a:latin typeface="Carlito"/>
                <a:cs typeface="Carlito"/>
              </a:rPr>
              <a:t>(Medicare Advantage HMO </a:t>
            </a:r>
            <a:r>
              <a:rPr lang="en-US" dirty="0">
                <a:latin typeface="Carlito"/>
                <a:cs typeface="Carlito"/>
              </a:rPr>
              <a:t>or PPO) or </a:t>
            </a:r>
            <a:r>
              <a:rPr lang="en-US" b="1" spc="-5" dirty="0">
                <a:latin typeface="Carlito"/>
                <a:cs typeface="Carlito"/>
              </a:rPr>
              <a:t>Part</a:t>
            </a:r>
            <a:r>
              <a:rPr lang="en-US" b="1" spc="10" dirty="0">
                <a:latin typeface="Carlito"/>
                <a:cs typeface="Carlito"/>
              </a:rPr>
              <a:t> </a:t>
            </a:r>
            <a:r>
              <a:rPr lang="en-US" b="1" dirty="0">
                <a:latin typeface="Carlito"/>
                <a:cs typeface="Carlito"/>
              </a:rPr>
              <a:t>D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Must </a:t>
            </a:r>
            <a:r>
              <a:rPr lang="en-US" dirty="0">
                <a:latin typeface="Carlito"/>
                <a:cs typeface="Carlito"/>
              </a:rPr>
              <a:t>have </a:t>
            </a:r>
            <a:r>
              <a:rPr lang="en-US" spc="-5" dirty="0">
                <a:latin typeface="Carlito"/>
                <a:cs typeface="Carlito"/>
              </a:rPr>
              <a:t>qualifying events </a:t>
            </a:r>
            <a:r>
              <a:rPr lang="en-US" dirty="0">
                <a:latin typeface="Carlito"/>
                <a:cs typeface="Carlito"/>
              </a:rPr>
              <a:t>or</a:t>
            </a:r>
            <a:r>
              <a:rPr lang="en-US" spc="55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circumstances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Length </a:t>
            </a:r>
            <a:r>
              <a:rPr lang="en-US" dirty="0">
                <a:latin typeface="Carlito"/>
                <a:cs typeface="Carlito"/>
              </a:rPr>
              <a:t>of SEP </a:t>
            </a:r>
            <a:r>
              <a:rPr lang="en-US" spc="-5" dirty="0">
                <a:latin typeface="Carlito"/>
                <a:cs typeface="Carlito"/>
              </a:rPr>
              <a:t>depends </a:t>
            </a:r>
            <a:r>
              <a:rPr lang="en-US" dirty="0">
                <a:latin typeface="Carlito"/>
                <a:cs typeface="Carlito"/>
              </a:rPr>
              <a:t>on </a:t>
            </a:r>
            <a:r>
              <a:rPr lang="en-US" spc="-5" dirty="0">
                <a:latin typeface="Carlito"/>
                <a:cs typeface="Carlito"/>
              </a:rPr>
              <a:t>the qualifying</a:t>
            </a:r>
            <a:r>
              <a:rPr lang="en-US" spc="55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event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Penalty </a:t>
            </a:r>
            <a:r>
              <a:rPr lang="en-US" dirty="0">
                <a:latin typeface="Carlito"/>
                <a:cs typeface="Carlito"/>
              </a:rPr>
              <a:t>may</a:t>
            </a:r>
            <a:r>
              <a:rPr lang="en-US" spc="1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apply</a:t>
            </a:r>
            <a:endParaRPr lang="en-US" dirty="0">
              <a:latin typeface="Carlito"/>
              <a:cs typeface="Carlito"/>
            </a:endParaRPr>
          </a:p>
          <a:p>
            <a:pPr marL="355600" marR="196850" indent="-342900">
              <a:lnSpc>
                <a:spcPct val="100000"/>
              </a:lnSpc>
              <a:spcBef>
                <a:spcPts val="7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dirty="0">
                <a:latin typeface="Carlito"/>
                <a:cs typeface="Carlito"/>
              </a:rPr>
              <a:t>5 </a:t>
            </a:r>
            <a:r>
              <a:rPr lang="en-US" spc="-5" dirty="0">
                <a:latin typeface="Carlito"/>
                <a:cs typeface="Carlito"/>
              </a:rPr>
              <a:t>Star plans </a:t>
            </a:r>
            <a:r>
              <a:rPr lang="en-US" dirty="0">
                <a:latin typeface="Carlito"/>
                <a:cs typeface="Carlito"/>
              </a:rPr>
              <a:t>or </a:t>
            </a:r>
            <a:r>
              <a:rPr lang="en-US" spc="-5" dirty="0">
                <a:latin typeface="Carlito"/>
                <a:cs typeface="Carlito"/>
              </a:rPr>
              <a:t>Prescription Advantage  membership allow person to </a:t>
            </a:r>
            <a:r>
              <a:rPr lang="en-US" dirty="0">
                <a:latin typeface="Carlito"/>
                <a:cs typeface="Carlito"/>
              </a:rPr>
              <a:t>change </a:t>
            </a:r>
            <a:r>
              <a:rPr lang="en-US" spc="-5" dirty="0">
                <a:latin typeface="Carlito"/>
                <a:cs typeface="Carlito"/>
              </a:rPr>
              <a:t>plans</a:t>
            </a:r>
            <a:r>
              <a:rPr lang="en-US" spc="45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1x</a:t>
            </a:r>
            <a:endParaRPr lang="en-US" dirty="0">
              <a:latin typeface="Carlito"/>
              <a:cs typeface="Carl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4CA09-C651-41A9-840C-F090E0ABD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3A77A-DDFA-4A5E-835C-3CED9A3411C1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10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E10FE45-00EE-4D3B-B55F-94A49CC40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Special SEP for Gov’t Entity-Declared Disaster or Other Emergency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AA88A6-4E0E-452F-A96F-2A6C9E5AE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42900">
              <a:lnSpc>
                <a:spcPts val="3840"/>
              </a:lnSpc>
              <a:spcBef>
                <a:spcPts val="10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dirty="0">
                <a:latin typeface="Carlito"/>
              </a:rPr>
              <a:t>Issued 08/12/2020</a:t>
            </a:r>
          </a:p>
          <a:p>
            <a:pPr marL="355600" indent="-342900">
              <a:lnSpc>
                <a:spcPts val="3840"/>
              </a:lnSpc>
              <a:spcBef>
                <a:spcPts val="10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dirty="0">
                <a:latin typeface="Carlito"/>
              </a:rPr>
              <a:t>Effective/Implementation Date 01/01/2021</a:t>
            </a:r>
          </a:p>
          <a:p>
            <a:pPr marL="355600" indent="-342900">
              <a:lnSpc>
                <a:spcPts val="3840"/>
              </a:lnSpc>
              <a:spcBef>
                <a:spcPts val="10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dirty="0">
                <a:latin typeface="Carlito"/>
              </a:rPr>
              <a:t>SEP available to individuals who were unable to make their elections during </a:t>
            </a:r>
            <a:r>
              <a:rPr lang="en-US" u="sng" dirty="0">
                <a:latin typeface="Carlito"/>
              </a:rPr>
              <a:t>another valid election period</a:t>
            </a:r>
            <a:r>
              <a:rPr lang="en-US" dirty="0">
                <a:latin typeface="Carlito"/>
              </a:rPr>
              <a:t> due to the disaster/emergency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4FD88-31A4-4E4B-B0D8-9CC91ACE3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25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9146DE-8C27-4F33-A6DA-AF26411F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0" dirty="0"/>
              <a:t>Programs that Can </a:t>
            </a:r>
            <a:r>
              <a:rPr lang="en-US" spc="-5" dirty="0"/>
              <a:t>Help </a:t>
            </a:r>
            <a:r>
              <a:rPr lang="en-US" spc="-10" dirty="0"/>
              <a:t>Pay Medicare  </a:t>
            </a:r>
            <a:r>
              <a:rPr lang="en-US" spc="-5" dirty="0"/>
              <a:t>and/or Drug</a:t>
            </a:r>
            <a:r>
              <a:rPr lang="en-US" spc="25" dirty="0"/>
              <a:t> </a:t>
            </a:r>
            <a:r>
              <a:rPr lang="en-US" spc="-10" dirty="0"/>
              <a:t>Costs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663B7-2946-4918-BCA3-98366B949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10" dirty="0">
                <a:latin typeface="Carlito"/>
                <a:cs typeface="Carlito"/>
              </a:rPr>
              <a:t>MassHealth</a:t>
            </a:r>
            <a:r>
              <a:rPr lang="en-US" spc="30" dirty="0">
                <a:latin typeface="Carlito"/>
                <a:cs typeface="Carlito"/>
              </a:rPr>
              <a:t> </a:t>
            </a:r>
            <a:r>
              <a:rPr lang="en-US" spc="-10" dirty="0">
                <a:latin typeface="Carlito"/>
                <a:cs typeface="Carlito"/>
              </a:rPr>
              <a:t>(Medicaid)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10" dirty="0">
                <a:latin typeface="Carlito"/>
                <a:cs typeface="Carlito"/>
              </a:rPr>
              <a:t>Medicare </a:t>
            </a:r>
            <a:r>
              <a:rPr lang="en-US" spc="-5" dirty="0">
                <a:latin typeface="Carlito"/>
                <a:cs typeface="Carlito"/>
              </a:rPr>
              <a:t>Savings</a:t>
            </a:r>
            <a:r>
              <a:rPr lang="en-US" spc="3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Programs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Extra </a:t>
            </a:r>
            <a:r>
              <a:rPr lang="en-US" spc="-10" dirty="0">
                <a:latin typeface="Carlito"/>
                <a:cs typeface="Carlito"/>
              </a:rPr>
              <a:t>Help/Low </a:t>
            </a:r>
            <a:r>
              <a:rPr lang="en-US" spc="-5" dirty="0">
                <a:latin typeface="Carlito"/>
                <a:cs typeface="Carlito"/>
              </a:rPr>
              <a:t>Income </a:t>
            </a:r>
            <a:r>
              <a:rPr lang="en-US" spc="-10" dirty="0">
                <a:latin typeface="Carlito"/>
                <a:cs typeface="Carlito"/>
              </a:rPr>
              <a:t>Subsidy</a:t>
            </a:r>
            <a:r>
              <a:rPr lang="en-US" spc="10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(</a:t>
            </a:r>
            <a:r>
              <a:rPr lang="en-US" b="1" spc="-5" dirty="0">
                <a:latin typeface="Carlito"/>
                <a:cs typeface="Carlito"/>
              </a:rPr>
              <a:t>LIS</a:t>
            </a:r>
            <a:r>
              <a:rPr lang="en-US" spc="-5" dirty="0">
                <a:latin typeface="Carlito"/>
                <a:cs typeface="Carlito"/>
              </a:rPr>
              <a:t>)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10" dirty="0">
                <a:latin typeface="Carlito"/>
                <a:cs typeface="Carlito"/>
              </a:rPr>
              <a:t>Prescription</a:t>
            </a:r>
            <a:r>
              <a:rPr lang="en-US" spc="4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Advantage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Manufacturer </a:t>
            </a:r>
            <a:r>
              <a:rPr lang="en-US" spc="-10" dirty="0">
                <a:latin typeface="Carlito"/>
                <a:cs typeface="Carlito"/>
              </a:rPr>
              <a:t>plans, </a:t>
            </a:r>
            <a:r>
              <a:rPr lang="en-US" spc="-5" dirty="0">
                <a:latin typeface="Carlito"/>
                <a:cs typeface="Carlito"/>
              </a:rPr>
              <a:t>NeedyMeds.org</a:t>
            </a:r>
            <a:r>
              <a:rPr lang="en-US" spc="114" dirty="0">
                <a:latin typeface="Carlito"/>
                <a:cs typeface="Carlito"/>
              </a:rPr>
              <a:t> </a:t>
            </a:r>
            <a:r>
              <a:rPr lang="en-US" spc="-5" dirty="0" err="1">
                <a:latin typeface="Carlito"/>
                <a:cs typeface="Carlito"/>
              </a:rPr>
              <a:t>etc</a:t>
            </a:r>
            <a:endParaRPr lang="en-US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en-US" sz="3900" dirty="0">
              <a:latin typeface="Carlito"/>
              <a:cs typeface="Carlito"/>
            </a:endParaRPr>
          </a:p>
          <a:p>
            <a:pPr marL="0" marR="508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3200" b="1" spc="-5" dirty="0">
                <a:latin typeface="Carlito"/>
                <a:cs typeface="Carlito"/>
              </a:rPr>
              <a:t>SHINE </a:t>
            </a:r>
            <a:r>
              <a:rPr lang="en-US" sz="3200" b="1" dirty="0">
                <a:latin typeface="Carlito"/>
                <a:cs typeface="Carlito"/>
              </a:rPr>
              <a:t>Counselors can help </a:t>
            </a:r>
            <a:r>
              <a:rPr lang="en-US" sz="3200" b="1" spc="-5" dirty="0">
                <a:latin typeface="Carlito"/>
                <a:cs typeface="Carlito"/>
              </a:rPr>
              <a:t>screen for </a:t>
            </a:r>
            <a:r>
              <a:rPr lang="en-US" sz="3200" b="1" dirty="0">
                <a:latin typeface="Carlito"/>
                <a:cs typeface="Carlito"/>
              </a:rPr>
              <a:t>these and  other</a:t>
            </a:r>
            <a:r>
              <a:rPr lang="en-US" sz="3200" b="1" spc="-10" dirty="0">
                <a:latin typeface="Carlito"/>
                <a:cs typeface="Carlito"/>
              </a:rPr>
              <a:t> </a:t>
            </a:r>
            <a:r>
              <a:rPr lang="en-US" sz="3200" b="1" dirty="0">
                <a:latin typeface="Carlito"/>
                <a:cs typeface="Carlito"/>
              </a:rPr>
              <a:t>programs</a:t>
            </a:r>
            <a:endParaRPr lang="en-US" sz="3200" dirty="0">
              <a:latin typeface="Carlito"/>
              <a:cs typeface="Carlito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C951A-AADE-45DB-A7AB-C9D55A887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336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D0833B-9509-4F51-8934-5F147FE23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/>
              <a:t>Reminder: LIS SEP</a:t>
            </a:r>
            <a:r>
              <a:rPr lang="en-US" spc="-50" dirty="0"/>
              <a:t> </a:t>
            </a:r>
            <a:r>
              <a:rPr lang="en-US" spc="-5" dirty="0"/>
              <a:t>Limitations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E36A97-B248-4869-9A29-1CB42C44A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5625"/>
            <a:ext cx="8382000" cy="4351338"/>
          </a:xfrm>
        </p:spPr>
        <p:txBody>
          <a:bodyPr>
            <a:noAutofit/>
          </a:bodyPr>
          <a:lstStyle/>
          <a:p>
            <a:pPr marL="419100" marR="81280" indent="-342900">
              <a:lnSpc>
                <a:spcPct val="100000"/>
              </a:lnSpc>
              <a:spcBef>
                <a:spcPts val="10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418465" algn="l"/>
                <a:tab pos="419100" algn="l"/>
              </a:tabLst>
            </a:pPr>
            <a:r>
              <a:rPr lang="en-US" sz="2400" b="1" spc="-5" dirty="0">
                <a:latin typeface="Carlito"/>
                <a:cs typeface="Arial"/>
              </a:rPr>
              <a:t>Those on Extra Help/LIS and those </a:t>
            </a:r>
            <a:r>
              <a:rPr lang="en-US" sz="2400" b="1" dirty="0">
                <a:latin typeface="Carlito"/>
                <a:cs typeface="Arial"/>
              </a:rPr>
              <a:t>with </a:t>
            </a:r>
            <a:r>
              <a:rPr lang="en-US" sz="2400" b="1" spc="-5" dirty="0">
                <a:latin typeface="Carlito"/>
                <a:cs typeface="Arial"/>
              </a:rPr>
              <a:t>Dual  eligibility (Medicare AND MassHealth, SCO) can only  change plans one time per calendar quarter </a:t>
            </a:r>
            <a:r>
              <a:rPr lang="en-US" sz="2400" b="1" dirty="0">
                <a:latin typeface="Carlito"/>
                <a:cs typeface="Arial"/>
              </a:rPr>
              <a:t>in </a:t>
            </a:r>
            <a:r>
              <a:rPr lang="en-US" sz="2400" b="1" spc="-5" dirty="0">
                <a:latin typeface="Carlito"/>
                <a:cs typeface="Arial"/>
              </a:rPr>
              <a:t>the  first 3 quarters of the </a:t>
            </a:r>
            <a:r>
              <a:rPr lang="en-US" sz="2400" b="1" spc="-10" dirty="0">
                <a:latin typeface="Carlito"/>
                <a:cs typeface="Arial"/>
              </a:rPr>
              <a:t>year, </a:t>
            </a:r>
            <a:r>
              <a:rPr lang="en-US" sz="2400" b="1" spc="-5" dirty="0">
                <a:latin typeface="Carlito"/>
                <a:cs typeface="Arial"/>
              </a:rPr>
              <a:t>not every</a:t>
            </a:r>
            <a:r>
              <a:rPr lang="en-US" sz="2400" b="1" spc="40" dirty="0">
                <a:latin typeface="Carlito"/>
                <a:cs typeface="Arial"/>
              </a:rPr>
              <a:t> </a:t>
            </a:r>
            <a:r>
              <a:rPr lang="en-US" sz="2400" b="1" spc="-5" dirty="0">
                <a:latin typeface="Carlito"/>
                <a:cs typeface="Arial"/>
              </a:rPr>
              <a:t>month</a:t>
            </a:r>
            <a:endParaRPr lang="en-US" sz="2400" dirty="0">
              <a:latin typeface="Carlito"/>
              <a:cs typeface="Arial"/>
            </a:endParaRPr>
          </a:p>
          <a:p>
            <a:pPr marL="419100" marR="311785" indent="-342900">
              <a:lnSpc>
                <a:spcPct val="100000"/>
              </a:lnSpc>
              <a:spcBef>
                <a:spcPts val="5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418465" algn="l"/>
                <a:tab pos="419100" algn="l"/>
              </a:tabLst>
            </a:pPr>
            <a:r>
              <a:rPr lang="en-US" sz="2400" spc="-5" dirty="0">
                <a:latin typeface="Carlito"/>
                <a:cs typeface="Arial"/>
              </a:rPr>
              <a:t>Can change during 4</a:t>
            </a:r>
            <a:r>
              <a:rPr lang="en-US" sz="2400" spc="-7" baseline="24305" dirty="0">
                <a:latin typeface="Carlito"/>
                <a:cs typeface="Arial"/>
              </a:rPr>
              <a:t>th </a:t>
            </a:r>
            <a:r>
              <a:rPr lang="en-US" sz="2400" spc="-5" dirty="0">
                <a:latin typeface="Carlito"/>
                <a:cs typeface="Arial"/>
              </a:rPr>
              <a:t>quarter in Fall OEP, for January  effective</a:t>
            </a:r>
            <a:r>
              <a:rPr lang="en-US" sz="2400" spc="-15" dirty="0">
                <a:latin typeface="Carlito"/>
                <a:cs typeface="Arial"/>
              </a:rPr>
              <a:t> </a:t>
            </a:r>
            <a:r>
              <a:rPr lang="en-US" sz="2400" spc="-5" dirty="0">
                <a:latin typeface="Carlito"/>
                <a:cs typeface="Arial"/>
              </a:rPr>
              <a:t>date</a:t>
            </a:r>
            <a:endParaRPr lang="en-US" sz="2400" dirty="0">
              <a:latin typeface="Carlito"/>
              <a:cs typeface="Arial"/>
            </a:endParaRPr>
          </a:p>
          <a:p>
            <a:pPr marL="419100" marR="293370" indent="-342900">
              <a:lnSpc>
                <a:spcPct val="100000"/>
              </a:lnSpc>
              <a:spcBef>
                <a:spcPts val="5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418465" algn="l"/>
                <a:tab pos="419100" algn="l"/>
              </a:tabLst>
            </a:pPr>
            <a:r>
              <a:rPr lang="en-US" sz="2400" spc="-5" dirty="0">
                <a:latin typeface="Carlito"/>
                <a:cs typeface="Arial"/>
              </a:rPr>
              <a:t>Plan Finder will NOT indicate if beneficiary has already  used SEP for current</a:t>
            </a:r>
            <a:r>
              <a:rPr lang="en-US" sz="2400" dirty="0">
                <a:latin typeface="Carlito"/>
                <a:cs typeface="Arial"/>
              </a:rPr>
              <a:t> </a:t>
            </a:r>
            <a:r>
              <a:rPr lang="en-US" sz="2400" spc="-5" dirty="0">
                <a:latin typeface="Carlito"/>
                <a:cs typeface="Arial"/>
              </a:rPr>
              <a:t>quarter</a:t>
            </a:r>
            <a:endParaRPr lang="en-US" sz="2400" dirty="0">
              <a:latin typeface="Carlito"/>
              <a:cs typeface="Arial"/>
            </a:endParaRPr>
          </a:p>
          <a:p>
            <a:pPr marL="419100" marR="289560" indent="-342900">
              <a:lnSpc>
                <a:spcPct val="100000"/>
              </a:lnSpc>
              <a:spcBef>
                <a:spcPts val="57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418465" algn="l"/>
                <a:tab pos="419100" algn="l"/>
              </a:tabLst>
            </a:pPr>
            <a:r>
              <a:rPr lang="en-US" sz="2400" spc="-5" dirty="0">
                <a:latin typeface="Carlito"/>
                <a:cs typeface="Arial"/>
              </a:rPr>
              <a:t>Dual eligible and LIS recipients retain the same right </a:t>
            </a:r>
            <a:r>
              <a:rPr lang="en-US" sz="2400" dirty="0">
                <a:latin typeface="Carlito"/>
                <a:cs typeface="Arial"/>
              </a:rPr>
              <a:t>to  </a:t>
            </a:r>
            <a:r>
              <a:rPr lang="en-US" sz="2400" spc="-5" dirty="0">
                <a:latin typeface="Carlito"/>
                <a:cs typeface="Arial"/>
              </a:rPr>
              <a:t>utilize other SEPs such as change of LIS status, Fall  AEP, moving out of a service area, 5 Star,</a:t>
            </a:r>
            <a:r>
              <a:rPr lang="en-US" sz="2400" spc="30" dirty="0">
                <a:latin typeface="Carlito"/>
                <a:cs typeface="Arial"/>
              </a:rPr>
              <a:t> </a:t>
            </a:r>
            <a:r>
              <a:rPr lang="en-US" sz="2400" spc="-5" dirty="0">
                <a:latin typeface="Carlito"/>
                <a:cs typeface="Arial"/>
              </a:rPr>
              <a:t>etc.</a:t>
            </a:r>
            <a:endParaRPr lang="en-US" sz="2400" dirty="0">
              <a:latin typeface="Carlito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19D5A-10CF-4344-8E03-81D82703A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27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51A09B-CCEA-4466-88AD-7FF51C08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/>
              <a:t>Transitioning </a:t>
            </a:r>
            <a:r>
              <a:rPr lang="en-US" spc="-10" dirty="0"/>
              <a:t>from </a:t>
            </a:r>
            <a:r>
              <a:rPr lang="en-US" spc="-5" dirty="0"/>
              <a:t>the </a:t>
            </a:r>
            <a:r>
              <a:rPr lang="en-US" spc="-10" dirty="0"/>
              <a:t>Health  Connector to</a:t>
            </a:r>
            <a:r>
              <a:rPr lang="en-US" spc="20" dirty="0"/>
              <a:t> </a:t>
            </a:r>
            <a:r>
              <a:rPr lang="en-US" spc="-10" dirty="0"/>
              <a:t>Medicare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F7EB5A-6F72-4F89-97DA-8DD8503A2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965" marR="53975" indent="-342900">
              <a:lnSpc>
                <a:spcPct val="100000"/>
              </a:lnSpc>
              <a:spcBef>
                <a:spcPts val="9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/>
              <a:t>For those </a:t>
            </a:r>
            <a:r>
              <a:rPr lang="en-US" spc="-10" dirty="0"/>
              <a:t>in </a:t>
            </a:r>
            <a:r>
              <a:rPr lang="en-US" spc="-5" dirty="0"/>
              <a:t>a </a:t>
            </a:r>
            <a:r>
              <a:rPr lang="en-US" spc="-10" dirty="0"/>
              <a:t>Health </a:t>
            </a:r>
            <a:r>
              <a:rPr lang="en-US" spc="-5" dirty="0"/>
              <a:t>Connector who become </a:t>
            </a:r>
            <a:r>
              <a:rPr lang="en-US" spc="-10" dirty="0"/>
              <a:t>eligible  </a:t>
            </a:r>
            <a:r>
              <a:rPr lang="en-US" spc="-5" dirty="0"/>
              <a:t>for </a:t>
            </a:r>
            <a:r>
              <a:rPr lang="en-US" b="1" spc="-5" dirty="0">
                <a:latin typeface="Carlito"/>
                <a:cs typeface="Carlito"/>
              </a:rPr>
              <a:t>Premium free Medicare Part A </a:t>
            </a:r>
            <a:r>
              <a:rPr lang="en-US" spc="-5" dirty="0"/>
              <a:t>(which means  they earned 40 credits working </a:t>
            </a:r>
            <a:r>
              <a:rPr lang="en-US" spc="-10" dirty="0"/>
              <a:t>under </a:t>
            </a:r>
            <a:r>
              <a:rPr lang="en-US" spc="-5" dirty="0"/>
              <a:t>Social Security  and </a:t>
            </a:r>
            <a:r>
              <a:rPr lang="en-US" spc="-10" dirty="0"/>
              <a:t>paying into</a:t>
            </a:r>
            <a:r>
              <a:rPr lang="en-US" spc="65" dirty="0"/>
              <a:t> </a:t>
            </a:r>
            <a:r>
              <a:rPr lang="en-US" spc="-5" dirty="0"/>
              <a:t>Medicare):</a:t>
            </a:r>
          </a:p>
          <a:p>
            <a:pPr marL="756285" lvl="1" indent="-287020">
              <a:lnSpc>
                <a:spcPts val="4050"/>
              </a:lnSpc>
              <a:buClr>
                <a:srgbClr val="9999CC"/>
              </a:buClr>
              <a:buSzPct val="128571"/>
              <a:tabLst>
                <a:tab pos="756920" algn="l"/>
              </a:tabLst>
            </a:pPr>
            <a:r>
              <a:rPr lang="en-US" sz="2800" spc="-5" dirty="0">
                <a:latin typeface="Carlito"/>
                <a:cs typeface="Carlito"/>
              </a:rPr>
              <a:t>They </a:t>
            </a:r>
            <a:r>
              <a:rPr lang="en-US" sz="2800" spc="-10" dirty="0">
                <a:latin typeface="Carlito"/>
                <a:cs typeface="Carlito"/>
              </a:rPr>
              <a:t>should sign </a:t>
            </a:r>
            <a:r>
              <a:rPr lang="en-US" sz="2800" spc="-5" dirty="0">
                <a:latin typeface="Carlito"/>
                <a:cs typeface="Carlito"/>
              </a:rPr>
              <a:t>up for</a:t>
            </a:r>
            <a:r>
              <a:rPr lang="en-US" sz="2800" spc="95" dirty="0">
                <a:latin typeface="Carlito"/>
                <a:cs typeface="Carlito"/>
              </a:rPr>
              <a:t> </a:t>
            </a:r>
            <a:r>
              <a:rPr lang="en-US" sz="2800" spc="-10" dirty="0">
                <a:latin typeface="Carlito"/>
                <a:cs typeface="Carlito"/>
              </a:rPr>
              <a:t>Medicare</a:t>
            </a:r>
            <a:endParaRPr lang="en-US" sz="2800" dirty="0">
              <a:latin typeface="Carlito"/>
              <a:cs typeface="Carlito"/>
            </a:endParaRPr>
          </a:p>
          <a:p>
            <a:pPr marL="756285" lvl="1" indent="-287020">
              <a:lnSpc>
                <a:spcPts val="4029"/>
              </a:lnSpc>
              <a:buClr>
                <a:srgbClr val="9999CC"/>
              </a:buClr>
              <a:buSzPct val="128571"/>
              <a:tabLst>
                <a:tab pos="756920" algn="l"/>
              </a:tabLst>
            </a:pPr>
            <a:r>
              <a:rPr lang="en-US" sz="2800" spc="-5" dirty="0">
                <a:latin typeface="Carlito"/>
                <a:cs typeface="Carlito"/>
              </a:rPr>
              <a:t>They </a:t>
            </a:r>
            <a:r>
              <a:rPr lang="en-US" sz="2800" spc="-10" dirty="0">
                <a:latin typeface="Carlito"/>
                <a:cs typeface="Carlito"/>
              </a:rPr>
              <a:t>will lose their Health </a:t>
            </a:r>
            <a:r>
              <a:rPr lang="en-US" sz="2800" spc="-5" dirty="0">
                <a:latin typeface="Carlito"/>
                <a:cs typeface="Carlito"/>
              </a:rPr>
              <a:t>Connector</a:t>
            </a:r>
            <a:r>
              <a:rPr lang="en-US" sz="2800" spc="114" dirty="0">
                <a:latin typeface="Carlito"/>
                <a:cs typeface="Carlito"/>
              </a:rPr>
              <a:t> </a:t>
            </a:r>
            <a:r>
              <a:rPr lang="en-US" sz="2800" spc="-5" dirty="0">
                <a:latin typeface="Carlito"/>
                <a:cs typeface="Carlito"/>
              </a:rPr>
              <a:t>coverage</a:t>
            </a:r>
            <a:endParaRPr lang="en-US" sz="2800" dirty="0">
              <a:latin typeface="Carlito"/>
              <a:cs typeface="Carlito"/>
            </a:endParaRPr>
          </a:p>
          <a:p>
            <a:pPr marL="756285" lvl="1" indent="-287020">
              <a:lnSpc>
                <a:spcPts val="4029"/>
              </a:lnSpc>
              <a:buClr>
                <a:srgbClr val="9999CC"/>
              </a:buClr>
              <a:buSzPct val="128571"/>
              <a:tabLst>
                <a:tab pos="756920" algn="l"/>
              </a:tabLst>
            </a:pPr>
            <a:r>
              <a:rPr lang="en-US" sz="2800" spc="-5" dirty="0">
                <a:latin typeface="Carlito"/>
                <a:cs typeface="Carlito"/>
              </a:rPr>
              <a:t>They </a:t>
            </a:r>
            <a:r>
              <a:rPr lang="en-US" sz="2800" spc="-10" dirty="0">
                <a:latin typeface="Carlito"/>
                <a:cs typeface="Carlito"/>
              </a:rPr>
              <a:t>will lose </a:t>
            </a:r>
            <a:r>
              <a:rPr lang="en-US" sz="2800" spc="-5" dirty="0">
                <a:latin typeface="Carlito"/>
                <a:cs typeface="Carlito"/>
              </a:rPr>
              <a:t>any tax credits they are</a:t>
            </a:r>
            <a:r>
              <a:rPr lang="en-US" sz="2800" spc="80" dirty="0">
                <a:latin typeface="Carlito"/>
                <a:cs typeface="Carlito"/>
              </a:rPr>
              <a:t> </a:t>
            </a:r>
            <a:r>
              <a:rPr lang="en-US" sz="2800" spc="-10" dirty="0">
                <a:latin typeface="Carlito"/>
                <a:cs typeface="Carlito"/>
              </a:rPr>
              <a:t>receiving</a:t>
            </a:r>
            <a:endParaRPr lang="en-US" sz="2800" dirty="0">
              <a:latin typeface="Carlito"/>
              <a:cs typeface="Carlito"/>
            </a:endParaRPr>
          </a:p>
          <a:p>
            <a:pPr marL="756285" marR="519430" lvl="1" indent="-287020">
              <a:lnSpc>
                <a:spcPct val="95500"/>
              </a:lnSpc>
              <a:spcBef>
                <a:spcPts val="50"/>
              </a:spcBef>
              <a:buClr>
                <a:srgbClr val="9999CC"/>
              </a:buClr>
              <a:buSzPct val="128571"/>
              <a:tabLst>
                <a:tab pos="756920" algn="l"/>
              </a:tabLst>
            </a:pPr>
            <a:r>
              <a:rPr lang="en-US" sz="2800" spc="-5" dirty="0">
                <a:latin typeface="Carlito"/>
                <a:cs typeface="Carlito"/>
              </a:rPr>
              <a:t>If they don’t </a:t>
            </a:r>
            <a:r>
              <a:rPr lang="en-US" sz="2800" spc="-10" dirty="0">
                <a:latin typeface="Carlito"/>
                <a:cs typeface="Carlito"/>
              </a:rPr>
              <a:t>sign </a:t>
            </a:r>
            <a:r>
              <a:rPr lang="en-US" sz="2800" spc="-5" dirty="0">
                <a:latin typeface="Carlito"/>
                <a:cs typeface="Carlito"/>
              </a:rPr>
              <a:t>up for Medicare, they may be  subject to a </a:t>
            </a:r>
            <a:r>
              <a:rPr lang="en-US" sz="2800" spc="-10" dirty="0">
                <a:latin typeface="Carlito"/>
                <a:cs typeface="Carlito"/>
              </a:rPr>
              <a:t>late enrollment</a:t>
            </a:r>
            <a:r>
              <a:rPr lang="en-US" sz="2800" spc="80" dirty="0">
                <a:latin typeface="Carlito"/>
                <a:cs typeface="Carlito"/>
              </a:rPr>
              <a:t> </a:t>
            </a:r>
            <a:r>
              <a:rPr lang="en-US" sz="2800" spc="-10" dirty="0">
                <a:latin typeface="Carlito"/>
                <a:cs typeface="Carlito"/>
              </a:rPr>
              <a:t>penalty</a:t>
            </a:r>
            <a:endParaRPr lang="en-US" sz="2800" dirty="0">
              <a:latin typeface="Carlito"/>
              <a:cs typeface="Carl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B3681-D30C-4922-B4DE-0D97153D7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008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D1F3EE-707E-4001-8A83-0DD335041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/>
              <a:t>Ombudsman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A32262-3CA6-4342-9FB0-A7DC35C79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dirty="0">
                <a:latin typeface="Carlito"/>
                <a:cs typeface="Carlito"/>
              </a:rPr>
              <a:t>Serves </a:t>
            </a:r>
            <a:r>
              <a:rPr lang="en-US" spc="-5" dirty="0">
                <a:latin typeface="Carlito"/>
                <a:cs typeface="Carlito"/>
              </a:rPr>
              <a:t>Medicare </a:t>
            </a:r>
            <a:r>
              <a:rPr lang="en-US" dirty="0">
                <a:latin typeface="Carlito"/>
                <a:cs typeface="Carlito"/>
              </a:rPr>
              <a:t>or </a:t>
            </a:r>
            <a:r>
              <a:rPr lang="en-US" spc="-5" dirty="0">
                <a:latin typeface="Carlito"/>
                <a:cs typeface="Carlito"/>
              </a:rPr>
              <a:t>MassHealth members  enrolled in ACO, MCO, </a:t>
            </a:r>
            <a:r>
              <a:rPr lang="en-US" dirty="0">
                <a:latin typeface="Carlito"/>
                <a:cs typeface="Carlito"/>
              </a:rPr>
              <a:t>One </a:t>
            </a:r>
            <a:r>
              <a:rPr lang="en-US" spc="-5" dirty="0">
                <a:latin typeface="Carlito"/>
                <a:cs typeface="Carlito"/>
              </a:rPr>
              <a:t>Care, PACE,</a:t>
            </a:r>
            <a:r>
              <a:rPr lang="en-US" spc="6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SCO</a:t>
            </a:r>
            <a:endParaRPr lang="en-US" dirty="0">
              <a:latin typeface="Carlito"/>
              <a:cs typeface="Carlito"/>
            </a:endParaRPr>
          </a:p>
          <a:p>
            <a:pPr marL="355600" marR="488950" indent="-342900">
              <a:lnSpc>
                <a:spcPct val="100000"/>
              </a:lnSpc>
              <a:spcBef>
                <a:spcPts val="76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dirty="0">
                <a:latin typeface="Carlito"/>
                <a:cs typeface="Carlito"/>
              </a:rPr>
              <a:t>My </a:t>
            </a:r>
            <a:r>
              <a:rPr lang="en-US" spc="-5" dirty="0">
                <a:latin typeface="Carlito"/>
                <a:cs typeface="Carlito"/>
              </a:rPr>
              <a:t>Ombudsman helps resolve members’  issues and conflicts in many</a:t>
            </a:r>
            <a:r>
              <a:rPr lang="en-US" spc="45" dirty="0">
                <a:latin typeface="Carlito"/>
                <a:cs typeface="Carlito"/>
              </a:rPr>
              <a:t> </a:t>
            </a:r>
            <a:r>
              <a:rPr lang="en-US" dirty="0">
                <a:latin typeface="Carlito"/>
                <a:cs typeface="Carlito"/>
              </a:rPr>
              <a:t>ways</a:t>
            </a:r>
          </a:p>
          <a:p>
            <a:pPr marL="355600" marR="524510" indent="-342900">
              <a:lnSpc>
                <a:spcPct val="100000"/>
              </a:lnSpc>
              <a:spcBef>
                <a:spcPts val="7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dirty="0">
                <a:latin typeface="Carlito"/>
                <a:cs typeface="Carlito"/>
              </a:rPr>
              <a:t>My </a:t>
            </a:r>
            <a:r>
              <a:rPr lang="en-US" spc="-5" dirty="0">
                <a:latin typeface="Carlito"/>
                <a:cs typeface="Carlito"/>
              </a:rPr>
              <a:t>Ombudsman provides information,  investigates, mediates, discusses</a:t>
            </a:r>
            <a:r>
              <a:rPr lang="en-US" spc="35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options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lang="en-US" dirty="0">
                <a:latin typeface="Carlito"/>
                <a:cs typeface="Carlito"/>
              </a:rPr>
              <a:t>Has </a:t>
            </a:r>
            <a:r>
              <a:rPr lang="en-US" spc="-5" dirty="0">
                <a:latin typeface="Carlito"/>
                <a:cs typeface="Carlito"/>
              </a:rPr>
              <a:t>only ASL Ombudsman in</a:t>
            </a:r>
            <a:r>
              <a:rPr lang="en-US" spc="65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country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5600" algn="l"/>
                <a:tab pos="2943860" algn="l"/>
              </a:tabLst>
            </a:pPr>
            <a:r>
              <a:rPr lang="en-US" spc="-5" dirty="0">
                <a:latin typeface="Carlito"/>
                <a:cs typeface="Carlito"/>
              </a:rPr>
              <a:t>855-781-9898	</a:t>
            </a:r>
            <a:r>
              <a:rPr lang="en-US" spc="-5" dirty="0">
                <a:latin typeface="Carlito"/>
                <a:cs typeface="Carlito"/>
                <a:hlinkClick r:id="rId2"/>
              </a:rPr>
              <a:t>info@myombudsman.org</a:t>
            </a:r>
            <a:endParaRPr lang="en-US" dirty="0">
              <a:latin typeface="Carlito"/>
              <a:cs typeface="Carl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FBEC1-DF3C-41F8-BA95-743D971D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08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3B5F86-7B3D-4A22-A298-F6623547D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</a:t>
            </a:r>
            <a:r>
              <a:rPr lang="en-US" spc="-85" dirty="0"/>
              <a:t> </a:t>
            </a:r>
            <a:r>
              <a:rPr lang="en-US" dirty="0" err="1"/>
              <a:t>Aways</a:t>
            </a:r>
            <a:r>
              <a:rPr lang="en-US" dirty="0"/>
              <a:t>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98642A-8E17-4943-9386-2140C2FB3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42900">
              <a:lnSpc>
                <a:spcPts val="3540"/>
              </a:lnSpc>
              <a:spcBef>
                <a:spcPts val="10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Don’t miss deadlines </a:t>
            </a:r>
            <a:r>
              <a:rPr lang="en-US" dirty="0">
                <a:latin typeface="Carlito"/>
                <a:cs typeface="Carlito"/>
              </a:rPr>
              <a:t>to </a:t>
            </a:r>
            <a:r>
              <a:rPr lang="en-US" spc="-5" dirty="0">
                <a:latin typeface="Carlito"/>
                <a:cs typeface="Carlito"/>
              </a:rPr>
              <a:t>sign up for</a:t>
            </a:r>
            <a:r>
              <a:rPr lang="en-US" spc="5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Medicare</a:t>
            </a:r>
            <a:endParaRPr lang="en-US" dirty="0">
              <a:latin typeface="Carlito"/>
              <a:cs typeface="Carlito"/>
            </a:endParaRPr>
          </a:p>
          <a:p>
            <a:pPr marL="756285" marR="595630" lvl="1" indent="-287020">
              <a:lnSpc>
                <a:spcPct val="95500"/>
              </a:lnSpc>
              <a:spcBef>
                <a:spcPts val="135"/>
              </a:spcBef>
              <a:buClr>
                <a:srgbClr val="9999CC"/>
              </a:buClr>
              <a:buSzPct val="128571"/>
              <a:tabLst>
                <a:tab pos="756920" algn="l"/>
              </a:tabLst>
            </a:pPr>
            <a:r>
              <a:rPr lang="en-US" sz="2800" spc="-5" dirty="0">
                <a:latin typeface="Carlito"/>
                <a:cs typeface="Carlito"/>
              </a:rPr>
              <a:t>Plans are </a:t>
            </a:r>
            <a:r>
              <a:rPr lang="en-US" sz="2800" spc="-10" dirty="0">
                <a:latin typeface="Carlito"/>
                <a:cs typeface="Carlito"/>
              </a:rPr>
              <a:t>improving notification </a:t>
            </a:r>
            <a:r>
              <a:rPr lang="en-US" sz="2800" spc="-5" dirty="0">
                <a:latin typeface="Carlito"/>
                <a:cs typeface="Carlito"/>
              </a:rPr>
              <a:t>to </a:t>
            </a:r>
            <a:r>
              <a:rPr lang="en-US" sz="2800" spc="-10" dirty="0">
                <a:latin typeface="Carlito"/>
                <a:cs typeface="Carlito"/>
              </a:rPr>
              <a:t>members </a:t>
            </a:r>
            <a:r>
              <a:rPr lang="en-US" sz="2800" spc="-5" dirty="0">
                <a:latin typeface="Carlito"/>
                <a:cs typeface="Carlito"/>
              </a:rPr>
              <a:t>approaching 65 through data</a:t>
            </a:r>
            <a:r>
              <a:rPr lang="en-US" sz="2800" spc="85" dirty="0">
                <a:latin typeface="Carlito"/>
                <a:cs typeface="Carlito"/>
              </a:rPr>
              <a:t> </a:t>
            </a:r>
            <a:r>
              <a:rPr lang="en-US" sz="2800" spc="-10" dirty="0">
                <a:latin typeface="Carlito"/>
                <a:cs typeface="Carlito"/>
              </a:rPr>
              <a:t>matching</a:t>
            </a:r>
            <a:endParaRPr lang="en-US" sz="2800" dirty="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71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Dis-enroll from Health Connector plan by calling  the</a:t>
            </a:r>
            <a:r>
              <a:rPr lang="en-US" spc="-2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plan</a:t>
            </a:r>
            <a:endParaRPr lang="en-US" dirty="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lr>
                <a:srgbClr val="00007D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Carlito"/>
                <a:cs typeface="Carlito"/>
              </a:rPr>
              <a:t>Remember </a:t>
            </a:r>
            <a:r>
              <a:rPr lang="en-US" dirty="0">
                <a:latin typeface="Carlito"/>
                <a:cs typeface="Carlito"/>
              </a:rPr>
              <a:t>to </a:t>
            </a:r>
            <a:r>
              <a:rPr lang="en-US" spc="-5" dirty="0">
                <a:latin typeface="Carlito"/>
                <a:cs typeface="Carlito"/>
              </a:rPr>
              <a:t>review Medicare plans every year during the Open Enrollment: </a:t>
            </a:r>
            <a:r>
              <a:rPr lang="en-US" dirty="0">
                <a:latin typeface="Carlito"/>
                <a:cs typeface="Carlito"/>
              </a:rPr>
              <a:t>10/15 – 12/7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8884F-DE52-49DE-A217-ECA980E2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137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DC5048-DE58-4064-8160-BD39CACA8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/>
              <a:t>Where </a:t>
            </a:r>
            <a:r>
              <a:rPr lang="en-US" dirty="0"/>
              <a:t>to Go For</a:t>
            </a:r>
            <a:r>
              <a:rPr lang="en-US" spc="-75" dirty="0"/>
              <a:t> </a:t>
            </a:r>
            <a:r>
              <a:rPr lang="en-US" dirty="0"/>
              <a:t>Help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FBB489-B033-4606-B59F-C0BF048EE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00007D"/>
              </a:buClr>
              <a:buSzPct val="74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b="1" spc="-5" dirty="0">
                <a:latin typeface="Carlito"/>
                <a:cs typeface="Carlito"/>
              </a:rPr>
              <a:t>Social Security Administration:</a:t>
            </a:r>
            <a:r>
              <a:rPr lang="en-US" b="1" spc="30" dirty="0">
                <a:latin typeface="Carlito"/>
                <a:cs typeface="Carlito"/>
              </a:rPr>
              <a:t> </a:t>
            </a:r>
            <a:r>
              <a:rPr lang="en-US" b="1" spc="-10" dirty="0">
                <a:latin typeface="Carlito"/>
                <a:cs typeface="Carlito"/>
              </a:rPr>
              <a:t>1-800-772-1213</a:t>
            </a:r>
            <a:endParaRPr lang="en-US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30"/>
              </a:spcBef>
              <a:buClr>
                <a:srgbClr val="9999CC"/>
              </a:buClr>
              <a:buSzPct val="128571"/>
              <a:tabLst>
                <a:tab pos="756920" algn="l"/>
              </a:tabLst>
            </a:pPr>
            <a:r>
              <a:rPr lang="en-US" spc="-5" dirty="0">
                <a:latin typeface="Carlito"/>
                <a:cs typeface="Carlito"/>
              </a:rPr>
              <a:t>To enroll in</a:t>
            </a:r>
            <a:r>
              <a:rPr lang="en-US" spc="45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Medicare</a:t>
            </a:r>
            <a:endParaRPr lang="en-US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lr>
                <a:srgbClr val="9999CC"/>
              </a:buClr>
              <a:buSzPct val="128571"/>
              <a:tabLst>
                <a:tab pos="756920" algn="l"/>
              </a:tabLst>
            </a:pPr>
            <a:r>
              <a:rPr lang="en-US" spc="-5" dirty="0">
                <a:latin typeface="Carlito"/>
                <a:cs typeface="Carlito"/>
                <a:hlinkClick r:id="rId2"/>
              </a:rPr>
              <a:t>www.ssa.gov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00007D"/>
              </a:buClr>
              <a:buSzPct val="74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b="1" spc="-10" dirty="0">
                <a:latin typeface="Carlito"/>
                <a:cs typeface="Carlito"/>
              </a:rPr>
              <a:t>SHINE: </a:t>
            </a:r>
            <a:r>
              <a:rPr lang="en-US" spc="-10" dirty="0">
                <a:latin typeface="Carlito"/>
                <a:cs typeface="Carlito"/>
              </a:rPr>
              <a:t>(1-800-243-4636)</a:t>
            </a:r>
            <a:endParaRPr lang="en-US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129166"/>
              <a:buFont typeface="Carlito"/>
              <a:buChar char="•"/>
              <a:tabLst>
                <a:tab pos="756920" algn="l"/>
              </a:tabLst>
            </a:pPr>
            <a:r>
              <a:rPr lang="en-US" spc="-5" dirty="0">
                <a:latin typeface="Carlito"/>
                <a:cs typeface="Carlito"/>
              </a:rPr>
              <a:t>English and Spanish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1320"/>
              </a:spcBef>
              <a:buClr>
                <a:srgbClr val="00007D"/>
              </a:buClr>
              <a:buSzPct val="74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b="1" spc="-5" dirty="0">
                <a:latin typeface="Carlito"/>
                <a:cs typeface="Carlito"/>
              </a:rPr>
              <a:t>Medicare: </a:t>
            </a:r>
            <a:r>
              <a:rPr lang="en-US" spc="-5" dirty="0">
                <a:latin typeface="Carlito"/>
                <a:cs typeface="Carlito"/>
              </a:rPr>
              <a:t>1-800-MEDICARE</a:t>
            </a:r>
            <a:r>
              <a:rPr lang="en-US" spc="30" dirty="0">
                <a:latin typeface="Carlito"/>
                <a:cs typeface="Carlito"/>
              </a:rPr>
              <a:t> </a:t>
            </a:r>
            <a:r>
              <a:rPr lang="en-US" spc="-10" dirty="0">
                <a:latin typeface="Carlito"/>
                <a:cs typeface="Carlito"/>
              </a:rPr>
              <a:t>(1-800-633-4227)</a:t>
            </a:r>
            <a:endParaRPr lang="en-US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1320"/>
              </a:spcBef>
              <a:buClr>
                <a:srgbClr val="00007D"/>
              </a:buClr>
              <a:buSzPct val="74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b="1" spc="-5" dirty="0">
                <a:latin typeface="Carlito"/>
                <a:cs typeface="Carlito"/>
              </a:rPr>
              <a:t>MCPHS Pharmacy Outreach Program:</a:t>
            </a:r>
            <a:r>
              <a:rPr lang="en-US" b="1" spc="15" dirty="0">
                <a:latin typeface="Carlito"/>
                <a:cs typeface="Carlito"/>
              </a:rPr>
              <a:t> </a:t>
            </a:r>
            <a:br>
              <a:rPr lang="en-US" b="1" spc="15" dirty="0">
                <a:latin typeface="Carlito"/>
                <a:cs typeface="Carlito"/>
              </a:rPr>
            </a:br>
            <a:r>
              <a:rPr lang="en-US" spc="-10" dirty="0">
                <a:latin typeface="Carlito"/>
                <a:cs typeface="Carlito"/>
              </a:rPr>
              <a:t>1-866-633-1617</a:t>
            </a:r>
            <a:endParaRPr lang="en-US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09"/>
              </a:spcBef>
              <a:buClr>
                <a:srgbClr val="9999CC"/>
              </a:buClr>
              <a:buSzPct val="130000"/>
              <a:tabLst>
                <a:tab pos="756920" algn="l"/>
              </a:tabLst>
            </a:pPr>
            <a:r>
              <a:rPr lang="en-US" spc="-5" dirty="0">
                <a:latin typeface="Carlito"/>
                <a:cs typeface="Carlito"/>
              </a:rPr>
              <a:t>Review of meds </a:t>
            </a:r>
            <a:r>
              <a:rPr lang="en-US" dirty="0">
                <a:latin typeface="Carlito"/>
                <a:cs typeface="Carlito"/>
              </a:rPr>
              <a:t>&amp; drug </a:t>
            </a:r>
            <a:r>
              <a:rPr lang="en-US" spc="-5" dirty="0">
                <a:latin typeface="Carlito"/>
                <a:cs typeface="Carlito"/>
              </a:rPr>
              <a:t>coverage, refers </a:t>
            </a:r>
            <a:r>
              <a:rPr lang="en-US" dirty="0">
                <a:latin typeface="Carlito"/>
                <a:cs typeface="Carlito"/>
              </a:rPr>
              <a:t>affordable </a:t>
            </a:r>
            <a:r>
              <a:rPr lang="en-US" spc="-5" dirty="0">
                <a:latin typeface="Carlito"/>
                <a:cs typeface="Carlito"/>
              </a:rPr>
              <a:t>prescription </a:t>
            </a:r>
            <a:r>
              <a:rPr lang="en-US" dirty="0">
                <a:latin typeface="Carlito"/>
                <a:cs typeface="Carlito"/>
              </a:rPr>
              <a:t>drug</a:t>
            </a:r>
            <a:r>
              <a:rPr lang="en-US" spc="60" dirty="0">
                <a:latin typeface="Carlito"/>
                <a:cs typeface="Carlito"/>
              </a:rPr>
              <a:t> </a:t>
            </a:r>
            <a:r>
              <a:rPr lang="en-US" spc="-5" dirty="0">
                <a:latin typeface="Carlito"/>
                <a:cs typeface="Carlito"/>
              </a:rPr>
              <a:t>programs</a:t>
            </a:r>
            <a:endParaRPr lang="en-US" dirty="0">
              <a:latin typeface="Carlito"/>
              <a:cs typeface="Carl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C1F87-C29B-43C6-847A-EB0644AA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object 14" descr="Image of a life preserver">
            <a:extLst>
              <a:ext uri="{FF2B5EF4-FFF2-40B4-BE49-F238E27FC236}">
                <a16:creationId xmlns:a16="http://schemas.microsoft.com/office/drawing/2014/main" id="{27D9FE63-A827-4A34-B5FE-9779402962F4}"/>
              </a:ext>
            </a:extLst>
          </p:cNvPr>
          <p:cNvSpPr/>
          <p:nvPr/>
        </p:nvSpPr>
        <p:spPr>
          <a:xfrm>
            <a:off x="7486650" y="684350"/>
            <a:ext cx="1237957" cy="8475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62940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8"/>
  <p:tag name="TPFULLVERSION" val="1.5.0.39"/>
  <p:tag name="TPOS" val="2"/>
  <p:tag name="TPLASTSAVEVERSION" val="6.2 PC"/>
  <p:tag name="TPLASTSAVEPRODUCT" val="TurningPoint web for PowerPoint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14481DFFDF8145B6FC41775ECBBEC8" ma:contentTypeVersion="4" ma:contentTypeDescription="Create a new document." ma:contentTypeScope="" ma:versionID="1e3ac50e7730d5856910fe9d12f87931">
  <xsd:schema xmlns:xsd="http://www.w3.org/2001/XMLSchema" xmlns:xs="http://www.w3.org/2001/XMLSchema" xmlns:p="http://schemas.microsoft.com/office/2006/metadata/properties" xmlns:ns2="cb6ae6a6-881e-424f-a273-538d66b465eb" targetNamespace="http://schemas.microsoft.com/office/2006/metadata/properties" ma:root="true" ma:fieldsID="aa306094247d47eb2aca0b59d77b7adf" ns2:_="">
    <xsd:import namespace="cb6ae6a6-881e-424f-a273-538d66b465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6ae6a6-881e-424f-a273-538d66b465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646301-117E-47E8-A6C9-96E404F25AF3}">
  <ds:schemaRefs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cb6ae6a6-881e-424f-a273-538d66b465eb"/>
  </ds:schemaRefs>
</ds:datastoreItem>
</file>

<file path=customXml/itemProps2.xml><?xml version="1.0" encoding="utf-8"?>
<ds:datastoreItem xmlns:ds="http://schemas.openxmlformats.org/officeDocument/2006/customXml" ds:itemID="{53E890DA-5308-4577-809E-CD3E862C06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674A8A-4FEF-4E95-A2F1-79A1BF4999E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Words>1345</Words>
  <Application>Microsoft Office PowerPoint</Application>
  <PresentationFormat>On-screen Show (4:3)</PresentationFormat>
  <Paragraphs>172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Carlito</vt:lpstr>
      <vt:lpstr>Wingdings</vt:lpstr>
      <vt:lpstr>Office Theme</vt:lpstr>
      <vt:lpstr>Custom Design</vt:lpstr>
      <vt:lpstr>Medicare Open Enrollment 2020</vt:lpstr>
      <vt:lpstr>SHINE Overview</vt:lpstr>
      <vt:lpstr>What SHINE Does</vt:lpstr>
      <vt:lpstr>Medicare 101</vt:lpstr>
      <vt:lpstr>Medicare Eligibility and Enrollment</vt:lpstr>
      <vt:lpstr>Enrollment Periods</vt:lpstr>
      <vt:lpstr>Enrolling In Medicare</vt:lpstr>
      <vt:lpstr>Delaying Medicare Parts B &amp;D</vt:lpstr>
      <vt:lpstr>Your 2 Main Medicare Coverage Choices</vt:lpstr>
      <vt:lpstr>2021 Medigap Choices</vt:lpstr>
      <vt:lpstr>What is Medicare Open Enrollment?</vt:lpstr>
      <vt:lpstr>Why Is Open Enrollment Important?</vt:lpstr>
      <vt:lpstr>Comparing Medicare Options</vt:lpstr>
      <vt:lpstr>Medicare Plan Finder Homepage</vt:lpstr>
      <vt:lpstr>Medicare Advantage  Open Enrollment Period</vt:lpstr>
      <vt:lpstr>Part C and D Special  Enrollment Periods (SEP)</vt:lpstr>
      <vt:lpstr>Special SEP for Gov’t Entity-Declared Disaster or Other Emergency</vt:lpstr>
      <vt:lpstr>Programs that Can Help Pay Medicare  and/or Drug Costs</vt:lpstr>
      <vt:lpstr>Reminder: LIS SEP Limitations</vt:lpstr>
      <vt:lpstr>Transitioning from the Health  Connector to Medicare</vt:lpstr>
      <vt:lpstr>Ombudsman</vt:lpstr>
      <vt:lpstr>Take Aways…</vt:lpstr>
      <vt:lpstr>Where to Go For Help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Medicare Annual Enrollment</dc:title>
  <dc:creator>Administrator</dc:creator>
  <cp:lastModifiedBy>DeCouto, Lynn</cp:lastModifiedBy>
  <cp:revision>47</cp:revision>
  <dcterms:created xsi:type="dcterms:W3CDTF">2020-09-18T13:58:45Z</dcterms:created>
  <dcterms:modified xsi:type="dcterms:W3CDTF">2020-12-20T20:57:14Z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2019-10-30T00:00:00Z</vt:filetime>
  </property>
  <property fmtid="{D5CDD505-2E9C-101B-9397-08002B2CF9AE}" pid="3" name="Creator">
    <vt:lpwstr>Acrobat PDFMaker 17 for PowerPoint</vt:lpwstr>
  </property>
  <property fmtid="{D5CDD505-2E9C-101B-9397-08002B2CF9AE}" pid="4" name="LastSaved">
    <vt:filetime>2020-09-18T00:00:00Z</vt:filetime>
  </property>
  <property fmtid="{D5CDD505-2E9C-101B-9397-08002B2CF9AE}" pid="5" name="ContentTypeId">
    <vt:lpwstr>0x0101003614481DFFDF8145B6FC41775ECBBEC8</vt:lpwstr>
  </property>
</Properties>
</file>