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0.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1.xml" ContentType="application/vnd.openxmlformats-officedocument.presentationml.notesSlide+xml"/>
  <Override PartName="/ppt/tags/tag20.xml" ContentType="application/vnd.openxmlformats-officedocument.presentationml.tags+xml"/>
  <Override PartName="/ppt/notesSlides/notesSlide12.xml" ContentType="application/vnd.openxmlformats-officedocument.presentationml.notesSlide+xml"/>
  <Override PartName="/ppt/tags/tag21.xml" ContentType="application/vnd.openxmlformats-officedocument.presentationml.tags+xml"/>
  <Override PartName="/ppt/notesSlides/notesSlide13.xml" ContentType="application/vnd.openxmlformats-officedocument.presentationml.notesSlide+xml"/>
  <Override PartName="/ppt/tags/tag22.xml" ContentType="application/vnd.openxmlformats-officedocument.presentationml.tags+xml"/>
  <Override PartName="/ppt/notesSlides/notesSlide14.xml" ContentType="application/vnd.openxmlformats-officedocument.presentationml.notesSlide+xml"/>
  <Override PartName="/ppt/tags/tag23.xml" ContentType="application/vnd.openxmlformats-officedocument.presentationml.tags+xml"/>
  <Override PartName="/ppt/notesSlides/notesSlide15.xml" ContentType="application/vnd.openxmlformats-officedocument.presentationml.notesSlide+xml"/>
  <Override PartName="/ppt/tags/tag24.xml" ContentType="application/vnd.openxmlformats-officedocument.presentationml.tags+xml"/>
  <Override PartName="/ppt/notesSlides/notesSlide16.xml" ContentType="application/vnd.openxmlformats-officedocument.presentationml.notesSlide+xml"/>
  <Override PartName="/ppt/tags/tag25.xml" ContentType="application/vnd.openxmlformats-officedocument.presentationml.tags+xml"/>
  <Override PartName="/ppt/notesSlides/notesSlide17.xml" ContentType="application/vnd.openxmlformats-officedocument.presentationml.notesSlide+xml"/>
  <Override PartName="/ppt/tags/tag26.xml" ContentType="application/vnd.openxmlformats-officedocument.presentationml.tags+xml"/>
  <Override PartName="/ppt/notesSlides/notesSlide18.xml" ContentType="application/vnd.openxmlformats-officedocument.presentationml.notesSlide+xml"/>
  <Override PartName="/ppt/tags/tag27.xml" ContentType="application/vnd.openxmlformats-officedocument.presentationml.tags+xml"/>
  <Override PartName="/ppt/notesSlides/notesSlide19.xml" ContentType="application/vnd.openxmlformats-officedocument.presentationml.notesSlide+xml"/>
  <Override PartName="/ppt/tags/tag28.xml" ContentType="application/vnd.openxmlformats-officedocument.presentationml.tags+xml"/>
  <Override PartName="/ppt/notesSlides/notesSlide20.xml" ContentType="application/vnd.openxmlformats-officedocument.presentationml.notesSlide+xml"/>
  <Override PartName="/ppt/tags/tag29.xml" ContentType="application/vnd.openxmlformats-officedocument.presentationml.tags+xml"/>
  <Override PartName="/ppt/notesSlides/notesSlide21.xml" ContentType="application/vnd.openxmlformats-officedocument.presentationml.notesSlide+xml"/>
  <Override PartName="/ppt/theme/themeOverride1.xml" ContentType="application/vnd.openxmlformats-officedocument.themeOverride+xml"/>
  <Override PartName="/ppt/tags/tag30.xml" ContentType="application/vnd.openxmlformats-officedocument.presentationml.tags+xml"/>
  <Override PartName="/ppt/notesSlides/notesSlide22.xml" ContentType="application/vnd.openxmlformats-officedocument.presentationml.notesSlide+xml"/>
  <Override PartName="/ppt/tags/tag31.xml" ContentType="application/vnd.openxmlformats-officedocument.presentationml.tags+xml"/>
  <Override PartName="/ppt/notesSlides/notesSlide23.xml" ContentType="application/vnd.openxmlformats-officedocument.presentationml.notesSlide+xml"/>
  <Override PartName="/ppt/tags/tag32.xml" ContentType="application/vnd.openxmlformats-officedocument.presentationml.tags+xml"/>
  <Override PartName="/ppt/notesSlides/notesSlide24.xml" ContentType="application/vnd.openxmlformats-officedocument.presentationml.notesSlide+xml"/>
  <Override PartName="/ppt/tags/tag33.xml" ContentType="application/vnd.openxmlformats-officedocument.presentationml.tags+xml"/>
  <Override PartName="/ppt/notesSlides/notesSlide25.xml" ContentType="application/vnd.openxmlformats-officedocument.presentationml.notesSlide+xml"/>
  <Override PartName="/ppt/tags/tag34.xml" ContentType="application/vnd.openxmlformats-officedocument.presentationml.tags+xml"/>
  <Override PartName="/ppt/notesSlides/notesSlide26.xml" ContentType="application/vnd.openxmlformats-officedocument.presentationml.notesSlide+xml"/>
  <Override PartName="/ppt/tags/tag35.xml" ContentType="application/vnd.openxmlformats-officedocument.presentationml.tags+xml"/>
  <Override PartName="/ppt/notesSlides/notesSlide27.xml" ContentType="application/vnd.openxmlformats-officedocument.presentationml.notesSlide+xml"/>
  <Override PartName="/ppt/tags/tag36.xml" ContentType="application/vnd.openxmlformats-officedocument.presentationml.tags+xml"/>
  <Override PartName="/ppt/notesSlides/notesSlide28.xml" ContentType="application/vnd.openxmlformats-officedocument.presentationml.notesSlide+xml"/>
  <Override PartName="/ppt/tags/tag37.xml" ContentType="application/vnd.openxmlformats-officedocument.presentationml.tags+xml"/>
  <Override PartName="/ppt/notesSlides/notesSlide29.xml" ContentType="application/vnd.openxmlformats-officedocument.presentationml.notesSlide+xml"/>
  <Override PartName="/ppt/tags/tag38.xml" ContentType="application/vnd.openxmlformats-officedocument.presentationml.tags+xml"/>
  <Override PartName="/ppt/notesSlides/notesSlide30.xml" ContentType="application/vnd.openxmlformats-officedocument.presentationml.notesSlide+xml"/>
  <Override PartName="/ppt/tags/tag39.xml" ContentType="application/vnd.openxmlformats-officedocument.presentationml.tags+xml"/>
  <Override PartName="/ppt/notesSlides/notesSlide31.xml" ContentType="application/vnd.openxmlformats-officedocument.presentationml.notesSlide+xml"/>
  <Override PartName="/ppt/tags/tag40.xml" ContentType="application/vnd.openxmlformats-officedocument.presentationml.tags+xml"/>
  <Override PartName="/ppt/notesSlides/notesSlide32.xml" ContentType="application/vnd.openxmlformats-officedocument.presentationml.notesSlide+xml"/>
  <Override PartName="/ppt/tags/tag41.xml" ContentType="application/vnd.openxmlformats-officedocument.presentationml.tags+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 id="2147483669" r:id="rId5"/>
    <p:sldMasterId id="2147483660" r:id="rId6"/>
    <p:sldMasterId id="2147483680" r:id="rId7"/>
    <p:sldMasterId id="2147483682" r:id="rId8"/>
  </p:sldMasterIdLst>
  <p:notesMasterIdLst>
    <p:notesMasterId r:id="rId48"/>
  </p:notesMasterIdLst>
  <p:handoutMasterIdLst>
    <p:handoutMasterId r:id="rId49"/>
  </p:handoutMasterIdLst>
  <p:sldIdLst>
    <p:sldId id="748" r:id="rId9"/>
    <p:sldId id="310" r:id="rId10"/>
    <p:sldId id="471" r:id="rId11"/>
    <p:sldId id="812" r:id="rId12"/>
    <p:sldId id="788" r:id="rId13"/>
    <p:sldId id="875" r:id="rId14"/>
    <p:sldId id="895" r:id="rId15"/>
    <p:sldId id="864" r:id="rId16"/>
    <p:sldId id="860" r:id="rId17"/>
    <p:sldId id="869" r:id="rId18"/>
    <p:sldId id="870" r:id="rId19"/>
    <p:sldId id="876" r:id="rId20"/>
    <p:sldId id="871" r:id="rId21"/>
    <p:sldId id="882" r:id="rId22"/>
    <p:sldId id="881" r:id="rId23"/>
    <p:sldId id="889" r:id="rId24"/>
    <p:sldId id="877" r:id="rId25"/>
    <p:sldId id="880" r:id="rId26"/>
    <p:sldId id="885" r:id="rId27"/>
    <p:sldId id="886" r:id="rId28"/>
    <p:sldId id="887" r:id="rId29"/>
    <p:sldId id="888" r:id="rId30"/>
    <p:sldId id="878" r:id="rId31"/>
    <p:sldId id="261" r:id="rId32"/>
    <p:sldId id="891" r:id="rId33"/>
    <p:sldId id="883" r:id="rId34"/>
    <p:sldId id="262" r:id="rId35"/>
    <p:sldId id="892" r:id="rId36"/>
    <p:sldId id="382" r:id="rId37"/>
    <p:sldId id="421" r:id="rId38"/>
    <p:sldId id="884" r:id="rId39"/>
    <p:sldId id="422" r:id="rId40"/>
    <p:sldId id="423" r:id="rId41"/>
    <p:sldId id="893" r:id="rId42"/>
    <p:sldId id="424" r:id="rId43"/>
    <p:sldId id="425" r:id="rId44"/>
    <p:sldId id="426" r:id="rId45"/>
    <p:sldId id="894" r:id="rId46"/>
    <p:sldId id="868" r:id="rId47"/>
  </p:sldIdLst>
  <p:sldSz cx="9144000" cy="6858000" type="screen4x3"/>
  <p:notesSz cx="7010400" cy="9296400"/>
  <p:custDataLst>
    <p:tags r:id="rId5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nte, Niki (CCA)" initials="CN(" lastIdx="57" clrIdx="0"/>
  <p:cmAuthor id="2" name="Raymond, Deborah" initials="RD" lastIdx="114" clrIdx="1"/>
  <p:cmAuthor id="3" name="Buonopane, Sarah (CCA)" initials="SB" lastIdx="21" clrIdx="2"/>
  <p:cmAuthor id="4" name=" Claudia Filipe" initials="CF" lastIdx="2" clrIdx="3"/>
  <p:cmAuthor id="5" name="Thaper, Nikhita (CCA)" initials="NT" lastIdx="2" clrIdx="4"/>
  <p:cmAuthor id="6" name="Kara Chiev" initials="KC" lastIdx="1" clrIdx="5"/>
  <p:cmAuthor id="7" name="Buonopane, Sarah (CCA)" initials="BS(" lastIdx="7" clrIdx="6"/>
  <p:cmAuthor id="8" name="Brice, Emily (CCA)" initials="BE(" lastIdx="2" clrIdx="7"/>
  <p:cmAuthor id="9" name="Jervinis, Suzi (CCA)" initials="JS(" lastIdx="3" clrIdx="8"/>
  <p:cmAuthor id="10" name="Woltmann, Marissa (CCA)" initials="WM(" lastIdx="12" clrIdx="9"/>
  <p:cmAuthor id="11" name="Perez-Rossello, Jessica (EHS)" initials="PJ(" lastIdx="9" clrIdx="10"/>
  <p:cmAuthor id="12" name="Valerie Berger" initials="VB" lastIdx="7" clrIdx="11"/>
  <p:cmAuthor id="13" name="Comeau, Michelle" initials="MC" lastIdx="5" clrIdx="1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99"/>
    <a:srgbClr val="DF9F4F"/>
    <a:srgbClr val="85306E"/>
    <a:srgbClr val="76B850"/>
    <a:srgbClr val="006494"/>
    <a:srgbClr val="DCE6F2"/>
    <a:srgbClr val="DCFFFF"/>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34" autoAdjust="0"/>
    <p:restoredTop sz="93792" autoAdjust="0"/>
  </p:normalViewPr>
  <p:slideViewPr>
    <p:cSldViewPr snapToGrid="0">
      <p:cViewPr varScale="1">
        <p:scale>
          <a:sx n="107" d="100"/>
          <a:sy n="107" d="100"/>
        </p:scale>
        <p:origin x="354" y="102"/>
      </p:cViewPr>
      <p:guideLst>
        <p:guide orient="horz" pos="2160"/>
        <p:guide pos="2880"/>
      </p:guideLst>
    </p:cSldViewPr>
  </p:slideViewPr>
  <p:outlineViewPr>
    <p:cViewPr>
      <p:scale>
        <a:sx n="33" d="100"/>
        <a:sy n="33" d="100"/>
      </p:scale>
      <p:origin x="0" y="-6972"/>
    </p:cViewPr>
  </p:outlineViewPr>
  <p:notesTextViewPr>
    <p:cViewPr>
      <p:scale>
        <a:sx n="1" d="1"/>
        <a:sy n="1" d="1"/>
      </p:scale>
      <p:origin x="0" y="0"/>
    </p:cViewPr>
  </p:notesTextViewPr>
  <p:sorterViewPr>
    <p:cViewPr>
      <p:scale>
        <a:sx n="100" d="100"/>
        <a:sy n="100" d="100"/>
      </p:scale>
      <p:origin x="0" y="-5536"/>
    </p:cViewPr>
  </p:sorterViewPr>
  <p:notesViewPr>
    <p:cSldViewPr snapToGrid="0">
      <p:cViewPr varScale="1">
        <p:scale>
          <a:sx n="67" d="100"/>
          <a:sy n="67" d="100"/>
        </p:scale>
        <p:origin x="2517" y="51"/>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tags" Target="tags/tag1.xml"/><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4111C9A-37A6-456D-BD05-099D8E0DB1C0}"/>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1160190-2744-4BB5-8E1D-2F32BD6490BB}"/>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FBD5AD32-C934-408E-845B-2B2DC7530747}" type="datetimeFigureOut">
              <a:rPr lang="en-US" smtClean="0"/>
              <a:t>1/19/2021</a:t>
            </a:fld>
            <a:endParaRPr lang="en-US" dirty="0"/>
          </a:p>
        </p:txBody>
      </p:sp>
      <p:sp>
        <p:nvSpPr>
          <p:cNvPr id="4" name="Footer Placeholder 3">
            <a:extLst>
              <a:ext uri="{FF2B5EF4-FFF2-40B4-BE49-F238E27FC236}">
                <a16:creationId xmlns:a16="http://schemas.microsoft.com/office/drawing/2014/main" id="{0BFA75C4-CF9B-4241-B8C1-7D9E98EF73E4}"/>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668CEA6-FC45-48D4-B05E-D8803C433F6D}"/>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C4AB9A76-0A3F-43DC-9FF3-322546FC09FE}" type="slidenum">
              <a:rPr lang="en-US" smtClean="0"/>
              <a:t>‹#›</a:t>
            </a:fld>
            <a:endParaRPr lang="en-US" dirty="0"/>
          </a:p>
        </p:txBody>
      </p:sp>
    </p:spTree>
    <p:extLst>
      <p:ext uri="{BB962C8B-B14F-4D97-AF65-F5344CB8AC3E}">
        <p14:creationId xmlns:p14="http://schemas.microsoft.com/office/powerpoint/2010/main" val="26708013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D9BC8A0-AA11-4A73-B4C8-B1001C823246}" type="datetimeFigureOut">
              <a:rPr lang="en-US" smtClean="0"/>
              <a:t>1/19/2021</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99CCF39-46A1-46AC-A2E0-2EEE8B9F99ED}" type="slidenum">
              <a:rPr lang="en-US" smtClean="0"/>
              <a:t>‹#›</a:t>
            </a:fld>
            <a:endParaRPr lang="en-US" dirty="0"/>
          </a:p>
        </p:txBody>
      </p:sp>
    </p:spTree>
    <p:extLst>
      <p:ext uri="{BB962C8B-B14F-4D97-AF65-F5344CB8AC3E}">
        <p14:creationId xmlns:p14="http://schemas.microsoft.com/office/powerpoint/2010/main" val="707380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887A0D-D760-4AB1-9EDC-BF6B128C4E93}" type="slidenum">
              <a:rPr lang="en-US" smtClean="0"/>
              <a:t>1</a:t>
            </a:fld>
            <a:endParaRPr lang="en-US" dirty="0"/>
          </a:p>
        </p:txBody>
      </p:sp>
    </p:spTree>
    <p:extLst>
      <p:ext uri="{BB962C8B-B14F-4D97-AF65-F5344CB8AC3E}">
        <p14:creationId xmlns:p14="http://schemas.microsoft.com/office/powerpoint/2010/main" val="3503605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7921A-F259-40FA-A0E5-1374889742D1}" type="slidenum">
              <a:rPr lang="en-US" smtClean="0"/>
              <a:t>2</a:t>
            </a:fld>
            <a:endParaRPr lang="en-US" dirty="0"/>
          </a:p>
        </p:txBody>
      </p:sp>
    </p:spTree>
    <p:extLst>
      <p:ext uri="{BB962C8B-B14F-4D97-AF65-F5344CB8AC3E}">
        <p14:creationId xmlns:p14="http://schemas.microsoft.com/office/powerpoint/2010/main" val="290971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300">
                <a:solidFill>
                  <a:srgbClr val="000000"/>
                </a:solidFill>
                <a:latin typeface="Gill Sans"/>
                <a:ea typeface="ヒラギノ角ゴ ProN W3"/>
                <a:cs typeface="ヒラギノ角ゴ ProN W3"/>
                <a:sym typeface="Gill Sans"/>
              </a:defRPr>
            </a:lvl1pPr>
            <a:lvl2pPr marL="765545" indent="-294440">
              <a:defRPr sz="3300">
                <a:solidFill>
                  <a:srgbClr val="000000"/>
                </a:solidFill>
                <a:latin typeface="Gill Sans"/>
                <a:ea typeface="ヒラギノ角ゴ ProN W3"/>
                <a:cs typeface="ヒラギノ角ゴ ProN W3"/>
                <a:sym typeface="Gill Sans"/>
              </a:defRPr>
            </a:lvl2pPr>
            <a:lvl3pPr marL="1177762" indent="-235552">
              <a:defRPr sz="3300">
                <a:solidFill>
                  <a:srgbClr val="000000"/>
                </a:solidFill>
                <a:latin typeface="Gill Sans"/>
                <a:ea typeface="ヒラギノ角ゴ ProN W3"/>
                <a:cs typeface="ヒラギノ角ゴ ProN W3"/>
                <a:sym typeface="Gill Sans"/>
              </a:defRPr>
            </a:lvl3pPr>
            <a:lvl4pPr marL="1648866" indent="-235552">
              <a:defRPr sz="3300">
                <a:solidFill>
                  <a:srgbClr val="000000"/>
                </a:solidFill>
                <a:latin typeface="Gill Sans"/>
                <a:ea typeface="ヒラギノ角ゴ ProN W3"/>
                <a:cs typeface="ヒラギノ角ゴ ProN W3"/>
                <a:sym typeface="Gill Sans"/>
              </a:defRPr>
            </a:lvl4pPr>
            <a:lvl5pPr marL="2119971" indent="-235552">
              <a:defRPr sz="3300">
                <a:solidFill>
                  <a:srgbClr val="000000"/>
                </a:solidFill>
                <a:latin typeface="Gill Sans"/>
                <a:ea typeface="ヒラギノ角ゴ ProN W3"/>
                <a:cs typeface="ヒラギノ角ゴ ProN W3"/>
                <a:sym typeface="Gill Sans"/>
              </a:defRPr>
            </a:lvl5pPr>
            <a:lvl6pPr marL="2591077"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6pPr>
            <a:lvl7pPr marL="3062181"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7pPr>
            <a:lvl8pPr marL="3533286"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8pPr>
            <a:lvl9pPr marL="4004390"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9pPr>
          </a:lstStyle>
          <a:p>
            <a:fld id="{596CFC35-13AE-4C5D-8165-C203E9AADA08}" type="slidenum">
              <a:rPr lang="en-US" sz="1200"/>
              <a:pPr/>
              <a:t>3</a:t>
            </a:fld>
            <a:endParaRPr lang="en-US" sz="1200" dirty="0"/>
          </a:p>
        </p:txBody>
      </p:sp>
    </p:spTree>
    <p:extLst>
      <p:ext uri="{BB962C8B-B14F-4D97-AF65-F5344CB8AC3E}">
        <p14:creationId xmlns:p14="http://schemas.microsoft.com/office/powerpoint/2010/main" val="2778487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new COVID-19 SEP is independent of any other SEP, and the only restriction on the COVID-19 SEP is that the individual is not already enrolled in a Health Connector plan. This is true regardless of who paid the first portion of your COBRA coverage (you or an employer) or your length of enrollment in COBRA. Keep in mind the COVID-19 SEP is currently set to end on </a:t>
            </a:r>
            <a:r>
              <a:rPr lang="en-US" sz="1200" b="1" i="0" kern="1200" dirty="0">
                <a:solidFill>
                  <a:schemeClr val="tx1"/>
                </a:solidFill>
                <a:effectLst/>
                <a:latin typeface="+mn-lt"/>
                <a:ea typeface="+mn-ea"/>
                <a:cs typeface="+mn-cs"/>
              </a:rPr>
              <a:t>July 23, 2020</a:t>
            </a:r>
            <a:r>
              <a:rPr lang="en-US" sz="1200" b="0" i="0" kern="1200" dirty="0">
                <a:solidFill>
                  <a:schemeClr val="tx1"/>
                </a:solidFill>
                <a:effectLst/>
                <a:latin typeface="+mn-lt"/>
                <a:ea typeface="+mn-ea"/>
                <a:cs typeface="+mn-cs"/>
              </a:rPr>
              <a:t>, which is also the enrollment and payment deadline for August 1 or September 1 coverage.</a:t>
            </a:r>
            <a:endParaRPr lang="en-US" dirty="0"/>
          </a:p>
        </p:txBody>
      </p:sp>
      <p:sp>
        <p:nvSpPr>
          <p:cNvPr id="4" name="Slide Number Placeholder 3"/>
          <p:cNvSpPr>
            <a:spLocks noGrp="1"/>
          </p:cNvSpPr>
          <p:nvPr>
            <p:ph type="sldNum" sz="quarter" idx="5"/>
          </p:nvPr>
        </p:nvSpPr>
        <p:spPr/>
        <p:txBody>
          <a:bodyPr/>
          <a:lstStyle/>
          <a:p>
            <a:fld id="{9F887A0D-D760-4AB1-9EDC-BF6B128C4E93}" type="slidenum">
              <a:rPr lang="en-US" smtClean="0"/>
              <a:t>4</a:t>
            </a:fld>
            <a:endParaRPr lang="en-US" dirty="0"/>
          </a:p>
        </p:txBody>
      </p:sp>
    </p:spTree>
    <p:extLst>
      <p:ext uri="{BB962C8B-B14F-4D97-AF65-F5344CB8AC3E}">
        <p14:creationId xmlns:p14="http://schemas.microsoft.com/office/powerpoint/2010/main" val="2012280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Franklin Gothic Book" panose="020B0503020102020204" pitchFamily="34" charset="0"/>
              </a:rPr>
              <a:t>If an automatic SEP is not visible (meaning members are not able to shop for a plan and enroll into coverage right away) members should contact Health Connector Customer </a:t>
            </a:r>
            <a:r>
              <a:rPr lang="en-US" sz="1200" dirty="0">
                <a:solidFill>
                  <a:srgbClr val="FF0000"/>
                </a:solidFill>
                <a:latin typeface="Franklin Gothic Book" panose="020B0503020102020204" pitchFamily="34" charset="0"/>
              </a:rPr>
              <a:t>Service </a:t>
            </a:r>
            <a:r>
              <a:rPr lang="en-US" sz="1200" dirty="0">
                <a:latin typeface="Franklin Gothic Book" panose="020B0503020102020204" pitchFamily="34" charset="0"/>
              </a:rPr>
              <a:t>to request a SEP due to COVID-19</a:t>
            </a:r>
          </a:p>
          <a:p>
            <a:endParaRPr lang="en-US" dirty="0"/>
          </a:p>
        </p:txBody>
      </p:sp>
      <p:sp>
        <p:nvSpPr>
          <p:cNvPr id="4" name="Slide Number Placeholder 3"/>
          <p:cNvSpPr>
            <a:spLocks noGrp="1"/>
          </p:cNvSpPr>
          <p:nvPr>
            <p:ph type="sldNum" sz="quarter" idx="5"/>
          </p:nvPr>
        </p:nvSpPr>
        <p:spPr/>
        <p:txBody>
          <a:bodyPr/>
          <a:lstStyle/>
          <a:p>
            <a:fld id="{9F887A0D-D760-4AB1-9EDC-BF6B128C4E93}" type="slidenum">
              <a:rPr lang="en-US" smtClean="0"/>
              <a:t>5</a:t>
            </a:fld>
            <a:endParaRPr lang="en-US" dirty="0"/>
          </a:p>
        </p:txBody>
      </p:sp>
    </p:spTree>
    <p:extLst>
      <p:ext uri="{BB962C8B-B14F-4D97-AF65-F5344CB8AC3E}">
        <p14:creationId xmlns:p14="http://schemas.microsoft.com/office/powerpoint/2010/main" val="4192991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887A0D-D760-4AB1-9EDC-BF6B128C4E93}" type="slidenum">
              <a:rPr lang="en-US" smtClean="0"/>
              <a:t>6</a:t>
            </a:fld>
            <a:endParaRPr lang="en-US" dirty="0"/>
          </a:p>
        </p:txBody>
      </p:sp>
    </p:spTree>
    <p:extLst>
      <p:ext uri="{BB962C8B-B14F-4D97-AF65-F5344CB8AC3E}">
        <p14:creationId xmlns:p14="http://schemas.microsoft.com/office/powerpoint/2010/main" val="1950578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887A0D-D760-4AB1-9EDC-BF6B128C4E93}" type="slidenum">
              <a:rPr lang="en-US" smtClean="0"/>
              <a:t>7</a:t>
            </a:fld>
            <a:endParaRPr lang="en-US" dirty="0"/>
          </a:p>
        </p:txBody>
      </p:sp>
    </p:spTree>
    <p:extLst>
      <p:ext uri="{BB962C8B-B14F-4D97-AF65-F5344CB8AC3E}">
        <p14:creationId xmlns:p14="http://schemas.microsoft.com/office/powerpoint/2010/main" val="1348572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300">
                <a:solidFill>
                  <a:srgbClr val="000000"/>
                </a:solidFill>
                <a:latin typeface="Gill Sans"/>
                <a:ea typeface="ヒラギノ角ゴ ProN W3"/>
                <a:cs typeface="ヒラギノ角ゴ ProN W3"/>
                <a:sym typeface="Gill Sans"/>
              </a:defRPr>
            </a:lvl1pPr>
            <a:lvl2pPr marL="765545" indent="-294440">
              <a:defRPr sz="3300">
                <a:solidFill>
                  <a:srgbClr val="000000"/>
                </a:solidFill>
                <a:latin typeface="Gill Sans"/>
                <a:ea typeface="ヒラギノ角ゴ ProN W3"/>
                <a:cs typeface="ヒラギノ角ゴ ProN W3"/>
                <a:sym typeface="Gill Sans"/>
              </a:defRPr>
            </a:lvl2pPr>
            <a:lvl3pPr marL="1177762" indent="-235552">
              <a:defRPr sz="3300">
                <a:solidFill>
                  <a:srgbClr val="000000"/>
                </a:solidFill>
                <a:latin typeface="Gill Sans"/>
                <a:ea typeface="ヒラギノ角ゴ ProN W3"/>
                <a:cs typeface="ヒラギノ角ゴ ProN W3"/>
                <a:sym typeface="Gill Sans"/>
              </a:defRPr>
            </a:lvl3pPr>
            <a:lvl4pPr marL="1648866" indent="-235552">
              <a:defRPr sz="3300">
                <a:solidFill>
                  <a:srgbClr val="000000"/>
                </a:solidFill>
                <a:latin typeface="Gill Sans"/>
                <a:ea typeface="ヒラギノ角ゴ ProN W3"/>
                <a:cs typeface="ヒラギノ角ゴ ProN W3"/>
                <a:sym typeface="Gill Sans"/>
              </a:defRPr>
            </a:lvl4pPr>
            <a:lvl5pPr marL="2119971" indent="-235552">
              <a:defRPr sz="3300">
                <a:solidFill>
                  <a:srgbClr val="000000"/>
                </a:solidFill>
                <a:latin typeface="Gill Sans"/>
                <a:ea typeface="ヒラギノ角ゴ ProN W3"/>
                <a:cs typeface="ヒラギノ角ゴ ProN W3"/>
                <a:sym typeface="Gill Sans"/>
              </a:defRPr>
            </a:lvl5pPr>
            <a:lvl6pPr marL="2591077"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6pPr>
            <a:lvl7pPr marL="3062181"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7pPr>
            <a:lvl8pPr marL="3533286"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8pPr>
            <a:lvl9pPr marL="4004390"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9pPr>
          </a:lstStyle>
          <a:p>
            <a:fld id="{596CFC35-13AE-4C5D-8165-C203E9AADA08}" type="slidenum">
              <a:rPr lang="en-US" sz="1200"/>
              <a:pPr/>
              <a:t>8</a:t>
            </a:fld>
            <a:endParaRPr lang="en-US" sz="1200" dirty="0"/>
          </a:p>
        </p:txBody>
      </p:sp>
    </p:spTree>
    <p:extLst>
      <p:ext uri="{BB962C8B-B14F-4D97-AF65-F5344CB8AC3E}">
        <p14:creationId xmlns:p14="http://schemas.microsoft.com/office/powerpoint/2010/main" val="1902219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Pay by phone with IVR will be available beginning July 6</a:t>
            </a:r>
            <a:r>
              <a:rPr lang="en-US" baseline="30000" dirty="0"/>
              <a:t>th</a:t>
            </a:r>
            <a:r>
              <a:rPr lang="en-US" dirty="0"/>
              <a:t>.  </a:t>
            </a:r>
          </a:p>
        </p:txBody>
      </p:sp>
      <p:sp>
        <p:nvSpPr>
          <p:cNvPr id="4" name="Slide Number Placeholder 3"/>
          <p:cNvSpPr>
            <a:spLocks noGrp="1"/>
          </p:cNvSpPr>
          <p:nvPr>
            <p:ph type="sldNum" sz="quarter" idx="5"/>
          </p:nvPr>
        </p:nvSpPr>
        <p:spPr/>
        <p:txBody>
          <a:bodyPr/>
          <a:lstStyle/>
          <a:p>
            <a:fld id="{A99CCF39-46A1-46AC-A2E0-2EEE8B9F99ED}" type="slidenum">
              <a:rPr lang="en-US" smtClean="0"/>
              <a:t>10</a:t>
            </a:fld>
            <a:endParaRPr lang="en-US" dirty="0"/>
          </a:p>
        </p:txBody>
      </p:sp>
    </p:spTree>
    <p:extLst>
      <p:ext uri="{BB962C8B-B14F-4D97-AF65-F5344CB8AC3E}">
        <p14:creationId xmlns:p14="http://schemas.microsoft.com/office/powerpoint/2010/main" val="795262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sz="1200" kern="1200" dirty="0">
                <a:solidFill>
                  <a:schemeClr val="tx1"/>
                </a:solidFill>
                <a:latin typeface="+mn-lt"/>
                <a:ea typeface="+mn-ea"/>
                <a:cs typeface="+mn-cs"/>
              </a:rPr>
              <a:t> downside of choosing Custom Amount is that the member will be delinquent and face termination if they aren't paying attention to their bills. If their eligibility changes, they would need to adjust their payment amount. </a:t>
            </a:r>
            <a:endParaRPr lang="en-US" dirty="0"/>
          </a:p>
        </p:txBody>
      </p:sp>
      <p:sp>
        <p:nvSpPr>
          <p:cNvPr id="4" name="Slide Number Placeholder 3"/>
          <p:cNvSpPr>
            <a:spLocks noGrp="1"/>
          </p:cNvSpPr>
          <p:nvPr>
            <p:ph type="sldNum" sz="quarter" idx="5"/>
          </p:nvPr>
        </p:nvSpPr>
        <p:spPr/>
        <p:txBody>
          <a:bodyPr/>
          <a:lstStyle/>
          <a:p>
            <a:fld id="{A99CCF39-46A1-46AC-A2E0-2EEE8B9F99ED}" type="slidenum">
              <a:rPr lang="en-US" smtClean="0"/>
              <a:t>14</a:t>
            </a:fld>
            <a:endParaRPr lang="en-US" dirty="0"/>
          </a:p>
        </p:txBody>
      </p:sp>
    </p:spTree>
    <p:extLst>
      <p:ext uri="{BB962C8B-B14F-4D97-AF65-F5344CB8AC3E}">
        <p14:creationId xmlns:p14="http://schemas.microsoft.com/office/powerpoint/2010/main" val="1900494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30000" dirty="0">
              <a:solidFill>
                <a:srgbClr val="000000"/>
              </a:solidFill>
            </a:endParaRPr>
          </a:p>
          <a:p>
            <a:endParaRPr lang="en-US" dirty="0"/>
          </a:p>
        </p:txBody>
      </p:sp>
      <p:sp>
        <p:nvSpPr>
          <p:cNvPr id="4" name="Slide Number Placeholder 3"/>
          <p:cNvSpPr>
            <a:spLocks noGrp="1"/>
          </p:cNvSpPr>
          <p:nvPr>
            <p:ph type="sldNum" sz="quarter" idx="5"/>
          </p:nvPr>
        </p:nvSpPr>
        <p:spPr/>
        <p:txBody>
          <a:bodyPr/>
          <a:lstStyle/>
          <a:p>
            <a:fld id="{A99CCF39-46A1-46AC-A2E0-2EEE8B9F99ED}" type="slidenum">
              <a:rPr lang="en-US" smtClean="0"/>
              <a:t>17</a:t>
            </a:fld>
            <a:endParaRPr lang="en-US" dirty="0"/>
          </a:p>
        </p:txBody>
      </p:sp>
    </p:spTree>
    <p:extLst>
      <p:ext uri="{BB962C8B-B14F-4D97-AF65-F5344CB8AC3E}">
        <p14:creationId xmlns:p14="http://schemas.microsoft.com/office/powerpoint/2010/main" val="14499390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30000" dirty="0">
              <a:solidFill>
                <a:srgbClr val="000000"/>
              </a:solidFill>
            </a:endParaRPr>
          </a:p>
          <a:p>
            <a:endParaRPr lang="en-US" dirty="0"/>
          </a:p>
        </p:txBody>
      </p:sp>
      <p:sp>
        <p:nvSpPr>
          <p:cNvPr id="4" name="Slide Number Placeholder 3"/>
          <p:cNvSpPr>
            <a:spLocks noGrp="1"/>
          </p:cNvSpPr>
          <p:nvPr>
            <p:ph type="sldNum" sz="quarter" idx="5"/>
          </p:nvPr>
        </p:nvSpPr>
        <p:spPr/>
        <p:txBody>
          <a:bodyPr/>
          <a:lstStyle/>
          <a:p>
            <a:fld id="{A99CCF39-46A1-46AC-A2E0-2EEE8B9F99ED}" type="slidenum">
              <a:rPr lang="en-US" smtClean="0"/>
              <a:t>18</a:t>
            </a:fld>
            <a:endParaRPr lang="en-US" dirty="0"/>
          </a:p>
        </p:txBody>
      </p:sp>
    </p:spTree>
    <p:extLst>
      <p:ext uri="{BB962C8B-B14F-4D97-AF65-F5344CB8AC3E}">
        <p14:creationId xmlns:p14="http://schemas.microsoft.com/office/powerpoint/2010/main" val="3227623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9CCF39-46A1-46AC-A2E0-2EEE8B9F99ED}" type="slidenum">
              <a:rPr lang="en-US" smtClean="0"/>
              <a:t>19</a:t>
            </a:fld>
            <a:endParaRPr lang="en-US" dirty="0"/>
          </a:p>
        </p:txBody>
      </p:sp>
    </p:spTree>
    <p:extLst>
      <p:ext uri="{BB962C8B-B14F-4D97-AF65-F5344CB8AC3E}">
        <p14:creationId xmlns:p14="http://schemas.microsoft.com/office/powerpoint/2010/main" val="3410591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9CCF39-46A1-46AC-A2E0-2EEE8B9F99ED}" type="slidenum">
              <a:rPr lang="en-US" smtClean="0"/>
              <a:t>20</a:t>
            </a:fld>
            <a:endParaRPr lang="en-US" dirty="0"/>
          </a:p>
        </p:txBody>
      </p:sp>
    </p:spTree>
    <p:extLst>
      <p:ext uri="{BB962C8B-B14F-4D97-AF65-F5344CB8AC3E}">
        <p14:creationId xmlns:p14="http://schemas.microsoft.com/office/powerpoint/2010/main" val="42377237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9CCF39-46A1-46AC-A2E0-2EEE8B9F99ED}" type="slidenum">
              <a:rPr lang="en-US" smtClean="0"/>
              <a:t>21</a:t>
            </a:fld>
            <a:endParaRPr lang="en-US" dirty="0"/>
          </a:p>
        </p:txBody>
      </p:sp>
    </p:spTree>
    <p:extLst>
      <p:ext uri="{BB962C8B-B14F-4D97-AF65-F5344CB8AC3E}">
        <p14:creationId xmlns:p14="http://schemas.microsoft.com/office/powerpoint/2010/main" val="1905761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solidFill>
                  <a:srgbClr val="000000"/>
                </a:solidFill>
              </a:rPr>
              <a:t>More changes and improvements are coming. We’ll keep you informed as they get closer.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30000"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30000" dirty="0">
                <a:solidFill>
                  <a:srgbClr val="000000"/>
                </a:solidFill>
              </a:rPr>
              <a:t>For health and safety reasons, our walk-in centers will continue to stay closed. We will let you know when they are ready to re-open safely.</a:t>
            </a:r>
          </a:p>
          <a:p>
            <a:endParaRPr lang="en-US" dirty="0"/>
          </a:p>
        </p:txBody>
      </p:sp>
      <p:sp>
        <p:nvSpPr>
          <p:cNvPr id="4" name="Slide Number Placeholder 3"/>
          <p:cNvSpPr>
            <a:spLocks noGrp="1"/>
          </p:cNvSpPr>
          <p:nvPr>
            <p:ph type="sldNum" sz="quarter" idx="5"/>
          </p:nvPr>
        </p:nvSpPr>
        <p:spPr/>
        <p:txBody>
          <a:bodyPr/>
          <a:lstStyle/>
          <a:p>
            <a:fld id="{A99CCF39-46A1-46AC-A2E0-2EEE8B9F99ED}" type="slidenum">
              <a:rPr lang="en-US" smtClean="0"/>
              <a:t>22</a:t>
            </a:fld>
            <a:endParaRPr lang="en-US" dirty="0"/>
          </a:p>
        </p:txBody>
      </p:sp>
    </p:spTree>
    <p:extLst>
      <p:ext uri="{BB962C8B-B14F-4D97-AF65-F5344CB8AC3E}">
        <p14:creationId xmlns:p14="http://schemas.microsoft.com/office/powerpoint/2010/main" val="4156138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300">
                <a:solidFill>
                  <a:srgbClr val="000000"/>
                </a:solidFill>
                <a:latin typeface="Gill Sans"/>
                <a:ea typeface="ヒラギノ角ゴ ProN W3"/>
                <a:cs typeface="ヒラギノ角ゴ ProN W3"/>
                <a:sym typeface="Gill Sans"/>
              </a:defRPr>
            </a:lvl1pPr>
            <a:lvl2pPr marL="765545" indent="-294440">
              <a:defRPr sz="3300">
                <a:solidFill>
                  <a:srgbClr val="000000"/>
                </a:solidFill>
                <a:latin typeface="Gill Sans"/>
                <a:ea typeface="ヒラギノ角ゴ ProN W3"/>
                <a:cs typeface="ヒラギノ角ゴ ProN W3"/>
                <a:sym typeface="Gill Sans"/>
              </a:defRPr>
            </a:lvl2pPr>
            <a:lvl3pPr marL="1177762" indent="-235552">
              <a:defRPr sz="3300">
                <a:solidFill>
                  <a:srgbClr val="000000"/>
                </a:solidFill>
                <a:latin typeface="Gill Sans"/>
                <a:ea typeface="ヒラギノ角ゴ ProN W3"/>
                <a:cs typeface="ヒラギノ角ゴ ProN W3"/>
                <a:sym typeface="Gill Sans"/>
              </a:defRPr>
            </a:lvl3pPr>
            <a:lvl4pPr marL="1648866" indent="-235552">
              <a:defRPr sz="3300">
                <a:solidFill>
                  <a:srgbClr val="000000"/>
                </a:solidFill>
                <a:latin typeface="Gill Sans"/>
                <a:ea typeface="ヒラギノ角ゴ ProN W3"/>
                <a:cs typeface="ヒラギノ角ゴ ProN W3"/>
                <a:sym typeface="Gill Sans"/>
              </a:defRPr>
            </a:lvl4pPr>
            <a:lvl5pPr marL="2119971" indent="-235552">
              <a:defRPr sz="3300">
                <a:solidFill>
                  <a:srgbClr val="000000"/>
                </a:solidFill>
                <a:latin typeface="Gill Sans"/>
                <a:ea typeface="ヒラギノ角ゴ ProN W3"/>
                <a:cs typeface="ヒラギノ角ゴ ProN W3"/>
                <a:sym typeface="Gill Sans"/>
              </a:defRPr>
            </a:lvl5pPr>
            <a:lvl6pPr marL="2591077"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6pPr>
            <a:lvl7pPr marL="3062181"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7pPr>
            <a:lvl8pPr marL="3533286"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8pPr>
            <a:lvl9pPr marL="4004390"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9pPr>
          </a:lstStyle>
          <a:p>
            <a:fld id="{596CFC35-13AE-4C5D-8165-C203E9AADA08}" type="slidenum">
              <a:rPr lang="en-US" sz="1200"/>
              <a:pPr/>
              <a:t>23</a:t>
            </a:fld>
            <a:endParaRPr lang="en-US" sz="1200" dirty="0"/>
          </a:p>
        </p:txBody>
      </p:sp>
    </p:spTree>
    <p:extLst>
      <p:ext uri="{BB962C8B-B14F-4D97-AF65-F5344CB8AC3E}">
        <p14:creationId xmlns:p14="http://schemas.microsoft.com/office/powerpoint/2010/main" val="4202723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9CCF39-46A1-46AC-A2E0-2EEE8B9F99ED}" type="slidenum">
              <a:rPr lang="en-US" smtClean="0"/>
              <a:t>24</a:t>
            </a:fld>
            <a:endParaRPr lang="en-US" dirty="0"/>
          </a:p>
        </p:txBody>
      </p:sp>
    </p:spTree>
    <p:extLst>
      <p:ext uri="{BB962C8B-B14F-4D97-AF65-F5344CB8AC3E}">
        <p14:creationId xmlns:p14="http://schemas.microsoft.com/office/powerpoint/2010/main" val="1945994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9CCF39-46A1-46AC-A2E0-2EEE8B9F99ED}" type="slidenum">
              <a:rPr lang="en-US" smtClean="0"/>
              <a:t>25</a:t>
            </a:fld>
            <a:endParaRPr lang="en-US" dirty="0"/>
          </a:p>
        </p:txBody>
      </p:sp>
    </p:spTree>
    <p:extLst>
      <p:ext uri="{BB962C8B-B14F-4D97-AF65-F5344CB8AC3E}">
        <p14:creationId xmlns:p14="http://schemas.microsoft.com/office/powerpoint/2010/main" val="26691382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300">
                <a:solidFill>
                  <a:srgbClr val="000000"/>
                </a:solidFill>
                <a:latin typeface="Gill Sans"/>
                <a:ea typeface="ヒラギノ角ゴ ProN W3"/>
                <a:cs typeface="ヒラギノ角ゴ ProN W3"/>
                <a:sym typeface="Gill Sans"/>
              </a:defRPr>
            </a:lvl1pPr>
            <a:lvl2pPr marL="765545" indent="-294440">
              <a:defRPr sz="3300">
                <a:solidFill>
                  <a:srgbClr val="000000"/>
                </a:solidFill>
                <a:latin typeface="Gill Sans"/>
                <a:ea typeface="ヒラギノ角ゴ ProN W3"/>
                <a:cs typeface="ヒラギノ角ゴ ProN W3"/>
                <a:sym typeface="Gill Sans"/>
              </a:defRPr>
            </a:lvl2pPr>
            <a:lvl3pPr marL="1177762" indent="-235552">
              <a:defRPr sz="3300">
                <a:solidFill>
                  <a:srgbClr val="000000"/>
                </a:solidFill>
                <a:latin typeface="Gill Sans"/>
                <a:ea typeface="ヒラギノ角ゴ ProN W3"/>
                <a:cs typeface="ヒラギノ角ゴ ProN W3"/>
                <a:sym typeface="Gill Sans"/>
              </a:defRPr>
            </a:lvl3pPr>
            <a:lvl4pPr marL="1648866" indent="-235552">
              <a:defRPr sz="3300">
                <a:solidFill>
                  <a:srgbClr val="000000"/>
                </a:solidFill>
                <a:latin typeface="Gill Sans"/>
                <a:ea typeface="ヒラギノ角ゴ ProN W3"/>
                <a:cs typeface="ヒラギノ角ゴ ProN W3"/>
                <a:sym typeface="Gill Sans"/>
              </a:defRPr>
            </a:lvl4pPr>
            <a:lvl5pPr marL="2119971" indent="-235552">
              <a:defRPr sz="3300">
                <a:solidFill>
                  <a:srgbClr val="000000"/>
                </a:solidFill>
                <a:latin typeface="Gill Sans"/>
                <a:ea typeface="ヒラギノ角ゴ ProN W3"/>
                <a:cs typeface="ヒラギノ角ゴ ProN W3"/>
                <a:sym typeface="Gill Sans"/>
              </a:defRPr>
            </a:lvl5pPr>
            <a:lvl6pPr marL="2591077"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6pPr>
            <a:lvl7pPr marL="3062181"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7pPr>
            <a:lvl8pPr marL="3533286"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8pPr>
            <a:lvl9pPr marL="4004390"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9pPr>
          </a:lstStyle>
          <a:p>
            <a:fld id="{596CFC35-13AE-4C5D-8165-C203E9AADA08}" type="slidenum">
              <a:rPr lang="en-US" sz="1200"/>
              <a:pPr/>
              <a:t>26</a:t>
            </a:fld>
            <a:endParaRPr lang="en-US" sz="1200" dirty="0"/>
          </a:p>
        </p:txBody>
      </p:sp>
    </p:spTree>
    <p:extLst>
      <p:ext uri="{BB962C8B-B14F-4D97-AF65-F5344CB8AC3E}">
        <p14:creationId xmlns:p14="http://schemas.microsoft.com/office/powerpoint/2010/main" val="730382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9CCF39-46A1-46AC-A2E0-2EEE8B9F99ED}" type="slidenum">
              <a:rPr lang="en-US" smtClean="0"/>
              <a:t>27</a:t>
            </a:fld>
            <a:endParaRPr lang="en-US" dirty="0"/>
          </a:p>
        </p:txBody>
      </p:sp>
    </p:spTree>
    <p:extLst>
      <p:ext uri="{BB962C8B-B14F-4D97-AF65-F5344CB8AC3E}">
        <p14:creationId xmlns:p14="http://schemas.microsoft.com/office/powerpoint/2010/main" val="2053185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7921A-F259-40FA-A0E5-1374889742D1}" type="slidenum">
              <a:rPr lang="en-US" smtClean="0"/>
              <a:pPr/>
              <a:t>28</a:t>
            </a:fld>
            <a:endParaRPr lang="en-US" dirty="0"/>
          </a:p>
        </p:txBody>
      </p:sp>
    </p:spTree>
    <p:extLst>
      <p:ext uri="{BB962C8B-B14F-4D97-AF65-F5344CB8AC3E}">
        <p14:creationId xmlns:p14="http://schemas.microsoft.com/office/powerpoint/2010/main" val="7187569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7921A-F259-40FA-A0E5-1374889742D1}" type="slidenum">
              <a:rPr lang="en-US" smtClean="0"/>
              <a:pPr/>
              <a:t>29</a:t>
            </a:fld>
            <a:endParaRPr lang="en-US" dirty="0"/>
          </a:p>
        </p:txBody>
      </p:sp>
    </p:spTree>
    <p:extLst>
      <p:ext uri="{BB962C8B-B14F-4D97-AF65-F5344CB8AC3E}">
        <p14:creationId xmlns:p14="http://schemas.microsoft.com/office/powerpoint/2010/main" val="28553376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7921A-F259-40FA-A0E5-1374889742D1}" type="slidenum">
              <a:rPr lang="en-US" smtClean="0"/>
              <a:pPr/>
              <a:t>30</a:t>
            </a:fld>
            <a:endParaRPr lang="en-US" dirty="0"/>
          </a:p>
        </p:txBody>
      </p:sp>
    </p:spTree>
    <p:extLst>
      <p:ext uri="{BB962C8B-B14F-4D97-AF65-F5344CB8AC3E}">
        <p14:creationId xmlns:p14="http://schemas.microsoft.com/office/powerpoint/2010/main" val="15427124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7921A-F259-40FA-A0E5-1374889742D1}" type="slidenum">
              <a:rPr lang="en-US" smtClean="0"/>
              <a:pPr/>
              <a:t>31</a:t>
            </a:fld>
            <a:endParaRPr lang="en-US" dirty="0"/>
          </a:p>
        </p:txBody>
      </p:sp>
    </p:spTree>
    <p:extLst>
      <p:ext uri="{BB962C8B-B14F-4D97-AF65-F5344CB8AC3E}">
        <p14:creationId xmlns:p14="http://schemas.microsoft.com/office/powerpoint/2010/main" val="29178980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7921A-F259-40FA-A0E5-1374889742D1}" type="slidenum">
              <a:rPr lang="en-US" smtClean="0"/>
              <a:pPr/>
              <a:t>32</a:t>
            </a:fld>
            <a:endParaRPr lang="en-US" dirty="0"/>
          </a:p>
        </p:txBody>
      </p:sp>
    </p:spTree>
    <p:extLst>
      <p:ext uri="{BB962C8B-B14F-4D97-AF65-F5344CB8AC3E}">
        <p14:creationId xmlns:p14="http://schemas.microsoft.com/office/powerpoint/2010/main" val="16723113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7921A-F259-40FA-A0E5-1374889742D1}" type="slidenum">
              <a:rPr lang="en-US" smtClean="0"/>
              <a:pPr/>
              <a:t>33</a:t>
            </a:fld>
            <a:endParaRPr lang="en-US" dirty="0"/>
          </a:p>
        </p:txBody>
      </p:sp>
    </p:spTree>
    <p:extLst>
      <p:ext uri="{BB962C8B-B14F-4D97-AF65-F5344CB8AC3E}">
        <p14:creationId xmlns:p14="http://schemas.microsoft.com/office/powerpoint/2010/main" val="37589237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same process that was put into place last year. Overall, this process </a:t>
            </a:r>
            <a:r>
              <a:rPr lang="en-US" sz="1200" kern="1200" dirty="0">
                <a:solidFill>
                  <a:schemeClr val="tx1"/>
                </a:solidFill>
                <a:latin typeface="+mn-lt"/>
                <a:ea typeface="+mn-ea"/>
                <a:cs typeface="+mn-cs"/>
              </a:rPr>
              <a:t>will remain in place and some individuals that would normally receive MH Pre-Populated Forms will not get them because they cannot be downgraded or termed from MH while COVID protections remain in place.</a:t>
            </a:r>
          </a:p>
          <a:p>
            <a:endParaRPr lang="en-US" dirty="0"/>
          </a:p>
        </p:txBody>
      </p:sp>
      <p:sp>
        <p:nvSpPr>
          <p:cNvPr id="4" name="Slide Number Placeholder 3"/>
          <p:cNvSpPr>
            <a:spLocks noGrp="1"/>
          </p:cNvSpPr>
          <p:nvPr>
            <p:ph type="sldNum" sz="quarter" idx="10"/>
          </p:nvPr>
        </p:nvSpPr>
        <p:spPr/>
        <p:txBody>
          <a:bodyPr/>
          <a:lstStyle/>
          <a:p>
            <a:fld id="{B0E7921A-F259-40FA-A0E5-1374889742D1}" type="slidenum">
              <a:rPr lang="en-US" smtClean="0"/>
              <a:pPr/>
              <a:t>34</a:t>
            </a:fld>
            <a:endParaRPr lang="en-US" dirty="0"/>
          </a:p>
        </p:txBody>
      </p:sp>
    </p:spTree>
    <p:extLst>
      <p:ext uri="{BB962C8B-B14F-4D97-AF65-F5344CB8AC3E}">
        <p14:creationId xmlns:p14="http://schemas.microsoft.com/office/powerpoint/2010/main" val="6164454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7921A-F259-40FA-A0E5-1374889742D1}" type="slidenum">
              <a:rPr lang="en-US" smtClean="0"/>
              <a:pPr/>
              <a:t>35</a:t>
            </a:fld>
            <a:endParaRPr lang="en-US" dirty="0"/>
          </a:p>
        </p:txBody>
      </p:sp>
    </p:spTree>
    <p:extLst>
      <p:ext uri="{BB962C8B-B14F-4D97-AF65-F5344CB8AC3E}">
        <p14:creationId xmlns:p14="http://schemas.microsoft.com/office/powerpoint/2010/main" val="38332191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7921A-F259-40FA-A0E5-1374889742D1}" type="slidenum">
              <a:rPr lang="en-US" smtClean="0"/>
              <a:pPr/>
              <a:t>36</a:t>
            </a:fld>
            <a:endParaRPr lang="en-US" dirty="0"/>
          </a:p>
        </p:txBody>
      </p:sp>
    </p:spTree>
    <p:extLst>
      <p:ext uri="{BB962C8B-B14F-4D97-AF65-F5344CB8AC3E}">
        <p14:creationId xmlns:p14="http://schemas.microsoft.com/office/powerpoint/2010/main" val="839901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7921A-F259-40FA-A0E5-1374889742D1}" type="slidenum">
              <a:rPr lang="en-US" smtClean="0"/>
              <a:pPr/>
              <a:t>37</a:t>
            </a:fld>
            <a:endParaRPr lang="en-US" dirty="0"/>
          </a:p>
        </p:txBody>
      </p:sp>
    </p:spTree>
    <p:extLst>
      <p:ext uri="{BB962C8B-B14F-4D97-AF65-F5344CB8AC3E}">
        <p14:creationId xmlns:p14="http://schemas.microsoft.com/office/powerpoint/2010/main" val="28815534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9CCF39-46A1-46AC-A2E0-2EEE8B9F99ED}" type="slidenum">
              <a:rPr lang="en-US" smtClean="0"/>
              <a:t>38</a:t>
            </a:fld>
            <a:endParaRPr lang="en-US" dirty="0"/>
          </a:p>
        </p:txBody>
      </p:sp>
    </p:spTree>
    <p:extLst>
      <p:ext uri="{BB962C8B-B14F-4D97-AF65-F5344CB8AC3E}">
        <p14:creationId xmlns:p14="http://schemas.microsoft.com/office/powerpoint/2010/main" val="34906487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300">
                <a:solidFill>
                  <a:srgbClr val="000000"/>
                </a:solidFill>
                <a:latin typeface="Gill Sans"/>
                <a:ea typeface="ヒラギノ角ゴ ProN W3"/>
                <a:cs typeface="ヒラギノ角ゴ ProN W3"/>
                <a:sym typeface="Gill Sans"/>
              </a:defRPr>
            </a:lvl1pPr>
            <a:lvl2pPr marL="765545" indent="-294440">
              <a:defRPr sz="3300">
                <a:solidFill>
                  <a:srgbClr val="000000"/>
                </a:solidFill>
                <a:latin typeface="Gill Sans"/>
                <a:ea typeface="ヒラギノ角ゴ ProN W3"/>
                <a:cs typeface="ヒラギノ角ゴ ProN W3"/>
                <a:sym typeface="Gill Sans"/>
              </a:defRPr>
            </a:lvl2pPr>
            <a:lvl3pPr marL="1177762" indent="-235552">
              <a:defRPr sz="3300">
                <a:solidFill>
                  <a:srgbClr val="000000"/>
                </a:solidFill>
                <a:latin typeface="Gill Sans"/>
                <a:ea typeface="ヒラギノ角ゴ ProN W3"/>
                <a:cs typeface="ヒラギノ角ゴ ProN W3"/>
                <a:sym typeface="Gill Sans"/>
              </a:defRPr>
            </a:lvl3pPr>
            <a:lvl4pPr marL="1648866" indent="-235552">
              <a:defRPr sz="3300">
                <a:solidFill>
                  <a:srgbClr val="000000"/>
                </a:solidFill>
                <a:latin typeface="Gill Sans"/>
                <a:ea typeface="ヒラギノ角ゴ ProN W3"/>
                <a:cs typeface="ヒラギノ角ゴ ProN W3"/>
                <a:sym typeface="Gill Sans"/>
              </a:defRPr>
            </a:lvl4pPr>
            <a:lvl5pPr marL="2119971" indent="-235552">
              <a:defRPr sz="3300">
                <a:solidFill>
                  <a:srgbClr val="000000"/>
                </a:solidFill>
                <a:latin typeface="Gill Sans"/>
                <a:ea typeface="ヒラギノ角ゴ ProN W3"/>
                <a:cs typeface="ヒラギノ角ゴ ProN W3"/>
                <a:sym typeface="Gill Sans"/>
              </a:defRPr>
            </a:lvl5pPr>
            <a:lvl6pPr marL="2591077"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6pPr>
            <a:lvl7pPr marL="3062181"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7pPr>
            <a:lvl8pPr marL="3533286"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8pPr>
            <a:lvl9pPr marL="4004390"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9pPr>
          </a:lstStyle>
          <a:p>
            <a:fld id="{596CFC35-13AE-4C5D-8165-C203E9AADA08}" type="slidenum">
              <a:rPr lang="en-US" sz="1200"/>
              <a:pPr/>
              <a:t>39</a:t>
            </a:fld>
            <a:endParaRPr lang="en-US" sz="1200" dirty="0"/>
          </a:p>
        </p:txBody>
      </p:sp>
    </p:spTree>
    <p:extLst>
      <p:ext uri="{BB962C8B-B14F-4D97-AF65-F5344CB8AC3E}">
        <p14:creationId xmlns:p14="http://schemas.microsoft.com/office/powerpoint/2010/main" val="3562059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7237"/>
            <a:ext cx="6858000" cy="1122726"/>
          </a:xfrm>
          <a:prstGeom prst="rect">
            <a:avLst/>
          </a:prstGeom>
        </p:spPr>
        <p:txBody>
          <a:bodyPr lIns="0" tIns="0" rIns="0" bIns="0" anchor="b"/>
          <a:lstStyle>
            <a:lvl1pPr algn="l">
              <a:defRPr sz="3400"/>
            </a:lvl1pPr>
          </a:lstStyle>
          <a:p>
            <a:r>
              <a:rPr lang="en-US"/>
              <a:t>Click to edit Master title style</a:t>
            </a:r>
            <a:endParaRPr lang="en-US" dirty="0"/>
          </a:p>
        </p:txBody>
      </p:sp>
      <p:sp>
        <p:nvSpPr>
          <p:cNvPr id="3" name="Subtitle 2"/>
          <p:cNvSpPr>
            <a:spLocks noGrp="1"/>
          </p:cNvSpPr>
          <p:nvPr>
            <p:ph type="subTitle" idx="1"/>
          </p:nvPr>
        </p:nvSpPr>
        <p:spPr>
          <a:xfrm>
            <a:off x="1600200" y="3657600"/>
            <a:ext cx="6858000" cy="914400"/>
          </a:xfrm>
          <a:prstGeom prst="rect">
            <a:avLst/>
          </a:prstGeom>
        </p:spPr>
        <p:txBody>
          <a:bodyPr lIns="0" tIns="0" rIns="0" bIns="0"/>
          <a:lstStyle>
            <a:lvl1pPr marL="0" indent="0" algn="l">
              <a:lnSpc>
                <a:spcPts val="2700"/>
              </a:lnSpc>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Text Placeholder 7">
            <a:extLst>
              <a:ext uri="{FF2B5EF4-FFF2-40B4-BE49-F238E27FC236}">
                <a16:creationId xmlns:a16="http://schemas.microsoft.com/office/drawing/2014/main" id="{E38024A9-0A6C-4305-A72F-F20F8B394CFD}"/>
              </a:ext>
            </a:extLst>
          </p:cNvPr>
          <p:cNvSpPr>
            <a:spLocks noGrp="1"/>
          </p:cNvSpPr>
          <p:nvPr>
            <p:ph type="body" sz="quarter" idx="10"/>
          </p:nvPr>
        </p:nvSpPr>
        <p:spPr>
          <a:xfrm>
            <a:off x="1600200" y="4816475"/>
            <a:ext cx="6858000" cy="1247775"/>
          </a:xfrm>
          <a:prstGeom prst="rect">
            <a:avLst/>
          </a:prstGeom>
        </p:spPr>
        <p:txBody>
          <a:bodyPr lIns="0" tIns="0" rIns="0" bIns="0"/>
          <a:lstStyle>
            <a:lvl1pPr>
              <a:lnSpc>
                <a:spcPct val="130000"/>
              </a:lnSpc>
              <a:spcBef>
                <a:spcPts val="0"/>
              </a:spcBef>
              <a:spcAft>
                <a:spcPts val="1200"/>
              </a:spcAft>
              <a:defRPr sz="1500">
                <a:solidFill>
                  <a:schemeClr val="bg2">
                    <a:lumMod val="50000"/>
                  </a:schemeClr>
                </a:solidFill>
                <a:latin typeface="+mn-lt"/>
              </a:defRPr>
            </a:lvl1pPr>
          </a:lstStyle>
          <a:p>
            <a:pPr lvl="0"/>
            <a:r>
              <a:rPr lang="en-US"/>
              <a:t>Click to edit Master text styles</a:t>
            </a:r>
          </a:p>
        </p:txBody>
      </p:sp>
    </p:spTree>
    <p:extLst>
      <p:ext uri="{BB962C8B-B14F-4D97-AF65-F5344CB8AC3E}">
        <p14:creationId xmlns:p14="http://schemas.microsoft.com/office/powerpoint/2010/main" val="4019840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Content Placeholder 2"/>
          <p:cNvSpPr>
            <a:spLocks noGrp="1" noChangeArrowheads="1"/>
          </p:cNvSpPr>
          <p:nvPr>
            <p:ph idx="1"/>
          </p:nvPr>
        </p:nvSpPr>
        <p:spPr bwMode="auto">
          <a:xfrm>
            <a:off x="457200" y="1598613"/>
            <a:ext cx="8229600" cy="44805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0" marR="0" indent="0" algn="l" defTabSz="914400" rtl="0" eaLnBrk="0" fontAlgn="base" latinLnBrk="0" hangingPunct="0">
              <a:lnSpc>
                <a:spcPct val="100000"/>
              </a:lnSpc>
              <a:spcBef>
                <a:spcPts val="800"/>
              </a:spcBef>
              <a:spcAft>
                <a:spcPct val="0"/>
              </a:spcAft>
              <a:buClr>
                <a:srgbClr val="5C5A5A"/>
              </a:buClr>
              <a:buSzPct val="100000"/>
              <a:buFontTx/>
              <a:buNone/>
              <a:tabLst/>
              <a:defRPr/>
            </a:lvl1pPr>
          </a:lstStyle>
          <a:p>
            <a:pPr lvl="0"/>
            <a:r>
              <a:rPr lang="en-US" noProof="0"/>
              <a:t>Click to edit Master text styles</a:t>
            </a:r>
          </a:p>
        </p:txBody>
      </p:sp>
      <p:sp>
        <p:nvSpPr>
          <p:cNvPr id="5" name="Slide Number Placeholder 4"/>
          <p:cNvSpPr>
            <a:spLocks noGrp="1"/>
          </p:cNvSpPr>
          <p:nvPr>
            <p:ph type="sldNum" sz="quarter" idx="10"/>
          </p:nvPr>
        </p:nvSpPr>
        <p:spPr/>
        <p:txBody>
          <a:bodyPr/>
          <a:lstStyle/>
          <a:p>
            <a:fld id="{254B5E65-296D-440E-9811-9528B653460B}" type="slidenum">
              <a:rPr lang="en-US" smtClean="0"/>
              <a:pPr/>
              <a:t>‹#›</a:t>
            </a:fld>
            <a:endParaRPr lang="en-US" dirty="0"/>
          </a:p>
        </p:txBody>
      </p:sp>
    </p:spTree>
    <p:extLst>
      <p:ext uri="{BB962C8B-B14F-4D97-AF65-F5344CB8AC3E}">
        <p14:creationId xmlns:p14="http://schemas.microsoft.com/office/powerpoint/2010/main" val="397041907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73E9B-6753-4931-BDC9-FFE16B6CDEA5}"/>
              </a:ext>
            </a:extLst>
          </p:cNvPr>
          <p:cNvSpPr>
            <a:spLocks noGrp="1"/>
          </p:cNvSpPr>
          <p:nvPr>
            <p:ph type="ctrTitle"/>
          </p:nvPr>
        </p:nvSpPr>
        <p:spPr>
          <a:xfrm>
            <a:off x="685800" y="4690872"/>
            <a:ext cx="7772400" cy="2176272"/>
          </a:xfrm>
        </p:spPr>
        <p:txBody>
          <a:bodyPr anchor="ctr" anchorCtr="0">
            <a:normAutofit/>
          </a:bodyPr>
          <a:lstStyle>
            <a:lvl1pPr algn="l">
              <a:defRPr sz="3600" b="1">
                <a:solidFill>
                  <a:schemeClr val="accent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1152412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Single Container">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1"/>
            <a:ext cx="7772400" cy="822960"/>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371600"/>
            <a:ext cx="7772400" cy="4351338"/>
          </a:xfrm>
        </p:spPr>
        <p:txBody>
          <a:bodyPr/>
          <a:lstStyle/>
          <a:p>
            <a:pPr lvl="0"/>
            <a:r>
              <a:rPr lang="en-US" dirty="0"/>
              <a:t>Edit Master text styles</a:t>
            </a:r>
          </a:p>
          <a:p>
            <a:pPr lvl="1"/>
            <a:r>
              <a:rPr lang="en-US" dirty="0"/>
              <a:t>Second level</a:t>
            </a:r>
          </a:p>
          <a:p>
            <a:pPr lvl="2"/>
            <a:r>
              <a:rPr lang="en-US" dirty="0"/>
              <a:t>Third level</a:t>
            </a:r>
          </a:p>
        </p:txBody>
      </p:sp>
      <p:sp>
        <p:nvSpPr>
          <p:cNvPr id="7" name="Slide Number Placeholder 5">
            <a:extLst>
              <a:ext uri="{FF2B5EF4-FFF2-40B4-BE49-F238E27FC236}">
                <a16:creationId xmlns:a16="http://schemas.microsoft.com/office/drawing/2014/main" id="{42A3BA48-CF1B-4284-B3D8-7BF808D30C39}"/>
              </a:ext>
            </a:extLst>
          </p:cNvPr>
          <p:cNvSpPr>
            <a:spLocks noGrp="1"/>
          </p:cNvSpPr>
          <p:nvPr>
            <p:ph type="sldNum" sz="quarter" idx="4"/>
          </p:nvPr>
        </p:nvSpPr>
        <p:spPr>
          <a:xfrm>
            <a:off x="6368142" y="6400800"/>
            <a:ext cx="2090057" cy="274320"/>
          </a:xfrm>
          <a:prstGeom prst="rect">
            <a:avLst/>
          </a:prstGeom>
        </p:spPr>
        <p:txBody>
          <a:bodyPr lIns="0" tIns="0" rIns="0" bIns="0" anchor="b" anchorCtr="0"/>
          <a:lstStyle>
            <a:lvl1pPr algn="r">
              <a:defRPr sz="1000" b="1">
                <a:solidFill>
                  <a:schemeClr val="accent1"/>
                </a:solidFill>
                <a:latin typeface="Franklin Gothic Demi" panose="020B0703020102020204" pitchFamily="34" charset="0"/>
              </a:defRPr>
            </a:lvl1pPr>
          </a:lstStyle>
          <a:p>
            <a:fld id="{627CA14E-5EDD-4C5C-B4B2-BE16B502D62B}" type="slidenum">
              <a:rPr lang="en-US" smtClean="0"/>
              <a:pPr/>
              <a:t>‹#›</a:t>
            </a:fld>
            <a:endParaRPr lang="en-US" dirty="0"/>
          </a:p>
        </p:txBody>
      </p:sp>
    </p:spTree>
    <p:extLst>
      <p:ext uri="{BB962C8B-B14F-4D97-AF65-F5344CB8AC3E}">
        <p14:creationId xmlns:p14="http://schemas.microsoft.com/office/powerpoint/2010/main" val="595253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uble Container">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1"/>
            <a:ext cx="7772400" cy="82296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1371600"/>
            <a:ext cx="3657600" cy="4351338"/>
          </a:xfrm>
        </p:spPr>
        <p:txBody>
          <a:bodyPr/>
          <a:lstStyle/>
          <a:p>
            <a:pPr lvl="0"/>
            <a:r>
              <a:rPr lang="en-US" dirty="0"/>
              <a:t>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800600" y="1371600"/>
            <a:ext cx="3657600" cy="4351338"/>
          </a:xfrm>
        </p:spPr>
        <p:txBody>
          <a:bodyPr/>
          <a:lstStyle/>
          <a:p>
            <a:pPr lvl="0"/>
            <a:r>
              <a:rPr lang="en-US" dirty="0"/>
              <a:t>Edit Master text styles</a:t>
            </a:r>
          </a:p>
          <a:p>
            <a:pPr lvl="1"/>
            <a:r>
              <a:rPr lang="en-US" dirty="0"/>
              <a:t>Second level</a:t>
            </a:r>
          </a:p>
          <a:p>
            <a:pPr lvl="2"/>
            <a:r>
              <a:rPr lang="en-US" dirty="0"/>
              <a:t>Third level</a:t>
            </a:r>
          </a:p>
          <a:p>
            <a:pPr lvl="3"/>
            <a:endParaRPr lang="en-US" dirty="0"/>
          </a:p>
        </p:txBody>
      </p:sp>
      <p:sp>
        <p:nvSpPr>
          <p:cNvPr id="8" name="Slide Number Placeholder 5">
            <a:extLst>
              <a:ext uri="{FF2B5EF4-FFF2-40B4-BE49-F238E27FC236}">
                <a16:creationId xmlns:a16="http://schemas.microsoft.com/office/drawing/2014/main" id="{75B0D228-98D2-4D9F-904F-CB92A0666B47}"/>
              </a:ext>
            </a:extLst>
          </p:cNvPr>
          <p:cNvSpPr>
            <a:spLocks noGrp="1"/>
          </p:cNvSpPr>
          <p:nvPr>
            <p:ph type="sldNum" sz="quarter" idx="4"/>
          </p:nvPr>
        </p:nvSpPr>
        <p:spPr>
          <a:xfrm>
            <a:off x="6368142" y="6400800"/>
            <a:ext cx="2090057" cy="274320"/>
          </a:xfrm>
          <a:prstGeom prst="rect">
            <a:avLst/>
          </a:prstGeom>
        </p:spPr>
        <p:txBody>
          <a:bodyPr lIns="0" tIns="0" rIns="0" bIns="0" anchor="b" anchorCtr="0"/>
          <a:lstStyle>
            <a:lvl1pPr algn="r">
              <a:defRPr sz="1000" b="1">
                <a:solidFill>
                  <a:schemeClr val="accent1"/>
                </a:solidFill>
                <a:latin typeface="Franklin Gothic Demi" panose="020B0703020102020204" pitchFamily="34" charset="0"/>
              </a:defRPr>
            </a:lvl1pPr>
          </a:lstStyle>
          <a:p>
            <a:fld id="{627CA14E-5EDD-4C5C-B4B2-BE16B502D62B}" type="slidenum">
              <a:rPr lang="en-US" smtClean="0"/>
              <a:pPr/>
              <a:t>‹#›</a:t>
            </a:fld>
            <a:endParaRPr lang="en-US" dirty="0"/>
          </a:p>
        </p:txBody>
      </p:sp>
    </p:spTree>
    <p:extLst>
      <p:ext uri="{BB962C8B-B14F-4D97-AF65-F5344CB8AC3E}">
        <p14:creationId xmlns:p14="http://schemas.microsoft.com/office/powerpoint/2010/main" val="2566325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iple Container">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822960"/>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5800" y="1371600"/>
            <a:ext cx="7772400" cy="636814"/>
          </a:xfrm>
        </p:spPr>
        <p:txBody>
          <a:bodyPr anchor="t" anchorCtr="0">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685800" y="2103120"/>
            <a:ext cx="3657600" cy="3840480"/>
          </a:xfrm>
        </p:spPr>
        <p:txBody>
          <a:bodyPr/>
          <a:lstStyle/>
          <a:p>
            <a:pPr lvl="1"/>
            <a:r>
              <a:rPr lang="en-US" dirty="0"/>
              <a:t>Second level</a:t>
            </a:r>
          </a:p>
          <a:p>
            <a:pPr lvl="2"/>
            <a:r>
              <a:rPr lang="en-US" dirty="0"/>
              <a:t>Third level</a:t>
            </a:r>
          </a:p>
        </p:txBody>
      </p:sp>
      <p:sp>
        <p:nvSpPr>
          <p:cNvPr id="6" name="Content Placeholder 5"/>
          <p:cNvSpPr>
            <a:spLocks noGrp="1"/>
          </p:cNvSpPr>
          <p:nvPr>
            <p:ph sz="quarter" idx="4" hasCustomPrompt="1"/>
          </p:nvPr>
        </p:nvSpPr>
        <p:spPr>
          <a:xfrm>
            <a:off x="4800600" y="2103120"/>
            <a:ext cx="3657600" cy="3840480"/>
          </a:xfrm>
        </p:spPr>
        <p:txBody>
          <a:bodyPr/>
          <a:lstStyle/>
          <a:p>
            <a:pPr lvl="1"/>
            <a:r>
              <a:rPr lang="en-US" dirty="0"/>
              <a:t>Second level</a:t>
            </a:r>
          </a:p>
          <a:p>
            <a:pPr lvl="2"/>
            <a:r>
              <a:rPr lang="en-US" dirty="0"/>
              <a:t>Third level</a:t>
            </a:r>
          </a:p>
        </p:txBody>
      </p:sp>
      <p:sp>
        <p:nvSpPr>
          <p:cNvPr id="10" name="Slide Number Placeholder 5">
            <a:extLst>
              <a:ext uri="{FF2B5EF4-FFF2-40B4-BE49-F238E27FC236}">
                <a16:creationId xmlns:a16="http://schemas.microsoft.com/office/drawing/2014/main" id="{8484B6A5-2273-40FF-B624-07AEB123C4D2}"/>
              </a:ext>
            </a:extLst>
          </p:cNvPr>
          <p:cNvSpPr>
            <a:spLocks noGrp="1"/>
          </p:cNvSpPr>
          <p:nvPr>
            <p:ph type="sldNum" sz="quarter" idx="10"/>
          </p:nvPr>
        </p:nvSpPr>
        <p:spPr>
          <a:xfrm>
            <a:off x="6368142" y="6400800"/>
            <a:ext cx="2090057" cy="274320"/>
          </a:xfrm>
          <a:prstGeom prst="rect">
            <a:avLst/>
          </a:prstGeom>
        </p:spPr>
        <p:txBody>
          <a:bodyPr lIns="0" tIns="0" rIns="0" bIns="0" anchor="b" anchorCtr="0"/>
          <a:lstStyle>
            <a:lvl1pPr algn="r">
              <a:defRPr sz="1000" b="1">
                <a:solidFill>
                  <a:schemeClr val="accent1"/>
                </a:solidFill>
                <a:latin typeface="Franklin Gothic Demi" panose="020B0703020102020204" pitchFamily="34" charset="0"/>
              </a:defRPr>
            </a:lvl1pPr>
          </a:lstStyle>
          <a:p>
            <a:fld id="{627CA14E-5EDD-4C5C-B4B2-BE16B502D62B}" type="slidenum">
              <a:rPr lang="en-US" smtClean="0"/>
              <a:pPr/>
              <a:t>‹#›</a:t>
            </a:fld>
            <a:endParaRPr lang="en-US" dirty="0"/>
          </a:p>
        </p:txBody>
      </p:sp>
    </p:spTree>
    <p:extLst>
      <p:ext uri="{BB962C8B-B14F-4D97-AF65-F5344CB8AC3E}">
        <p14:creationId xmlns:p14="http://schemas.microsoft.com/office/powerpoint/2010/main" val="2984068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ix Containers">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1"/>
            <a:ext cx="7772400" cy="82296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1371600"/>
            <a:ext cx="2468880" cy="2057400"/>
          </a:xfrm>
        </p:spPr>
        <p:txBody>
          <a:bodyPr/>
          <a:lstStyle>
            <a:lvl1pPr>
              <a:defRPr sz="1800"/>
            </a:lvl1pPr>
          </a:lstStyle>
          <a:p>
            <a:pPr lvl="0"/>
            <a:r>
              <a:rPr lang="en-US" dirty="0"/>
              <a:t>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3337560" y="1371600"/>
            <a:ext cx="2468880" cy="2057400"/>
          </a:xfrm>
        </p:spPr>
        <p:txBody>
          <a:bodyPr/>
          <a:lstStyle>
            <a:lvl1pPr>
              <a:defRPr sz="1800"/>
            </a:lvl1pPr>
          </a:lstStyle>
          <a:p>
            <a:pPr lvl="0"/>
            <a:r>
              <a:rPr lang="en-US" dirty="0"/>
              <a:t>Edit Master text styles</a:t>
            </a:r>
          </a:p>
          <a:p>
            <a:pPr lvl="1"/>
            <a:r>
              <a:rPr lang="en-US" dirty="0"/>
              <a:t>Second level</a:t>
            </a:r>
          </a:p>
          <a:p>
            <a:pPr lvl="2"/>
            <a:r>
              <a:rPr lang="en-US" dirty="0"/>
              <a:t>Third level</a:t>
            </a:r>
          </a:p>
          <a:p>
            <a:pPr lvl="3"/>
            <a:endParaRPr lang="en-US" dirty="0"/>
          </a:p>
        </p:txBody>
      </p:sp>
      <p:sp>
        <p:nvSpPr>
          <p:cNvPr id="8" name="Slide Number Placeholder 5">
            <a:extLst>
              <a:ext uri="{FF2B5EF4-FFF2-40B4-BE49-F238E27FC236}">
                <a16:creationId xmlns:a16="http://schemas.microsoft.com/office/drawing/2014/main" id="{75B0D228-98D2-4D9F-904F-CB92A0666B47}"/>
              </a:ext>
            </a:extLst>
          </p:cNvPr>
          <p:cNvSpPr>
            <a:spLocks noGrp="1"/>
          </p:cNvSpPr>
          <p:nvPr>
            <p:ph type="sldNum" sz="quarter" idx="4"/>
          </p:nvPr>
        </p:nvSpPr>
        <p:spPr>
          <a:xfrm>
            <a:off x="6368142" y="6400800"/>
            <a:ext cx="2090057" cy="274320"/>
          </a:xfrm>
          <a:prstGeom prst="rect">
            <a:avLst/>
          </a:prstGeom>
        </p:spPr>
        <p:txBody>
          <a:bodyPr lIns="0" tIns="0" rIns="0" bIns="0" anchor="b" anchorCtr="0"/>
          <a:lstStyle>
            <a:lvl1pPr algn="r">
              <a:defRPr sz="1000" b="1">
                <a:solidFill>
                  <a:schemeClr val="accent1"/>
                </a:solidFill>
                <a:latin typeface="Franklin Gothic Demi" panose="020B0703020102020204" pitchFamily="34" charset="0"/>
              </a:defRPr>
            </a:lvl1pPr>
          </a:lstStyle>
          <a:p>
            <a:fld id="{627CA14E-5EDD-4C5C-B4B2-BE16B502D62B}" type="slidenum">
              <a:rPr lang="en-US" smtClean="0"/>
              <a:pPr/>
              <a:t>‹#›</a:t>
            </a:fld>
            <a:endParaRPr lang="en-US" dirty="0"/>
          </a:p>
        </p:txBody>
      </p:sp>
      <p:sp>
        <p:nvSpPr>
          <p:cNvPr id="6" name="Content Placeholder 3">
            <a:extLst>
              <a:ext uri="{FF2B5EF4-FFF2-40B4-BE49-F238E27FC236}">
                <a16:creationId xmlns:a16="http://schemas.microsoft.com/office/drawing/2014/main" id="{E17CF263-9893-403C-B06C-696E31C38971}"/>
              </a:ext>
            </a:extLst>
          </p:cNvPr>
          <p:cNvSpPr>
            <a:spLocks noGrp="1"/>
          </p:cNvSpPr>
          <p:nvPr>
            <p:ph sz="half" idx="10"/>
          </p:nvPr>
        </p:nvSpPr>
        <p:spPr>
          <a:xfrm>
            <a:off x="5989320" y="1371600"/>
            <a:ext cx="2468880" cy="2057400"/>
          </a:xfrm>
        </p:spPr>
        <p:txBody>
          <a:bodyPr/>
          <a:lstStyle>
            <a:lvl1pPr>
              <a:defRPr sz="1800"/>
            </a:lvl1pPr>
          </a:lstStyle>
          <a:p>
            <a:pPr lvl="0"/>
            <a:r>
              <a:rPr lang="en-US" dirty="0"/>
              <a:t>Edit Master text styles</a:t>
            </a:r>
          </a:p>
          <a:p>
            <a:pPr lvl="1"/>
            <a:r>
              <a:rPr lang="en-US" dirty="0"/>
              <a:t>Second level</a:t>
            </a:r>
          </a:p>
          <a:p>
            <a:pPr lvl="2"/>
            <a:r>
              <a:rPr lang="en-US" dirty="0"/>
              <a:t>Third level</a:t>
            </a:r>
          </a:p>
          <a:p>
            <a:pPr lvl="3"/>
            <a:endParaRPr lang="en-US" dirty="0"/>
          </a:p>
        </p:txBody>
      </p:sp>
      <p:sp>
        <p:nvSpPr>
          <p:cNvPr id="7" name="Content Placeholder 2">
            <a:extLst>
              <a:ext uri="{FF2B5EF4-FFF2-40B4-BE49-F238E27FC236}">
                <a16:creationId xmlns:a16="http://schemas.microsoft.com/office/drawing/2014/main" id="{784358DA-9D0E-46C0-82EF-6F25F64345DE}"/>
              </a:ext>
            </a:extLst>
          </p:cNvPr>
          <p:cNvSpPr>
            <a:spLocks noGrp="1"/>
          </p:cNvSpPr>
          <p:nvPr>
            <p:ph sz="half" idx="11"/>
          </p:nvPr>
        </p:nvSpPr>
        <p:spPr>
          <a:xfrm>
            <a:off x="685799" y="3840480"/>
            <a:ext cx="2468880" cy="2057400"/>
          </a:xfrm>
        </p:spPr>
        <p:txBody>
          <a:bodyPr/>
          <a:lstStyle>
            <a:lvl1pPr>
              <a:defRPr sz="1800"/>
            </a:lvl1pPr>
          </a:lstStyle>
          <a:p>
            <a:pPr lvl="0"/>
            <a:r>
              <a:rPr lang="en-US" dirty="0"/>
              <a:t>Edit Master text styles</a:t>
            </a:r>
          </a:p>
          <a:p>
            <a:pPr lvl="1"/>
            <a:r>
              <a:rPr lang="en-US" dirty="0"/>
              <a:t>Second level</a:t>
            </a:r>
          </a:p>
          <a:p>
            <a:pPr lvl="2"/>
            <a:r>
              <a:rPr lang="en-US" dirty="0"/>
              <a:t>Third level</a:t>
            </a:r>
          </a:p>
        </p:txBody>
      </p:sp>
      <p:sp>
        <p:nvSpPr>
          <p:cNvPr id="9" name="Content Placeholder 3">
            <a:extLst>
              <a:ext uri="{FF2B5EF4-FFF2-40B4-BE49-F238E27FC236}">
                <a16:creationId xmlns:a16="http://schemas.microsoft.com/office/drawing/2014/main" id="{1C188227-5D9A-459D-879E-B130F6831B4E}"/>
              </a:ext>
            </a:extLst>
          </p:cNvPr>
          <p:cNvSpPr>
            <a:spLocks noGrp="1"/>
          </p:cNvSpPr>
          <p:nvPr>
            <p:ph sz="half" idx="12"/>
          </p:nvPr>
        </p:nvSpPr>
        <p:spPr>
          <a:xfrm>
            <a:off x="3337559" y="3840480"/>
            <a:ext cx="2468880" cy="2057400"/>
          </a:xfrm>
        </p:spPr>
        <p:txBody>
          <a:bodyPr/>
          <a:lstStyle>
            <a:lvl1pPr>
              <a:defRPr sz="1800"/>
            </a:lvl1pPr>
          </a:lstStyle>
          <a:p>
            <a:pPr lvl="0"/>
            <a:r>
              <a:rPr lang="en-US" dirty="0"/>
              <a:t>Edit Master text styles</a:t>
            </a:r>
          </a:p>
          <a:p>
            <a:pPr lvl="1"/>
            <a:r>
              <a:rPr lang="en-US" dirty="0"/>
              <a:t>Second level</a:t>
            </a:r>
          </a:p>
          <a:p>
            <a:pPr lvl="2"/>
            <a:r>
              <a:rPr lang="en-US" dirty="0"/>
              <a:t>Third level</a:t>
            </a:r>
          </a:p>
          <a:p>
            <a:pPr lvl="3"/>
            <a:endParaRPr lang="en-US" dirty="0"/>
          </a:p>
        </p:txBody>
      </p:sp>
      <p:sp>
        <p:nvSpPr>
          <p:cNvPr id="10" name="Content Placeholder 3">
            <a:extLst>
              <a:ext uri="{FF2B5EF4-FFF2-40B4-BE49-F238E27FC236}">
                <a16:creationId xmlns:a16="http://schemas.microsoft.com/office/drawing/2014/main" id="{ECCDF296-1D6B-4AE4-87A9-885CFA150515}"/>
              </a:ext>
            </a:extLst>
          </p:cNvPr>
          <p:cNvSpPr>
            <a:spLocks noGrp="1"/>
          </p:cNvSpPr>
          <p:nvPr>
            <p:ph sz="half" idx="13"/>
          </p:nvPr>
        </p:nvSpPr>
        <p:spPr>
          <a:xfrm>
            <a:off x="5989319" y="3840480"/>
            <a:ext cx="2468880" cy="2057400"/>
          </a:xfrm>
        </p:spPr>
        <p:txBody>
          <a:bodyPr/>
          <a:lstStyle>
            <a:lvl1pPr>
              <a:defRPr sz="1800"/>
            </a:lvl1pPr>
          </a:lstStyle>
          <a:p>
            <a:pPr lvl="0"/>
            <a:r>
              <a:rPr lang="en-US" dirty="0"/>
              <a:t>Edit Master text styles</a:t>
            </a:r>
          </a:p>
          <a:p>
            <a:pPr lvl="1"/>
            <a:r>
              <a:rPr lang="en-US" dirty="0"/>
              <a:t>Second level</a:t>
            </a:r>
          </a:p>
          <a:p>
            <a:pPr lvl="2"/>
            <a:r>
              <a:rPr lang="en-US" dirty="0"/>
              <a:t>Third level</a:t>
            </a:r>
          </a:p>
          <a:p>
            <a:pPr lvl="3"/>
            <a:endParaRPr lang="en-US" dirty="0"/>
          </a:p>
        </p:txBody>
      </p:sp>
    </p:spTree>
    <p:extLst>
      <p:ext uri="{BB962C8B-B14F-4D97-AF65-F5344CB8AC3E}">
        <p14:creationId xmlns:p14="http://schemas.microsoft.com/office/powerpoint/2010/main" val="2370897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 no photo">
    <p:spTree>
      <p:nvGrpSpPr>
        <p:cNvPr id="1" name=""/>
        <p:cNvGrpSpPr/>
        <p:nvPr/>
      </p:nvGrpSpPr>
      <p:grpSpPr>
        <a:xfrm>
          <a:off x="0" y="0"/>
          <a:ext cx="0" cy="0"/>
          <a:chOff x="0" y="0"/>
          <a:chExt cx="0" cy="0"/>
        </a:xfrm>
      </p:grpSpPr>
      <p:sp>
        <p:nvSpPr>
          <p:cNvPr id="2" name="Rectangle 1"/>
          <p:cNvSpPr/>
          <p:nvPr userDrawn="1"/>
        </p:nvSpPr>
        <p:spPr bwMode="auto">
          <a:xfrm>
            <a:off x="0" y="0"/>
            <a:ext cx="9144000" cy="6858000"/>
          </a:xfrm>
          <a:prstGeom prst="rect">
            <a:avLst/>
          </a:prstGeom>
          <a:solidFill>
            <a:schemeClr val="accent3"/>
          </a:solidFill>
          <a:ln w="25400" cap="flat" cmpd="sng" algn="ctr">
            <a:noFill/>
            <a:prstDash val="solid"/>
            <a:round/>
            <a:headEnd type="none" w="med" len="med"/>
            <a:tailEnd type="none" w="med" len="med"/>
          </a:ln>
          <a:effectLst/>
        </p:spPr>
        <p:txBody>
          <a:bodyPr/>
          <a:lstStyle/>
          <a:p>
            <a:pPr algn="ctr" eaLnBrk="1" hangingPunct="1">
              <a:defRPr/>
            </a:pPr>
            <a:endParaRPr lang="en-US" dirty="0">
              <a:latin typeface="ITC Franklin Gothic Std Book" pitchFamily="34" charset="0"/>
            </a:endParaRPr>
          </a:p>
        </p:txBody>
      </p:sp>
      <p:sp>
        <p:nvSpPr>
          <p:cNvPr id="3" name="Line 9"/>
          <p:cNvSpPr>
            <a:spLocks noChangeShapeType="1"/>
          </p:cNvSpPr>
          <p:nvPr userDrawn="1"/>
        </p:nvSpPr>
        <p:spPr bwMode="auto">
          <a:xfrm>
            <a:off x="0" y="2819400"/>
            <a:ext cx="9144000" cy="0"/>
          </a:xfrm>
          <a:prstGeom prst="line">
            <a:avLst/>
          </a:prstGeom>
          <a:noFill/>
          <a:ln w="63500">
            <a:solidFill>
              <a:srgbClr val="6CB33F"/>
            </a:solidFill>
            <a:round/>
            <a:headEnd/>
            <a:tailEn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282118000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ection title slide">
    <p:spTree>
      <p:nvGrpSpPr>
        <p:cNvPr id="1" name=""/>
        <p:cNvGrpSpPr/>
        <p:nvPr/>
      </p:nvGrpSpPr>
      <p:grpSpPr>
        <a:xfrm>
          <a:off x="0" y="0"/>
          <a:ext cx="0" cy="0"/>
          <a:chOff x="0" y="0"/>
          <a:chExt cx="0" cy="0"/>
        </a:xfrm>
      </p:grpSpPr>
      <p:pic>
        <p:nvPicPr>
          <p:cNvPr id="3" name="Picture 6"/>
          <p:cNvPicPr>
            <a:picLocks noChangeAspect="1"/>
          </p:cNvPicPr>
          <p:nvPr userDrawn="1"/>
        </p:nvPicPr>
        <p:blipFill>
          <a:blip r:embed="rId2">
            <a:extLst>
              <a:ext uri="{28A0092B-C50C-407E-A947-70E740481C1C}">
                <a14:useLocalDpi xmlns:a14="http://schemas.microsoft.com/office/drawing/2010/main" val="0"/>
              </a:ext>
            </a:extLst>
          </a:blip>
          <a:srcRect r="-7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4"/>
          <p:cNvSpPr>
            <a:spLocks noGrp="1"/>
          </p:cNvSpPr>
          <p:nvPr>
            <p:ph type="body" sz="quarter" idx="10"/>
          </p:nvPr>
        </p:nvSpPr>
        <p:spPr>
          <a:xfrm>
            <a:off x="2895600" y="3352800"/>
            <a:ext cx="6096000" cy="990600"/>
          </a:xfrm>
        </p:spPr>
        <p:txBody>
          <a:bodyPr/>
          <a:lstStyle>
            <a:lvl1pPr>
              <a:spcAft>
                <a:spcPts val="0"/>
              </a:spcAft>
              <a:defRPr sz="3000" b="1">
                <a:solidFill>
                  <a:srgbClr val="006595"/>
                </a:solidFill>
                <a:latin typeface="Rockwell" pitchFamily="18" charset="0"/>
              </a:defRPr>
            </a:lvl1pPr>
            <a:lvl2pPr marL="7938" indent="0">
              <a:spcBef>
                <a:spcPts val="0"/>
              </a:spcBef>
              <a:buNone/>
              <a:defRPr sz="2400">
                <a:solidFill>
                  <a:srgbClr val="006595"/>
                </a:solidFill>
                <a:latin typeface="Franklin Gothic Book"/>
              </a:defRPr>
            </a:lvl2pPr>
          </a:lstStyle>
          <a:p>
            <a:pPr lvl="0"/>
            <a:r>
              <a:rPr lang="en-US"/>
              <a:t>Click to edit Master text styles</a:t>
            </a:r>
          </a:p>
          <a:p>
            <a:pPr lvl="1"/>
            <a:r>
              <a:rPr lang="en-US"/>
              <a:t>Second level</a:t>
            </a:r>
          </a:p>
        </p:txBody>
      </p:sp>
      <p:sp>
        <p:nvSpPr>
          <p:cNvPr id="4" name="Slide Number Placeholder 6"/>
          <p:cNvSpPr>
            <a:spLocks noGrp="1"/>
          </p:cNvSpPr>
          <p:nvPr>
            <p:ph type="sldNum" sz="quarter" idx="11"/>
          </p:nvPr>
        </p:nvSpPr>
        <p:spPr/>
        <p:txBody>
          <a:bodyPr/>
          <a:lstStyle>
            <a:lvl1pPr>
              <a:defRPr/>
            </a:lvl1pPr>
          </a:lstStyle>
          <a:p>
            <a:pPr>
              <a:defRPr/>
            </a:pPr>
            <a:fld id="{E8FC1D7D-08CB-45C8-950C-EF625BB1BB9D}" type="slidenum">
              <a:rPr lang="en-US"/>
              <a:pPr>
                <a:defRPr/>
              </a:pPr>
              <a:t>‹#›</a:t>
            </a:fld>
            <a:endParaRPr lang="en-US" dirty="0"/>
          </a:p>
        </p:txBody>
      </p:sp>
    </p:spTree>
    <p:extLst>
      <p:ext uri="{BB962C8B-B14F-4D97-AF65-F5344CB8AC3E}">
        <p14:creationId xmlns:p14="http://schemas.microsoft.com/office/powerpoint/2010/main" val="128178842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Single Container">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1"/>
            <a:ext cx="7772400" cy="822960"/>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371600"/>
            <a:ext cx="7772400" cy="4351338"/>
          </a:xfrm>
        </p:spPr>
        <p:txBody>
          <a:bodyPr/>
          <a:lstStyle/>
          <a:p>
            <a:pPr lvl="0"/>
            <a:r>
              <a:rPr lang="en-US" dirty="0"/>
              <a:t>Edit Master text styles</a:t>
            </a:r>
          </a:p>
          <a:p>
            <a:pPr lvl="1"/>
            <a:r>
              <a:rPr lang="en-US" dirty="0"/>
              <a:t>Second level</a:t>
            </a:r>
          </a:p>
          <a:p>
            <a:pPr lvl="2"/>
            <a:r>
              <a:rPr lang="en-US" dirty="0"/>
              <a:t>Third level</a:t>
            </a:r>
          </a:p>
        </p:txBody>
      </p:sp>
      <p:sp>
        <p:nvSpPr>
          <p:cNvPr id="7" name="Slide Number Placeholder 5">
            <a:extLst>
              <a:ext uri="{FF2B5EF4-FFF2-40B4-BE49-F238E27FC236}">
                <a16:creationId xmlns:a16="http://schemas.microsoft.com/office/drawing/2014/main" id="{42A3BA48-CF1B-4284-B3D8-7BF808D30C39}"/>
              </a:ext>
            </a:extLst>
          </p:cNvPr>
          <p:cNvSpPr>
            <a:spLocks noGrp="1"/>
          </p:cNvSpPr>
          <p:nvPr>
            <p:ph type="sldNum" sz="quarter" idx="4"/>
          </p:nvPr>
        </p:nvSpPr>
        <p:spPr>
          <a:xfrm>
            <a:off x="6368142" y="6400800"/>
            <a:ext cx="2090057" cy="274320"/>
          </a:xfrm>
          <a:prstGeom prst="rect">
            <a:avLst/>
          </a:prstGeom>
        </p:spPr>
        <p:txBody>
          <a:bodyPr lIns="0" tIns="0" rIns="0" bIns="0" anchor="b" anchorCtr="0"/>
          <a:lstStyle>
            <a:lvl1pPr algn="r">
              <a:defRPr sz="1000" b="1">
                <a:solidFill>
                  <a:schemeClr val="accent1"/>
                </a:solidFill>
                <a:latin typeface="Franklin Gothic Demi" panose="020B0703020102020204" pitchFamily="34" charset="0"/>
              </a:defRPr>
            </a:lvl1pPr>
          </a:lstStyle>
          <a:p>
            <a:fld id="{627CA14E-5EDD-4C5C-B4B2-BE16B502D62B}" type="slidenum">
              <a:rPr lang="en-US" smtClean="0"/>
              <a:pPr/>
              <a:t>‹#›</a:t>
            </a:fld>
            <a:endParaRPr lang="en-US" dirty="0"/>
          </a:p>
        </p:txBody>
      </p:sp>
    </p:spTree>
    <p:extLst>
      <p:ext uri="{BB962C8B-B14F-4D97-AF65-F5344CB8AC3E}">
        <p14:creationId xmlns:p14="http://schemas.microsoft.com/office/powerpoint/2010/main" val="1760944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20040" y="193449"/>
            <a:ext cx="8503920" cy="533400"/>
          </a:xfrm>
        </p:spPr>
        <p:txBody>
          <a:bodyPr/>
          <a:lstStyle/>
          <a:p>
            <a:r>
              <a:rPr lang="en-US" dirty="0"/>
              <a:t>Click to edit Master title style</a:t>
            </a:r>
          </a:p>
        </p:txBody>
      </p:sp>
      <p:sp>
        <p:nvSpPr>
          <p:cNvPr id="9" name="Text Placeholder 7"/>
          <p:cNvSpPr>
            <a:spLocks noGrp="1"/>
          </p:cNvSpPr>
          <p:nvPr>
            <p:ph type="body" sz="quarter" idx="11" hasCustomPrompt="1"/>
          </p:nvPr>
        </p:nvSpPr>
        <p:spPr>
          <a:xfrm>
            <a:off x="411480" y="1005840"/>
            <a:ext cx="8407400" cy="546100"/>
          </a:xfrm>
          <a:prstGeom prst="rect">
            <a:avLst/>
          </a:prstGeom>
          <a:noFill/>
        </p:spPr>
        <p:txBody>
          <a:bodyPr wrap="square" lIns="45720" rtlCol="0" anchor="ctr" anchorCtr="0">
            <a:noAutofit/>
          </a:bodyPr>
          <a:lstStyle>
            <a:lvl1pPr marL="0" indent="0">
              <a:defRPr lang="en-US" sz="1300" kern="1200" dirty="0" smtClean="0">
                <a:solidFill>
                  <a:schemeClr val="accent6"/>
                </a:solidFill>
                <a:latin typeface="Arial" charset="0"/>
                <a:cs typeface="Arial" charset="0"/>
              </a:defRPr>
            </a:lvl1pPr>
            <a:lvl2pPr>
              <a:defRPr lang="en-US" sz="1400" kern="1200" dirty="0" smtClean="0">
                <a:solidFill>
                  <a:schemeClr val="tx1"/>
                </a:solidFill>
                <a:latin typeface="Arial" charset="0"/>
                <a:ea typeface="+mn-ea"/>
                <a:cs typeface="Arial" charset="0"/>
              </a:defRPr>
            </a:lvl2pPr>
            <a:lvl3pPr>
              <a:defRPr lang="en-US" sz="1400" kern="1200" dirty="0" smtClean="0">
                <a:solidFill>
                  <a:schemeClr val="tx1"/>
                </a:solidFill>
                <a:latin typeface="Arial" charset="0"/>
                <a:ea typeface="+mn-ea"/>
                <a:cs typeface="Arial" charset="0"/>
              </a:defRPr>
            </a:lvl3pPr>
            <a:lvl4pPr>
              <a:defRPr lang="en-US" sz="1400" kern="1200" dirty="0" smtClean="0">
                <a:solidFill>
                  <a:schemeClr val="tx1"/>
                </a:solidFill>
                <a:latin typeface="Arial" charset="0"/>
                <a:ea typeface="+mn-ea"/>
                <a:cs typeface="Arial" charset="0"/>
              </a:defRPr>
            </a:lvl4pPr>
            <a:lvl5pPr>
              <a:defRPr lang="en-US" sz="1400" kern="1200" dirty="0">
                <a:latin typeface="Arial" charset="0"/>
                <a:ea typeface="+mn-ea"/>
                <a:cs typeface="Arial" charset="0"/>
              </a:defRPr>
            </a:lvl5pPr>
          </a:lstStyle>
          <a:p>
            <a:pPr lvl="0">
              <a:spcBef>
                <a:spcPct val="0"/>
              </a:spcBef>
            </a:pPr>
            <a:r>
              <a:rPr lang="en-US" dirty="0"/>
              <a:t>Click to edit tagline (should summarize the slide)</a:t>
            </a:r>
          </a:p>
        </p:txBody>
      </p:sp>
    </p:spTree>
    <p:extLst>
      <p:ext uri="{BB962C8B-B14F-4D97-AF65-F5344CB8AC3E}">
        <p14:creationId xmlns:p14="http://schemas.microsoft.com/office/powerpoint/2010/main" val="2529366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Single Container">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1"/>
            <a:ext cx="7772400" cy="822960"/>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371600"/>
            <a:ext cx="7772400" cy="4351338"/>
          </a:xfrm>
        </p:spPr>
        <p:txBody>
          <a:bodyPr/>
          <a:lstStyle/>
          <a:p>
            <a:pPr lvl="0"/>
            <a:r>
              <a:rPr lang="en-US" dirty="0"/>
              <a:t>Edit Master text styles</a:t>
            </a:r>
          </a:p>
          <a:p>
            <a:pPr lvl="1"/>
            <a:r>
              <a:rPr lang="en-US" dirty="0"/>
              <a:t>Second level</a:t>
            </a:r>
          </a:p>
          <a:p>
            <a:pPr lvl="2"/>
            <a:r>
              <a:rPr lang="en-US" dirty="0"/>
              <a:t>Third level</a:t>
            </a:r>
          </a:p>
        </p:txBody>
      </p:sp>
      <p:sp>
        <p:nvSpPr>
          <p:cNvPr id="7" name="Slide Number Placeholder 5">
            <a:extLst>
              <a:ext uri="{FF2B5EF4-FFF2-40B4-BE49-F238E27FC236}">
                <a16:creationId xmlns:a16="http://schemas.microsoft.com/office/drawing/2014/main" id="{42A3BA48-CF1B-4284-B3D8-7BF808D30C39}"/>
              </a:ext>
            </a:extLst>
          </p:cNvPr>
          <p:cNvSpPr>
            <a:spLocks noGrp="1"/>
          </p:cNvSpPr>
          <p:nvPr>
            <p:ph type="sldNum" sz="quarter" idx="4"/>
          </p:nvPr>
        </p:nvSpPr>
        <p:spPr>
          <a:xfrm>
            <a:off x="6368142" y="6400800"/>
            <a:ext cx="2090057" cy="274320"/>
          </a:xfrm>
          <a:prstGeom prst="rect">
            <a:avLst/>
          </a:prstGeom>
        </p:spPr>
        <p:txBody>
          <a:bodyPr lIns="0" tIns="0" rIns="0" bIns="0" anchor="b" anchorCtr="0"/>
          <a:lstStyle>
            <a:lvl1pPr algn="r">
              <a:defRPr sz="1000" b="1">
                <a:solidFill>
                  <a:schemeClr val="accent1"/>
                </a:solidFill>
                <a:latin typeface="Franklin Gothic Demi" panose="020B0703020102020204" pitchFamily="34" charset="0"/>
              </a:defRPr>
            </a:lvl1pPr>
          </a:lstStyle>
          <a:p>
            <a:fld id="{627CA14E-5EDD-4C5C-B4B2-BE16B502D62B}" type="slidenum">
              <a:rPr lang="en-US" smtClean="0"/>
              <a:pPr/>
              <a:t>‹#›</a:t>
            </a:fld>
            <a:endParaRPr lang="en-US" dirty="0"/>
          </a:p>
        </p:txBody>
      </p:sp>
    </p:spTree>
    <p:extLst>
      <p:ext uri="{BB962C8B-B14F-4D97-AF65-F5344CB8AC3E}">
        <p14:creationId xmlns:p14="http://schemas.microsoft.com/office/powerpoint/2010/main" val="1392352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ouble Container">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1"/>
            <a:ext cx="7772400" cy="82296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1371600"/>
            <a:ext cx="3657600" cy="4351338"/>
          </a:xfrm>
        </p:spPr>
        <p:txBody>
          <a:bodyPr/>
          <a:lstStyle/>
          <a:p>
            <a:pPr lvl="0"/>
            <a:r>
              <a:rPr lang="en-US" dirty="0"/>
              <a:t>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800600" y="1371600"/>
            <a:ext cx="3657600" cy="4351338"/>
          </a:xfrm>
        </p:spPr>
        <p:txBody>
          <a:bodyPr/>
          <a:lstStyle/>
          <a:p>
            <a:pPr lvl="0"/>
            <a:r>
              <a:rPr lang="en-US" dirty="0"/>
              <a:t>Edit Master text styles</a:t>
            </a:r>
          </a:p>
          <a:p>
            <a:pPr lvl="1"/>
            <a:r>
              <a:rPr lang="en-US" dirty="0"/>
              <a:t>Second level</a:t>
            </a:r>
          </a:p>
          <a:p>
            <a:pPr lvl="2"/>
            <a:r>
              <a:rPr lang="en-US" dirty="0"/>
              <a:t>Third level</a:t>
            </a:r>
          </a:p>
          <a:p>
            <a:pPr lvl="3"/>
            <a:endParaRPr lang="en-US" dirty="0"/>
          </a:p>
        </p:txBody>
      </p:sp>
      <p:sp>
        <p:nvSpPr>
          <p:cNvPr id="8" name="Slide Number Placeholder 5">
            <a:extLst>
              <a:ext uri="{FF2B5EF4-FFF2-40B4-BE49-F238E27FC236}">
                <a16:creationId xmlns:a16="http://schemas.microsoft.com/office/drawing/2014/main" id="{75B0D228-98D2-4D9F-904F-CB92A0666B47}"/>
              </a:ext>
            </a:extLst>
          </p:cNvPr>
          <p:cNvSpPr>
            <a:spLocks noGrp="1"/>
          </p:cNvSpPr>
          <p:nvPr>
            <p:ph type="sldNum" sz="quarter" idx="4"/>
          </p:nvPr>
        </p:nvSpPr>
        <p:spPr>
          <a:xfrm>
            <a:off x="6368142" y="6400800"/>
            <a:ext cx="2090057" cy="274320"/>
          </a:xfrm>
          <a:prstGeom prst="rect">
            <a:avLst/>
          </a:prstGeom>
        </p:spPr>
        <p:txBody>
          <a:bodyPr lIns="0" tIns="0" rIns="0" bIns="0" anchor="b" anchorCtr="0"/>
          <a:lstStyle>
            <a:lvl1pPr algn="r">
              <a:defRPr sz="1000" b="1">
                <a:solidFill>
                  <a:schemeClr val="accent1"/>
                </a:solidFill>
                <a:latin typeface="Franklin Gothic Demi" panose="020B0703020102020204" pitchFamily="34" charset="0"/>
              </a:defRPr>
            </a:lvl1pPr>
          </a:lstStyle>
          <a:p>
            <a:fld id="{627CA14E-5EDD-4C5C-B4B2-BE16B502D62B}" type="slidenum">
              <a:rPr lang="en-US" smtClean="0"/>
              <a:pPr/>
              <a:t>‹#›</a:t>
            </a:fld>
            <a:endParaRPr lang="en-US" dirty="0"/>
          </a:p>
        </p:txBody>
      </p:sp>
    </p:spTree>
    <p:extLst>
      <p:ext uri="{BB962C8B-B14F-4D97-AF65-F5344CB8AC3E}">
        <p14:creationId xmlns:p14="http://schemas.microsoft.com/office/powerpoint/2010/main" val="3648704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iple Container">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822960"/>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5800" y="1371600"/>
            <a:ext cx="7772400" cy="636814"/>
          </a:xfrm>
        </p:spPr>
        <p:txBody>
          <a:bodyPr anchor="t" anchorCtr="0">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685800" y="2103120"/>
            <a:ext cx="3657600" cy="3840480"/>
          </a:xfrm>
        </p:spPr>
        <p:txBody>
          <a:bodyPr/>
          <a:lstStyle/>
          <a:p>
            <a:pPr lvl="1"/>
            <a:r>
              <a:rPr lang="en-US" dirty="0"/>
              <a:t>Second level</a:t>
            </a:r>
          </a:p>
          <a:p>
            <a:pPr lvl="2"/>
            <a:r>
              <a:rPr lang="en-US" dirty="0"/>
              <a:t>Third level</a:t>
            </a:r>
          </a:p>
        </p:txBody>
      </p:sp>
      <p:sp>
        <p:nvSpPr>
          <p:cNvPr id="6" name="Content Placeholder 5"/>
          <p:cNvSpPr>
            <a:spLocks noGrp="1"/>
          </p:cNvSpPr>
          <p:nvPr>
            <p:ph sz="quarter" idx="4" hasCustomPrompt="1"/>
          </p:nvPr>
        </p:nvSpPr>
        <p:spPr>
          <a:xfrm>
            <a:off x="4800600" y="2103120"/>
            <a:ext cx="3657600" cy="3840480"/>
          </a:xfrm>
        </p:spPr>
        <p:txBody>
          <a:bodyPr/>
          <a:lstStyle/>
          <a:p>
            <a:pPr lvl="1"/>
            <a:r>
              <a:rPr lang="en-US" dirty="0"/>
              <a:t>Second level</a:t>
            </a:r>
          </a:p>
          <a:p>
            <a:pPr lvl="2"/>
            <a:r>
              <a:rPr lang="en-US" dirty="0"/>
              <a:t>Third level</a:t>
            </a:r>
          </a:p>
        </p:txBody>
      </p:sp>
      <p:sp>
        <p:nvSpPr>
          <p:cNvPr id="10" name="Slide Number Placeholder 5">
            <a:extLst>
              <a:ext uri="{FF2B5EF4-FFF2-40B4-BE49-F238E27FC236}">
                <a16:creationId xmlns:a16="http://schemas.microsoft.com/office/drawing/2014/main" id="{8484B6A5-2273-40FF-B624-07AEB123C4D2}"/>
              </a:ext>
            </a:extLst>
          </p:cNvPr>
          <p:cNvSpPr>
            <a:spLocks noGrp="1"/>
          </p:cNvSpPr>
          <p:nvPr>
            <p:ph type="sldNum" sz="quarter" idx="10"/>
          </p:nvPr>
        </p:nvSpPr>
        <p:spPr>
          <a:xfrm>
            <a:off x="6368142" y="6400800"/>
            <a:ext cx="2090057" cy="274320"/>
          </a:xfrm>
          <a:prstGeom prst="rect">
            <a:avLst/>
          </a:prstGeom>
        </p:spPr>
        <p:txBody>
          <a:bodyPr lIns="0" tIns="0" rIns="0" bIns="0" anchor="b" anchorCtr="0"/>
          <a:lstStyle>
            <a:lvl1pPr algn="r">
              <a:defRPr sz="1000" b="1">
                <a:solidFill>
                  <a:schemeClr val="accent1"/>
                </a:solidFill>
                <a:latin typeface="Franklin Gothic Demi" panose="020B0703020102020204" pitchFamily="34" charset="0"/>
              </a:defRPr>
            </a:lvl1pPr>
          </a:lstStyle>
          <a:p>
            <a:fld id="{627CA14E-5EDD-4C5C-B4B2-BE16B502D62B}" type="slidenum">
              <a:rPr lang="en-US" smtClean="0"/>
              <a:pPr/>
              <a:t>‹#›</a:t>
            </a:fld>
            <a:endParaRPr lang="en-US" dirty="0"/>
          </a:p>
        </p:txBody>
      </p:sp>
    </p:spTree>
    <p:extLst>
      <p:ext uri="{BB962C8B-B14F-4D97-AF65-F5344CB8AC3E}">
        <p14:creationId xmlns:p14="http://schemas.microsoft.com/office/powerpoint/2010/main" val="30579807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ix Containers">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1"/>
            <a:ext cx="7772400" cy="82296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1371600"/>
            <a:ext cx="2468880" cy="2057400"/>
          </a:xfrm>
        </p:spPr>
        <p:txBody>
          <a:bodyPr/>
          <a:lstStyle>
            <a:lvl1pPr>
              <a:defRPr sz="1800"/>
            </a:lvl1pPr>
          </a:lstStyle>
          <a:p>
            <a:pPr lvl="0"/>
            <a:r>
              <a:rPr lang="en-US" dirty="0"/>
              <a:t>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3337560" y="1371600"/>
            <a:ext cx="2468880" cy="2057400"/>
          </a:xfrm>
        </p:spPr>
        <p:txBody>
          <a:bodyPr/>
          <a:lstStyle>
            <a:lvl1pPr>
              <a:defRPr sz="1800"/>
            </a:lvl1pPr>
          </a:lstStyle>
          <a:p>
            <a:pPr lvl="0"/>
            <a:r>
              <a:rPr lang="en-US" dirty="0"/>
              <a:t>Edit Master text styles</a:t>
            </a:r>
          </a:p>
          <a:p>
            <a:pPr lvl="1"/>
            <a:r>
              <a:rPr lang="en-US" dirty="0"/>
              <a:t>Second level</a:t>
            </a:r>
          </a:p>
          <a:p>
            <a:pPr lvl="2"/>
            <a:r>
              <a:rPr lang="en-US" dirty="0"/>
              <a:t>Third level</a:t>
            </a:r>
          </a:p>
          <a:p>
            <a:pPr lvl="3"/>
            <a:endParaRPr lang="en-US" dirty="0"/>
          </a:p>
        </p:txBody>
      </p:sp>
      <p:sp>
        <p:nvSpPr>
          <p:cNvPr id="8" name="Slide Number Placeholder 5">
            <a:extLst>
              <a:ext uri="{FF2B5EF4-FFF2-40B4-BE49-F238E27FC236}">
                <a16:creationId xmlns:a16="http://schemas.microsoft.com/office/drawing/2014/main" id="{75B0D228-98D2-4D9F-904F-CB92A0666B47}"/>
              </a:ext>
            </a:extLst>
          </p:cNvPr>
          <p:cNvSpPr>
            <a:spLocks noGrp="1"/>
          </p:cNvSpPr>
          <p:nvPr>
            <p:ph type="sldNum" sz="quarter" idx="4"/>
          </p:nvPr>
        </p:nvSpPr>
        <p:spPr>
          <a:xfrm>
            <a:off x="6368142" y="6400800"/>
            <a:ext cx="2090057" cy="274320"/>
          </a:xfrm>
          <a:prstGeom prst="rect">
            <a:avLst/>
          </a:prstGeom>
        </p:spPr>
        <p:txBody>
          <a:bodyPr lIns="0" tIns="0" rIns="0" bIns="0" anchor="b" anchorCtr="0"/>
          <a:lstStyle>
            <a:lvl1pPr algn="r">
              <a:defRPr sz="1000" b="1">
                <a:solidFill>
                  <a:schemeClr val="accent1"/>
                </a:solidFill>
                <a:latin typeface="Franklin Gothic Demi" panose="020B0703020102020204" pitchFamily="34" charset="0"/>
              </a:defRPr>
            </a:lvl1pPr>
          </a:lstStyle>
          <a:p>
            <a:fld id="{627CA14E-5EDD-4C5C-B4B2-BE16B502D62B}" type="slidenum">
              <a:rPr lang="en-US" smtClean="0"/>
              <a:pPr/>
              <a:t>‹#›</a:t>
            </a:fld>
            <a:endParaRPr lang="en-US" dirty="0"/>
          </a:p>
        </p:txBody>
      </p:sp>
      <p:sp>
        <p:nvSpPr>
          <p:cNvPr id="6" name="Content Placeholder 3">
            <a:extLst>
              <a:ext uri="{FF2B5EF4-FFF2-40B4-BE49-F238E27FC236}">
                <a16:creationId xmlns:a16="http://schemas.microsoft.com/office/drawing/2014/main" id="{E17CF263-9893-403C-B06C-696E31C38971}"/>
              </a:ext>
            </a:extLst>
          </p:cNvPr>
          <p:cNvSpPr>
            <a:spLocks noGrp="1"/>
          </p:cNvSpPr>
          <p:nvPr>
            <p:ph sz="half" idx="10"/>
          </p:nvPr>
        </p:nvSpPr>
        <p:spPr>
          <a:xfrm>
            <a:off x="5989320" y="1371600"/>
            <a:ext cx="2468880" cy="2057400"/>
          </a:xfrm>
        </p:spPr>
        <p:txBody>
          <a:bodyPr/>
          <a:lstStyle>
            <a:lvl1pPr>
              <a:defRPr sz="1800"/>
            </a:lvl1pPr>
          </a:lstStyle>
          <a:p>
            <a:pPr lvl="0"/>
            <a:r>
              <a:rPr lang="en-US" dirty="0"/>
              <a:t>Edit Master text styles</a:t>
            </a:r>
          </a:p>
          <a:p>
            <a:pPr lvl="1"/>
            <a:r>
              <a:rPr lang="en-US" dirty="0"/>
              <a:t>Second level</a:t>
            </a:r>
          </a:p>
          <a:p>
            <a:pPr lvl="2"/>
            <a:r>
              <a:rPr lang="en-US" dirty="0"/>
              <a:t>Third level</a:t>
            </a:r>
          </a:p>
          <a:p>
            <a:pPr lvl="3"/>
            <a:endParaRPr lang="en-US" dirty="0"/>
          </a:p>
        </p:txBody>
      </p:sp>
      <p:sp>
        <p:nvSpPr>
          <p:cNvPr id="7" name="Content Placeholder 2">
            <a:extLst>
              <a:ext uri="{FF2B5EF4-FFF2-40B4-BE49-F238E27FC236}">
                <a16:creationId xmlns:a16="http://schemas.microsoft.com/office/drawing/2014/main" id="{784358DA-9D0E-46C0-82EF-6F25F64345DE}"/>
              </a:ext>
            </a:extLst>
          </p:cNvPr>
          <p:cNvSpPr>
            <a:spLocks noGrp="1"/>
          </p:cNvSpPr>
          <p:nvPr>
            <p:ph sz="half" idx="11"/>
          </p:nvPr>
        </p:nvSpPr>
        <p:spPr>
          <a:xfrm>
            <a:off x="685799" y="3840480"/>
            <a:ext cx="2468880" cy="2057400"/>
          </a:xfrm>
        </p:spPr>
        <p:txBody>
          <a:bodyPr/>
          <a:lstStyle>
            <a:lvl1pPr>
              <a:defRPr sz="1800"/>
            </a:lvl1pPr>
          </a:lstStyle>
          <a:p>
            <a:pPr lvl="0"/>
            <a:r>
              <a:rPr lang="en-US" dirty="0"/>
              <a:t>Edit Master text styles</a:t>
            </a:r>
          </a:p>
          <a:p>
            <a:pPr lvl="1"/>
            <a:r>
              <a:rPr lang="en-US" dirty="0"/>
              <a:t>Second level</a:t>
            </a:r>
          </a:p>
          <a:p>
            <a:pPr lvl="2"/>
            <a:r>
              <a:rPr lang="en-US" dirty="0"/>
              <a:t>Third level</a:t>
            </a:r>
          </a:p>
        </p:txBody>
      </p:sp>
      <p:sp>
        <p:nvSpPr>
          <p:cNvPr id="9" name="Content Placeholder 3">
            <a:extLst>
              <a:ext uri="{FF2B5EF4-FFF2-40B4-BE49-F238E27FC236}">
                <a16:creationId xmlns:a16="http://schemas.microsoft.com/office/drawing/2014/main" id="{1C188227-5D9A-459D-879E-B130F6831B4E}"/>
              </a:ext>
            </a:extLst>
          </p:cNvPr>
          <p:cNvSpPr>
            <a:spLocks noGrp="1"/>
          </p:cNvSpPr>
          <p:nvPr>
            <p:ph sz="half" idx="12"/>
          </p:nvPr>
        </p:nvSpPr>
        <p:spPr>
          <a:xfrm>
            <a:off x="3337559" y="3840480"/>
            <a:ext cx="2468880" cy="2057400"/>
          </a:xfrm>
        </p:spPr>
        <p:txBody>
          <a:bodyPr/>
          <a:lstStyle>
            <a:lvl1pPr>
              <a:defRPr sz="1800"/>
            </a:lvl1pPr>
          </a:lstStyle>
          <a:p>
            <a:pPr lvl="0"/>
            <a:r>
              <a:rPr lang="en-US" dirty="0"/>
              <a:t>Edit Master text styles</a:t>
            </a:r>
          </a:p>
          <a:p>
            <a:pPr lvl="1"/>
            <a:r>
              <a:rPr lang="en-US" dirty="0"/>
              <a:t>Second level</a:t>
            </a:r>
          </a:p>
          <a:p>
            <a:pPr lvl="2"/>
            <a:r>
              <a:rPr lang="en-US" dirty="0"/>
              <a:t>Third level</a:t>
            </a:r>
          </a:p>
          <a:p>
            <a:pPr lvl="3"/>
            <a:endParaRPr lang="en-US" dirty="0"/>
          </a:p>
        </p:txBody>
      </p:sp>
      <p:sp>
        <p:nvSpPr>
          <p:cNvPr id="10" name="Content Placeholder 3">
            <a:extLst>
              <a:ext uri="{FF2B5EF4-FFF2-40B4-BE49-F238E27FC236}">
                <a16:creationId xmlns:a16="http://schemas.microsoft.com/office/drawing/2014/main" id="{ECCDF296-1D6B-4AE4-87A9-885CFA150515}"/>
              </a:ext>
            </a:extLst>
          </p:cNvPr>
          <p:cNvSpPr>
            <a:spLocks noGrp="1"/>
          </p:cNvSpPr>
          <p:nvPr>
            <p:ph sz="half" idx="13"/>
          </p:nvPr>
        </p:nvSpPr>
        <p:spPr>
          <a:xfrm>
            <a:off x="5989319" y="3840480"/>
            <a:ext cx="2468880" cy="2057400"/>
          </a:xfrm>
        </p:spPr>
        <p:txBody>
          <a:bodyPr/>
          <a:lstStyle>
            <a:lvl1pPr>
              <a:defRPr sz="1800"/>
            </a:lvl1pPr>
          </a:lstStyle>
          <a:p>
            <a:pPr lvl="0"/>
            <a:r>
              <a:rPr lang="en-US" dirty="0"/>
              <a:t>Edit Master text styles</a:t>
            </a:r>
          </a:p>
          <a:p>
            <a:pPr lvl="1"/>
            <a:r>
              <a:rPr lang="en-US" dirty="0"/>
              <a:t>Second level</a:t>
            </a:r>
          </a:p>
          <a:p>
            <a:pPr lvl="2"/>
            <a:r>
              <a:rPr lang="en-US" dirty="0"/>
              <a:t>Third level</a:t>
            </a:r>
          </a:p>
          <a:p>
            <a:pPr lvl="3"/>
            <a:endParaRPr lang="en-US" dirty="0"/>
          </a:p>
        </p:txBody>
      </p:sp>
    </p:spTree>
    <p:extLst>
      <p:ext uri="{BB962C8B-B14F-4D97-AF65-F5344CB8AC3E}">
        <p14:creationId xmlns:p14="http://schemas.microsoft.com/office/powerpoint/2010/main" val="3242069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10" Type="http://schemas.openxmlformats.org/officeDocument/2006/relationships/image" Target="../media/image3.png"/><Relationship Id="rId4" Type="http://schemas.openxmlformats.org/officeDocument/2006/relationships/slideLayout" Target="../slideLayouts/slideLayout7.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5.jpg"/><Relationship Id="rId5" Type="http://schemas.openxmlformats.org/officeDocument/2006/relationships/theme" Target="../theme/theme5.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4458F7F-88B3-42E9-8CE6-06507BF8E060}"/>
              </a:ext>
            </a:extLst>
          </p:cNvPr>
          <p:cNvSpPr/>
          <p:nvPr/>
        </p:nvSpPr>
        <p:spPr>
          <a:xfrm>
            <a:off x="0" y="-1"/>
            <a:ext cx="9144000" cy="2286000"/>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pic>
        <p:nvPicPr>
          <p:cNvPr id="9" name="Picture 8">
            <a:extLst>
              <a:ext uri="{FF2B5EF4-FFF2-40B4-BE49-F238E27FC236}">
                <a16:creationId xmlns:a16="http://schemas.microsoft.com/office/drawing/2014/main" id="{32801CBE-A318-4F2A-B0DE-174BAA9B57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650" y="737615"/>
            <a:ext cx="2487168" cy="810768"/>
          </a:xfrm>
          <a:prstGeom prst="rect">
            <a:avLst/>
          </a:prstGeom>
        </p:spPr>
      </p:pic>
    </p:spTree>
    <p:extLst>
      <p:ext uri="{BB962C8B-B14F-4D97-AF65-F5344CB8AC3E}">
        <p14:creationId xmlns:p14="http://schemas.microsoft.com/office/powerpoint/2010/main" val="1835571244"/>
      </p:ext>
    </p:extLst>
  </p:cSld>
  <p:clrMap bg1="lt1" tx1="dk1" bg2="lt2" tx2="dk2" accent1="accent1" accent2="accent2" accent3="accent3" accent4="accent4" accent5="accent5" accent6="accent6" hlink="hlink" folHlink="folHlink"/>
  <p:sldLayoutIdLst>
    <p:sldLayoutId id="2147483661" r:id="rId1"/>
    <p:sldLayoutId id="2147483677" r:id="rId2"/>
  </p:sldLayoutIdLst>
  <p:txStyles>
    <p:titleStyle>
      <a:lvl1pPr algn="l" defTabSz="914400" rtl="0" eaLnBrk="1" latinLnBrk="0" hangingPunct="1">
        <a:lnSpc>
          <a:spcPts val="3700"/>
        </a:lnSpc>
        <a:spcBef>
          <a:spcPct val="0"/>
        </a:spcBef>
        <a:buNone/>
        <a:defRPr sz="3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2200" b="1" kern="1200">
          <a:solidFill>
            <a:schemeClr val="accent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CAA888-672A-4858-A3DF-0284C0FD40E4}"/>
              </a:ext>
            </a:extLst>
          </p:cNvPr>
          <p:cNvSpPr>
            <a:spLocks noGrp="1"/>
          </p:cNvSpPr>
          <p:nvPr>
            <p:ph type="title"/>
          </p:nvPr>
        </p:nvSpPr>
        <p:spPr>
          <a:xfrm>
            <a:off x="685800" y="4690872"/>
            <a:ext cx="7772400" cy="2176272"/>
          </a:xfrm>
          <a:prstGeom prst="rect">
            <a:avLst/>
          </a:prstGeom>
        </p:spPr>
        <p:txBody>
          <a:bodyPr vert="horz" lIns="0" tIns="0" rIns="0" bIns="0" rtlCol="0" anchor="ctr">
            <a:normAutofit/>
          </a:bodyPr>
          <a:lstStyle/>
          <a:p>
            <a:r>
              <a:rPr lang="en-US" dirty="0"/>
              <a:t>Click to edit Master title style</a:t>
            </a:r>
          </a:p>
        </p:txBody>
      </p:sp>
      <p:sp>
        <p:nvSpPr>
          <p:cNvPr id="7" name="Rectangle 6">
            <a:extLst>
              <a:ext uri="{FF2B5EF4-FFF2-40B4-BE49-F238E27FC236}">
                <a16:creationId xmlns:a16="http://schemas.microsoft.com/office/drawing/2014/main" id="{336AC6BE-2416-4FE8-9FB7-797EEEB6FF03}"/>
              </a:ext>
            </a:extLst>
          </p:cNvPr>
          <p:cNvSpPr/>
          <p:nvPr/>
        </p:nvSpPr>
        <p:spPr>
          <a:xfrm>
            <a:off x="0" y="-1"/>
            <a:ext cx="9144000" cy="4690872"/>
          </a:xfrm>
          <a:prstGeom prst="rect">
            <a:avLst/>
          </a:prstGeom>
          <a:solidFill>
            <a:schemeClr val="accent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accent1"/>
              </a:solidFill>
            </a:endParaRPr>
          </a:p>
        </p:txBody>
      </p:sp>
      <p:pic>
        <p:nvPicPr>
          <p:cNvPr id="9" name="Picture 8">
            <a:extLst>
              <a:ext uri="{FF2B5EF4-FFF2-40B4-BE49-F238E27FC236}">
                <a16:creationId xmlns:a16="http://schemas.microsoft.com/office/drawing/2014/main" id="{991AFD2B-F17E-498D-A8AB-A48E594112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702946" cy="4690871"/>
          </a:xfrm>
          <a:prstGeom prst="rect">
            <a:avLst/>
          </a:prstGeom>
        </p:spPr>
      </p:pic>
    </p:spTree>
    <p:extLst>
      <p:ext uri="{BB962C8B-B14F-4D97-AF65-F5344CB8AC3E}">
        <p14:creationId xmlns:p14="http://schemas.microsoft.com/office/powerpoint/2010/main" val="2385372816"/>
      </p:ext>
    </p:extLst>
  </p:cSld>
  <p:clrMap bg1="lt1" tx1="dk1" bg2="lt2" tx2="dk2" accent1="accent1" accent2="accent2" accent3="accent3" accent4="accent4" accent5="accent5" accent6="accent6" hlink="hlink" folHlink="folHlink"/>
  <p:sldLayoutIdLst>
    <p:sldLayoutId id="2147483670" r:id="rId1"/>
  </p:sldLayoutIdLst>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457201"/>
            <a:ext cx="7772400" cy="822960"/>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85800" y="1371600"/>
            <a:ext cx="77724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p:txBody>
      </p:sp>
      <p:sp>
        <p:nvSpPr>
          <p:cNvPr id="7" name="Rectangle 6">
            <a:extLst>
              <a:ext uri="{FF2B5EF4-FFF2-40B4-BE49-F238E27FC236}">
                <a16:creationId xmlns:a16="http://schemas.microsoft.com/office/drawing/2014/main" id="{B26173C7-2C04-425C-BD29-3396A8A21EA6}"/>
              </a:ext>
            </a:extLst>
          </p:cNvPr>
          <p:cNvSpPr/>
          <p:nvPr/>
        </p:nvSpPr>
        <p:spPr>
          <a:xfrm>
            <a:off x="685800" y="-1"/>
            <a:ext cx="1143000" cy="173736"/>
          </a:xfrm>
          <a:prstGeom prst="rect">
            <a:avLst/>
          </a:prstGeom>
          <a:solidFill>
            <a:schemeClr val="accent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pic>
        <p:nvPicPr>
          <p:cNvPr id="9" name="Picture 8">
            <a:extLst>
              <a:ext uri="{FF2B5EF4-FFF2-40B4-BE49-F238E27FC236}">
                <a16:creationId xmlns:a16="http://schemas.microsoft.com/office/drawing/2014/main" id="{36246736-785F-4BAF-9384-7242841A44A8}"/>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85800" y="6441238"/>
            <a:ext cx="1600200" cy="240929"/>
          </a:xfrm>
          <a:prstGeom prst="rect">
            <a:avLst/>
          </a:prstGeom>
        </p:spPr>
      </p:pic>
      <p:sp>
        <p:nvSpPr>
          <p:cNvPr id="14" name="Slide Number Placeholder 5">
            <a:extLst>
              <a:ext uri="{FF2B5EF4-FFF2-40B4-BE49-F238E27FC236}">
                <a16:creationId xmlns:a16="http://schemas.microsoft.com/office/drawing/2014/main" id="{1CC49869-E498-4D26-96D1-37C1700E9054}"/>
              </a:ext>
            </a:extLst>
          </p:cNvPr>
          <p:cNvSpPr>
            <a:spLocks noGrp="1"/>
          </p:cNvSpPr>
          <p:nvPr>
            <p:ph type="sldNum" sz="quarter" idx="4"/>
          </p:nvPr>
        </p:nvSpPr>
        <p:spPr>
          <a:xfrm>
            <a:off x="6368142" y="6400800"/>
            <a:ext cx="2090057" cy="274320"/>
          </a:xfrm>
          <a:prstGeom prst="rect">
            <a:avLst/>
          </a:prstGeom>
        </p:spPr>
        <p:txBody>
          <a:bodyPr lIns="0" tIns="0" rIns="0" bIns="0" anchor="b" anchorCtr="0"/>
          <a:lstStyle>
            <a:lvl1pPr algn="r">
              <a:defRPr sz="1000" b="1">
                <a:solidFill>
                  <a:schemeClr val="accent1"/>
                </a:solidFill>
                <a:latin typeface="Franklin Gothic Demi" panose="020B0703020102020204" pitchFamily="34" charset="0"/>
              </a:defRPr>
            </a:lvl1pPr>
          </a:lstStyle>
          <a:p>
            <a:fld id="{627CA14E-5EDD-4C5C-B4B2-BE16B502D62B}" type="slidenum">
              <a:rPr lang="en-US" smtClean="0"/>
              <a:pPr/>
              <a:t>‹#›</a:t>
            </a:fld>
            <a:endParaRPr lang="en-US" dirty="0"/>
          </a:p>
        </p:txBody>
      </p:sp>
    </p:spTree>
    <p:extLst>
      <p:ext uri="{BB962C8B-B14F-4D97-AF65-F5344CB8AC3E}">
        <p14:creationId xmlns:p14="http://schemas.microsoft.com/office/powerpoint/2010/main" val="3357185699"/>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71" r:id="rId4"/>
    <p:sldLayoutId id="2147483672" r:id="rId5"/>
    <p:sldLayoutId id="2147483674" r:id="rId6"/>
    <p:sldLayoutId id="2147483681" r:id="rId7"/>
    <p:sldLayoutId id="2147483687" r:id="rId8"/>
  </p:sldLayoutIdLst>
  <p:hf hdr="0"/>
  <p:txStyles>
    <p:titleStyle>
      <a:lvl1pPr algn="l" defTabSz="914400" rtl="0" eaLnBrk="1" latinLnBrk="0" hangingPunct="1">
        <a:lnSpc>
          <a:spcPct val="100000"/>
        </a:lnSpc>
        <a:spcBef>
          <a:spcPct val="0"/>
        </a:spcBef>
        <a:buNone/>
        <a:defRPr sz="2600" b="1" kern="1200">
          <a:solidFill>
            <a:schemeClr val="accent1"/>
          </a:solidFill>
          <a:latin typeface="+mj-lt"/>
          <a:ea typeface="+mj-ea"/>
          <a:cs typeface="+mj-cs"/>
        </a:defRPr>
      </a:lvl1pPr>
    </p:titleStyle>
    <p:bodyStyle>
      <a:lvl1pPr marL="0" indent="0" algn="l" defTabSz="914400" rtl="0" eaLnBrk="1" latinLnBrk="0" hangingPunct="1">
        <a:lnSpc>
          <a:spcPct val="110000"/>
        </a:lnSpc>
        <a:spcBef>
          <a:spcPts val="0"/>
        </a:spcBef>
        <a:spcAft>
          <a:spcPts val="600"/>
        </a:spcAft>
        <a:buFontTx/>
        <a:buNone/>
        <a:defRPr sz="2000" kern="1200">
          <a:solidFill>
            <a:schemeClr val="tx1">
              <a:lumMod val="65000"/>
              <a:lumOff val="35000"/>
            </a:schemeClr>
          </a:solidFill>
          <a:latin typeface="Franklin Gothic Demi" panose="020B0703020102020204" pitchFamily="34" charset="0"/>
          <a:ea typeface="+mn-ea"/>
          <a:cs typeface="+mn-cs"/>
        </a:defRPr>
      </a:lvl1pPr>
      <a:lvl2pPr marL="169863" indent="-169863" algn="l" defTabSz="914400" rtl="0" eaLnBrk="1" latinLnBrk="0" hangingPunct="1">
        <a:lnSpc>
          <a:spcPct val="110000"/>
        </a:lnSpc>
        <a:spcBef>
          <a:spcPts val="600"/>
        </a:spcBef>
        <a:spcAft>
          <a:spcPts val="300"/>
        </a:spcAft>
        <a:buFont typeface="Wingdings" panose="05000000000000000000" pitchFamily="2" charset="2"/>
        <a:buChar char="§"/>
        <a:defRPr sz="1600" kern="1200">
          <a:solidFill>
            <a:schemeClr val="tx1">
              <a:lumMod val="65000"/>
              <a:lumOff val="35000"/>
            </a:schemeClr>
          </a:solidFill>
          <a:latin typeface="+mn-lt"/>
          <a:ea typeface="+mn-ea"/>
          <a:cs typeface="+mn-cs"/>
        </a:defRPr>
      </a:lvl2pPr>
      <a:lvl3pPr marL="398463" indent="-169863" algn="l" defTabSz="914400" rtl="0" eaLnBrk="1" latinLnBrk="0" hangingPunct="1">
        <a:lnSpc>
          <a:spcPct val="110000"/>
        </a:lnSpc>
        <a:spcBef>
          <a:spcPts val="300"/>
        </a:spcBef>
        <a:spcAft>
          <a:spcPts val="300"/>
        </a:spcAft>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EBDD5A-3690-4FF1-B5AA-248C3F1AA129}"/>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2F546D-9144-4774-8281-DBF244E0055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EB31A2-0018-4417-9911-AF95D8C11E9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2E5278-D247-4B2D-8FD5-CF06E9737E2D}" type="datetimeFigureOut">
              <a:rPr lang="en-US" smtClean="0"/>
              <a:t>1/19/2021</a:t>
            </a:fld>
            <a:endParaRPr lang="en-US" dirty="0"/>
          </a:p>
        </p:txBody>
      </p:sp>
      <p:sp>
        <p:nvSpPr>
          <p:cNvPr id="5" name="Footer Placeholder 4">
            <a:extLst>
              <a:ext uri="{FF2B5EF4-FFF2-40B4-BE49-F238E27FC236}">
                <a16:creationId xmlns:a16="http://schemas.microsoft.com/office/drawing/2014/main" id="{AF11E732-948B-4164-9CE7-F480EB23EAB5}"/>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F1CD262-CBC3-4242-8C22-E76CEF7E2EE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6BEEB0-3646-4DC0-9516-B27ADB0A1EED}" type="slidenum">
              <a:rPr lang="en-US" smtClean="0"/>
              <a:t>‹#›</a:t>
            </a:fld>
            <a:endParaRPr lang="en-US" dirty="0"/>
          </a:p>
        </p:txBody>
      </p:sp>
    </p:spTree>
    <p:extLst>
      <p:ext uri="{BB962C8B-B14F-4D97-AF65-F5344CB8AC3E}">
        <p14:creationId xmlns:p14="http://schemas.microsoft.com/office/powerpoint/2010/main" val="646909142"/>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457201"/>
            <a:ext cx="7772400" cy="822960"/>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85800" y="1371600"/>
            <a:ext cx="77724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p:txBody>
      </p:sp>
      <p:sp>
        <p:nvSpPr>
          <p:cNvPr id="7" name="Rectangle 6">
            <a:extLst>
              <a:ext uri="{FF2B5EF4-FFF2-40B4-BE49-F238E27FC236}">
                <a16:creationId xmlns:a16="http://schemas.microsoft.com/office/drawing/2014/main" id="{B26173C7-2C04-425C-BD29-3396A8A21EA6}"/>
              </a:ext>
            </a:extLst>
          </p:cNvPr>
          <p:cNvSpPr/>
          <p:nvPr/>
        </p:nvSpPr>
        <p:spPr>
          <a:xfrm>
            <a:off x="685800" y="-1"/>
            <a:ext cx="1143000" cy="173736"/>
          </a:xfrm>
          <a:prstGeom prst="rect">
            <a:avLst/>
          </a:prstGeom>
          <a:solidFill>
            <a:schemeClr val="accent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sp>
        <p:nvSpPr>
          <p:cNvPr id="14" name="Slide Number Placeholder 5">
            <a:extLst>
              <a:ext uri="{FF2B5EF4-FFF2-40B4-BE49-F238E27FC236}">
                <a16:creationId xmlns:a16="http://schemas.microsoft.com/office/drawing/2014/main" id="{1CC49869-E498-4D26-96D1-37C1700E9054}"/>
              </a:ext>
            </a:extLst>
          </p:cNvPr>
          <p:cNvSpPr>
            <a:spLocks noGrp="1"/>
          </p:cNvSpPr>
          <p:nvPr>
            <p:ph type="sldNum" sz="quarter" idx="4"/>
          </p:nvPr>
        </p:nvSpPr>
        <p:spPr>
          <a:xfrm>
            <a:off x="6368142" y="6400800"/>
            <a:ext cx="2090057" cy="274320"/>
          </a:xfrm>
          <a:prstGeom prst="rect">
            <a:avLst/>
          </a:prstGeom>
        </p:spPr>
        <p:txBody>
          <a:bodyPr lIns="0" tIns="0" rIns="0" bIns="0" anchor="b" anchorCtr="0"/>
          <a:lstStyle>
            <a:lvl1pPr algn="r">
              <a:defRPr sz="1000" b="1">
                <a:solidFill>
                  <a:schemeClr val="accent1"/>
                </a:solidFill>
                <a:latin typeface="Franklin Gothic Demi" panose="020B0703020102020204" pitchFamily="34" charset="0"/>
              </a:defRPr>
            </a:lvl1pPr>
          </a:lstStyle>
          <a:p>
            <a:fld id="{627CA14E-5EDD-4C5C-B4B2-BE16B502D62B}" type="slidenum">
              <a:rPr lang="en-US" smtClean="0"/>
              <a:pPr/>
              <a:t>‹#›</a:t>
            </a:fld>
            <a:endParaRPr lang="en-US" dirty="0"/>
          </a:p>
        </p:txBody>
      </p:sp>
      <p:pic>
        <p:nvPicPr>
          <p:cNvPr id="8" name="Picture 7">
            <a:extLst>
              <a:ext uri="{FF2B5EF4-FFF2-40B4-BE49-F238E27FC236}">
                <a16:creationId xmlns:a16="http://schemas.microsoft.com/office/drawing/2014/main" id="{A2335745-12F5-497B-998F-E8301D15D42A}"/>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675021" y="6250978"/>
            <a:ext cx="1023784" cy="573964"/>
          </a:xfrm>
          <a:prstGeom prst="rect">
            <a:avLst/>
          </a:prstGeom>
        </p:spPr>
      </p:pic>
    </p:spTree>
    <p:extLst>
      <p:ext uri="{BB962C8B-B14F-4D97-AF65-F5344CB8AC3E}">
        <p14:creationId xmlns:p14="http://schemas.microsoft.com/office/powerpoint/2010/main" val="3558924157"/>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Lst>
  <p:hf hdr="0"/>
  <p:txStyles>
    <p:titleStyle>
      <a:lvl1pPr algn="l" defTabSz="914400" rtl="0" eaLnBrk="1" latinLnBrk="0" hangingPunct="1">
        <a:lnSpc>
          <a:spcPct val="100000"/>
        </a:lnSpc>
        <a:spcBef>
          <a:spcPct val="0"/>
        </a:spcBef>
        <a:buNone/>
        <a:defRPr sz="2600" b="1" kern="1200">
          <a:solidFill>
            <a:schemeClr val="accent1"/>
          </a:solidFill>
          <a:latin typeface="+mj-lt"/>
          <a:ea typeface="+mj-ea"/>
          <a:cs typeface="+mj-cs"/>
        </a:defRPr>
      </a:lvl1pPr>
    </p:titleStyle>
    <p:bodyStyle>
      <a:lvl1pPr marL="0" indent="0" algn="l" defTabSz="914400" rtl="0" eaLnBrk="1" latinLnBrk="0" hangingPunct="1">
        <a:lnSpc>
          <a:spcPct val="110000"/>
        </a:lnSpc>
        <a:spcBef>
          <a:spcPts val="0"/>
        </a:spcBef>
        <a:spcAft>
          <a:spcPts val="600"/>
        </a:spcAft>
        <a:buFontTx/>
        <a:buNone/>
        <a:defRPr sz="2000" kern="1200">
          <a:solidFill>
            <a:schemeClr val="tx1">
              <a:lumMod val="65000"/>
              <a:lumOff val="35000"/>
            </a:schemeClr>
          </a:solidFill>
          <a:latin typeface="Franklin Gothic Demi" panose="020B0703020102020204" pitchFamily="34" charset="0"/>
          <a:ea typeface="+mn-ea"/>
          <a:cs typeface="+mn-cs"/>
        </a:defRPr>
      </a:lvl1pPr>
      <a:lvl2pPr marL="169863" indent="-169863" algn="l" defTabSz="914400" rtl="0" eaLnBrk="1" latinLnBrk="0" hangingPunct="1">
        <a:lnSpc>
          <a:spcPct val="110000"/>
        </a:lnSpc>
        <a:spcBef>
          <a:spcPts val="600"/>
        </a:spcBef>
        <a:spcAft>
          <a:spcPts val="300"/>
        </a:spcAft>
        <a:buFont typeface="Wingdings" panose="05000000000000000000" pitchFamily="2" charset="2"/>
        <a:buChar char="§"/>
        <a:defRPr sz="1600" kern="1200">
          <a:solidFill>
            <a:schemeClr val="tx1">
              <a:lumMod val="65000"/>
              <a:lumOff val="35000"/>
            </a:schemeClr>
          </a:solidFill>
          <a:latin typeface="+mn-lt"/>
          <a:ea typeface="+mn-ea"/>
          <a:cs typeface="+mn-cs"/>
        </a:defRPr>
      </a:lvl2pPr>
      <a:lvl3pPr marL="398463" indent="-169863" algn="l" defTabSz="914400" rtl="0" eaLnBrk="1" latinLnBrk="0" hangingPunct="1">
        <a:lnSpc>
          <a:spcPct val="110000"/>
        </a:lnSpc>
        <a:spcBef>
          <a:spcPts val="300"/>
        </a:spcBef>
        <a:spcAft>
          <a:spcPts val="300"/>
        </a:spcAft>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hyperlink" Target="https://betterhealthconnector.com/wp-content/uploads/NG-05-Mid-Year-Life-Events.pdf"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9.xml"/><Relationship Id="rId7" Type="http://schemas.openxmlformats.org/officeDocument/2006/relationships/image" Target="../media/image9.png"/><Relationship Id="rId2" Type="http://schemas.openxmlformats.org/officeDocument/2006/relationships/slideLayout" Target="../slideLayouts/slideLayout5.xml"/><Relationship Id="rId1" Type="http://schemas.openxmlformats.org/officeDocument/2006/relationships/tags" Target="../tags/tag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5.xml"/><Relationship Id="rId1" Type="http://schemas.openxmlformats.org/officeDocument/2006/relationships/tags" Target="../tags/tag13.xml"/><Relationship Id="rId4" Type="http://schemas.openxmlformats.org/officeDocument/2006/relationships/image" Target="../media/image11.gif"/></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slideLayout" Target="../slideLayouts/slideLayout10.xml"/><Relationship Id="rId1" Type="http://schemas.openxmlformats.org/officeDocument/2006/relationships/tags" Target="../tags/tag1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5.xml"/><Relationship Id="rId1" Type="http://schemas.openxmlformats.org/officeDocument/2006/relationships/tags" Target="../tags/tag18.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9.xml"/><Relationship Id="rId5" Type="http://schemas.openxmlformats.org/officeDocument/2006/relationships/image" Target="../media/image10.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20.xml"/><Relationship Id="rId5" Type="http://schemas.openxmlformats.org/officeDocument/2006/relationships/image" Target="../media/image10.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21.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ags" Target="../tags/tag22.xml"/><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23.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24.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2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2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2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28.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29.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30.xml"/><Relationship Id="rId1" Type="http://schemas.openxmlformats.org/officeDocument/2006/relationships/themeOverride" Target="../theme/themeOverride1.xml"/><Relationship Id="rId4" Type="http://schemas.openxmlformats.org/officeDocument/2006/relationships/notesSlide" Target="../notesSlides/notesSlide2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1.xml"/><Relationship Id="rId1" Type="http://schemas.openxmlformats.org/officeDocument/2006/relationships/tags" Target="../tags/tag3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1.xml"/><Relationship Id="rId1" Type="http://schemas.openxmlformats.org/officeDocument/2006/relationships/tags" Target="../tags/tag3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1.xml"/><Relationship Id="rId1" Type="http://schemas.openxmlformats.org/officeDocument/2006/relationships/tags" Target="../tags/tag3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1.xml"/><Relationship Id="rId1" Type="http://schemas.openxmlformats.org/officeDocument/2006/relationships/tags" Target="../tags/tag34.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1.xml"/><Relationship Id="rId1" Type="http://schemas.openxmlformats.org/officeDocument/2006/relationships/tags" Target="../tags/tag3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1.xml"/><Relationship Id="rId1" Type="http://schemas.openxmlformats.org/officeDocument/2006/relationships/tags" Target="../tags/tag3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1.xml"/><Relationship Id="rId1" Type="http://schemas.openxmlformats.org/officeDocument/2006/relationships/tags" Target="../tags/tag3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1.xml"/><Relationship Id="rId1" Type="http://schemas.openxmlformats.org/officeDocument/2006/relationships/tags" Target="../tags/tag38.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1.xml"/><Relationship Id="rId1" Type="http://schemas.openxmlformats.org/officeDocument/2006/relationships/tags" Target="../tags/tag39.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tags" Target="../tags/tag40.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ags" Target="../tags/tag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5FF2E-20F9-4458-9765-87DBCDDF7F5A}"/>
              </a:ext>
            </a:extLst>
          </p:cNvPr>
          <p:cNvSpPr>
            <a:spLocks noGrp="1"/>
          </p:cNvSpPr>
          <p:nvPr>
            <p:ph type="ctrTitle"/>
          </p:nvPr>
        </p:nvSpPr>
        <p:spPr>
          <a:xfrm>
            <a:off x="1335819" y="2723787"/>
            <a:ext cx="7630759" cy="1122726"/>
          </a:xfrm>
        </p:spPr>
        <p:txBody>
          <a:bodyPr/>
          <a:lstStyle/>
          <a:p>
            <a:r>
              <a:rPr lang="en-US" dirty="0"/>
              <a:t>Health Connector</a:t>
            </a:r>
          </a:p>
        </p:txBody>
      </p:sp>
      <p:sp>
        <p:nvSpPr>
          <p:cNvPr id="3" name="Subtitle 2">
            <a:extLst>
              <a:ext uri="{FF2B5EF4-FFF2-40B4-BE49-F238E27FC236}">
                <a16:creationId xmlns:a16="http://schemas.microsoft.com/office/drawing/2014/main" id="{BB2B56D9-0432-429F-8A7C-00846C94C9FB}"/>
              </a:ext>
            </a:extLst>
          </p:cNvPr>
          <p:cNvSpPr>
            <a:spLocks noGrp="1"/>
          </p:cNvSpPr>
          <p:nvPr>
            <p:ph type="subTitle" idx="1"/>
          </p:nvPr>
        </p:nvSpPr>
        <p:spPr>
          <a:xfrm>
            <a:off x="1335818" y="4045199"/>
            <a:ext cx="7160909" cy="914400"/>
          </a:xfrm>
        </p:spPr>
        <p:txBody>
          <a:bodyPr/>
          <a:lstStyle/>
          <a:p>
            <a:r>
              <a:rPr lang="en-US" sz="2400" b="0" dirty="0">
                <a:latin typeface="+mn-lt"/>
              </a:rPr>
              <a:t>Response to COVID-19, Customer Experience Updates and Open Enrollment 2021 Preview  </a:t>
            </a:r>
            <a:endParaRPr lang="en-US" sz="3600" dirty="0">
              <a:latin typeface="+mn-lt"/>
            </a:endParaRPr>
          </a:p>
        </p:txBody>
      </p:sp>
      <p:sp>
        <p:nvSpPr>
          <p:cNvPr id="4" name="Text Placeholder 3">
            <a:extLst>
              <a:ext uri="{FF2B5EF4-FFF2-40B4-BE49-F238E27FC236}">
                <a16:creationId xmlns:a16="http://schemas.microsoft.com/office/drawing/2014/main" id="{14F4531E-0750-45D3-962F-A9E1199720B2}"/>
              </a:ext>
            </a:extLst>
          </p:cNvPr>
          <p:cNvSpPr>
            <a:spLocks noGrp="1"/>
          </p:cNvSpPr>
          <p:nvPr>
            <p:ph type="body" sz="quarter" idx="10"/>
          </p:nvPr>
        </p:nvSpPr>
        <p:spPr>
          <a:xfrm>
            <a:off x="1335819" y="5150430"/>
            <a:ext cx="6858000" cy="1247775"/>
          </a:xfrm>
        </p:spPr>
        <p:txBody>
          <a:bodyPr/>
          <a:lstStyle/>
          <a:p>
            <a:r>
              <a:rPr lang="en-US" b="0" dirty="0">
                <a:solidFill>
                  <a:schemeClr val="accent1"/>
                </a:solidFill>
                <a:latin typeface="Franklin Gothic Book" panose="020B0503020102020204" pitchFamily="34" charset="0"/>
                <a:sym typeface="Franklin Gothic Book" pitchFamily="34" charset="0"/>
              </a:rPr>
              <a:t>July 2020 Virtual MTF Meetings</a:t>
            </a:r>
          </a:p>
        </p:txBody>
      </p:sp>
    </p:spTree>
    <p:custDataLst>
      <p:tags r:id="rId1"/>
    </p:custDataLst>
    <p:extLst>
      <p:ext uri="{BB962C8B-B14F-4D97-AF65-F5344CB8AC3E}">
        <p14:creationId xmlns:p14="http://schemas.microsoft.com/office/powerpoint/2010/main" val="2292330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a:bodyPr>
          <a:lstStyle/>
          <a:p>
            <a:pPr marL="0" lvl="1" indent="0">
              <a:buNone/>
            </a:pPr>
            <a:endParaRPr lang="en-US" dirty="0">
              <a:solidFill>
                <a:schemeClr val="tx1"/>
              </a:solidFill>
            </a:endParaRPr>
          </a:p>
          <a:p>
            <a:pPr lvl="1"/>
            <a:r>
              <a:rPr lang="en-US" sz="2400" dirty="0">
                <a:solidFill>
                  <a:schemeClr val="tx1"/>
                </a:solidFill>
              </a:rPr>
              <a:t>Health Connector COVID-19 Response</a:t>
            </a:r>
          </a:p>
          <a:p>
            <a:pPr lvl="1"/>
            <a:r>
              <a:rPr lang="en-US" sz="2400" dirty="0">
                <a:solidFill>
                  <a:schemeClr val="tx1"/>
                </a:solidFill>
              </a:rPr>
              <a:t>Health Connector Customer Experience Transition</a:t>
            </a:r>
          </a:p>
          <a:p>
            <a:pPr lvl="1"/>
            <a:r>
              <a:rPr lang="en-US" sz="2400" dirty="0">
                <a:solidFill>
                  <a:schemeClr val="tx1"/>
                </a:solidFill>
              </a:rPr>
              <a:t>Health Connector Open Enrollment 2021 Preview</a:t>
            </a:r>
            <a:r>
              <a:rPr lang="en-US" sz="2000" dirty="0"/>
              <a:t> </a:t>
            </a:r>
          </a:p>
          <a:p>
            <a:pPr lvl="2"/>
            <a:endParaRPr lang="en-US" sz="2000" b="1" dirty="0"/>
          </a:p>
          <a:p>
            <a:pPr lvl="1"/>
            <a:endParaRPr lang="en-US" dirty="0"/>
          </a:p>
          <a:p>
            <a:pPr lvl="1"/>
            <a:endParaRPr lang="en-US" dirty="0"/>
          </a:p>
        </p:txBody>
      </p:sp>
      <p:sp>
        <p:nvSpPr>
          <p:cNvPr id="4" name="Slide Number Placeholder 3"/>
          <p:cNvSpPr>
            <a:spLocks noGrp="1"/>
          </p:cNvSpPr>
          <p:nvPr>
            <p:ph type="sldNum" sz="quarter" idx="4"/>
          </p:nvPr>
        </p:nvSpPr>
        <p:spPr/>
        <p:txBody>
          <a:bodyPr/>
          <a:lstStyle/>
          <a:p>
            <a:fld id="{254B5E65-296D-440E-9811-9528B653460B}" type="slidenum">
              <a:rPr lang="en-US" smtClean="0"/>
              <a:pPr/>
              <a:t>2</a:t>
            </a:fld>
            <a:endParaRPr lang="en-US" dirty="0"/>
          </a:p>
        </p:txBody>
      </p:sp>
    </p:spTree>
    <p:custDataLst>
      <p:tags r:id="rId1"/>
    </p:custDataLst>
    <p:extLst>
      <p:ext uri="{BB962C8B-B14F-4D97-AF65-F5344CB8AC3E}">
        <p14:creationId xmlns:p14="http://schemas.microsoft.com/office/powerpoint/2010/main" val="2288512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7B7AFD-BBD5-4121-AE19-8670A283FCB9}"/>
              </a:ext>
            </a:extLst>
          </p:cNvPr>
          <p:cNvSpPr>
            <a:spLocks noGrp="1"/>
          </p:cNvSpPr>
          <p:nvPr>
            <p:ph type="ctrTitle"/>
          </p:nvPr>
        </p:nvSpPr>
        <p:spPr/>
        <p:txBody>
          <a:bodyPr>
            <a:normAutofit/>
          </a:bodyPr>
          <a:lstStyle/>
          <a:p>
            <a:r>
              <a:rPr lang="en-US" dirty="0"/>
              <a:t>Health Connector COVID-19 Response</a:t>
            </a:r>
          </a:p>
        </p:txBody>
      </p:sp>
    </p:spTree>
    <p:custDataLst>
      <p:tags r:id="rId1"/>
    </p:custDataLst>
    <p:extLst>
      <p:ext uri="{BB962C8B-B14F-4D97-AF65-F5344CB8AC3E}">
        <p14:creationId xmlns:p14="http://schemas.microsoft.com/office/powerpoint/2010/main" val="711821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AD5E588-C349-4017-8EF8-4D57A18A065F}"/>
              </a:ext>
            </a:extLst>
          </p:cNvPr>
          <p:cNvSpPr>
            <a:spLocks noGrp="1"/>
          </p:cNvSpPr>
          <p:nvPr>
            <p:ph type="title"/>
          </p:nvPr>
        </p:nvSpPr>
        <p:spPr>
          <a:xfrm>
            <a:off x="685800" y="457201"/>
            <a:ext cx="8099612" cy="822960"/>
          </a:xfrm>
        </p:spPr>
        <p:txBody>
          <a:bodyPr/>
          <a:lstStyle/>
          <a:p>
            <a:r>
              <a:rPr lang="en-US" dirty="0"/>
              <a:t>COVID-19 Special Enrollment Period (slide 1 of 3)</a:t>
            </a:r>
          </a:p>
        </p:txBody>
      </p:sp>
      <p:sp>
        <p:nvSpPr>
          <p:cNvPr id="7" name="Content Placeholder 6">
            <a:extLst>
              <a:ext uri="{FF2B5EF4-FFF2-40B4-BE49-F238E27FC236}">
                <a16:creationId xmlns:a16="http://schemas.microsoft.com/office/drawing/2014/main" id="{346DDEC2-33EF-4CB8-BCBF-E70DE1F8AA27}"/>
              </a:ext>
            </a:extLst>
          </p:cNvPr>
          <p:cNvSpPr>
            <a:spLocks noGrp="1"/>
          </p:cNvSpPr>
          <p:nvPr>
            <p:ph idx="1"/>
          </p:nvPr>
        </p:nvSpPr>
        <p:spPr>
          <a:xfrm>
            <a:off x="685800" y="1047485"/>
            <a:ext cx="7670800" cy="5062470"/>
          </a:xfrm>
        </p:spPr>
        <p:txBody>
          <a:bodyPr>
            <a:normAutofit lnSpcReduction="10000"/>
          </a:bodyPr>
          <a:lstStyle/>
          <a:p>
            <a:pPr marL="0" lvl="1" indent="0">
              <a:spcBef>
                <a:spcPts val="0"/>
              </a:spcBef>
              <a:spcAft>
                <a:spcPts val="600"/>
              </a:spcAft>
              <a:buClr>
                <a:srgbClr val="5C5A5A"/>
              </a:buClr>
              <a:buSzPct val="100000"/>
              <a:buNone/>
            </a:pPr>
            <a:r>
              <a:rPr lang="en-US" sz="2000" dirty="0">
                <a:solidFill>
                  <a:schemeClr val="tx1"/>
                </a:solidFill>
                <a:latin typeface="Franklin Gothic Demi" panose="020B0703020102020204" pitchFamily="34" charset="0"/>
              </a:rPr>
              <a:t>The Health Connector’s Special Enrollment Period (SEP) for COVID-19 has been extended through July 23rd.</a:t>
            </a:r>
            <a:br>
              <a:rPr lang="en-US" sz="1800" dirty="0">
                <a:latin typeface="Franklin Gothic Demi" panose="020B0703020102020204" pitchFamily="34" charset="0"/>
              </a:rPr>
            </a:br>
            <a:endParaRPr lang="en-US" sz="1800" dirty="0">
              <a:latin typeface="Franklin Gothic Demi" panose="020B0703020102020204" pitchFamily="34" charset="0"/>
            </a:endParaRPr>
          </a:p>
          <a:p>
            <a:pPr marL="285750" lvl="1" indent="-285750">
              <a:spcBef>
                <a:spcPts val="0"/>
              </a:spcBef>
              <a:spcAft>
                <a:spcPts val="600"/>
              </a:spcAft>
              <a:buClr>
                <a:srgbClr val="5C5A5A"/>
              </a:buClr>
              <a:buSzPct val="100000"/>
              <a:buFont typeface="Arial" panose="020B0604020202020204" pitchFamily="34" charset="0"/>
              <a:buChar char="•"/>
            </a:pPr>
            <a:r>
              <a:rPr lang="en-US" sz="2000" dirty="0">
                <a:solidFill>
                  <a:schemeClr val="tx1"/>
                </a:solidFill>
                <a:latin typeface="Franklin Gothic Book" panose="020B0503020102020204" pitchFamily="34" charset="0"/>
              </a:rPr>
              <a:t>The Massachusetts Health Connector announced an extension to its Special Enrollment Period (SEP) so that uninsured residents can apply and get into coverage.</a:t>
            </a:r>
          </a:p>
          <a:p>
            <a:pPr marL="514350" lvl="2" indent="-285750">
              <a:spcBef>
                <a:spcPts val="0"/>
              </a:spcBef>
              <a:spcAft>
                <a:spcPts val="600"/>
              </a:spcAft>
              <a:buClr>
                <a:srgbClr val="5C5A5A"/>
              </a:buClr>
              <a:buSzPct val="100000"/>
            </a:pPr>
            <a:r>
              <a:rPr lang="en-US" sz="2000" dirty="0">
                <a:solidFill>
                  <a:schemeClr val="tx1"/>
                </a:solidFill>
                <a:latin typeface="Franklin Gothic Book" panose="020B0503020102020204" pitchFamily="34" charset="0"/>
              </a:rPr>
              <a:t>This SEP is available to </a:t>
            </a:r>
            <a:r>
              <a:rPr lang="en-US" sz="2000" dirty="0">
                <a:solidFill>
                  <a:schemeClr val="tx1"/>
                </a:solidFill>
              </a:rPr>
              <a:t>anyone who is determined </a:t>
            </a:r>
            <a:r>
              <a:rPr lang="en-US" sz="2000" u="sng" dirty="0">
                <a:solidFill>
                  <a:schemeClr val="tx1"/>
                </a:solidFill>
              </a:rPr>
              <a:t>newly eligible</a:t>
            </a:r>
            <a:r>
              <a:rPr lang="en-US" sz="2000" dirty="0">
                <a:solidFill>
                  <a:schemeClr val="tx1"/>
                </a:solidFill>
              </a:rPr>
              <a:t> or those </a:t>
            </a:r>
            <a:r>
              <a:rPr lang="en-US" sz="2000" u="sng" dirty="0">
                <a:solidFill>
                  <a:schemeClr val="tx1"/>
                </a:solidFill>
              </a:rPr>
              <a:t>previously determined eligible</a:t>
            </a:r>
            <a:r>
              <a:rPr lang="en-US" sz="2000" dirty="0">
                <a:solidFill>
                  <a:schemeClr val="tx1"/>
                </a:solidFill>
              </a:rPr>
              <a:t> for any Health Connector plan but did not take advantage of their enrollment opportunity.</a:t>
            </a:r>
          </a:p>
          <a:p>
            <a:pPr marL="514350" lvl="2" indent="-285750">
              <a:spcBef>
                <a:spcPts val="0"/>
              </a:spcBef>
              <a:spcAft>
                <a:spcPts val="600"/>
              </a:spcAft>
              <a:buClr>
                <a:srgbClr val="5C5A5A"/>
              </a:buClr>
              <a:buSzPct val="100000"/>
            </a:pPr>
            <a:r>
              <a:rPr lang="en-US" sz="2000" dirty="0">
                <a:solidFill>
                  <a:schemeClr val="tx1"/>
                </a:solidFill>
                <a:latin typeface="Franklin Gothic Book" panose="020B0503020102020204" pitchFamily="34" charset="0"/>
              </a:rPr>
              <a:t>They do not need to meet another qualifying event.</a:t>
            </a:r>
          </a:p>
          <a:p>
            <a:pPr marL="514350" lvl="2" indent="-285750">
              <a:spcBef>
                <a:spcPts val="0"/>
              </a:spcBef>
              <a:spcAft>
                <a:spcPts val="600"/>
              </a:spcAft>
              <a:buClr>
                <a:srgbClr val="5C5A5A"/>
              </a:buClr>
              <a:buSzPct val="100000"/>
            </a:pPr>
            <a:r>
              <a:rPr lang="en-US" sz="2000" dirty="0">
                <a:solidFill>
                  <a:schemeClr val="tx1"/>
                </a:solidFill>
                <a:latin typeface="Franklin Gothic Book" panose="020B0503020102020204" pitchFamily="34" charset="0"/>
              </a:rPr>
              <a:t>Those enrolled in COBRA may drop it and enroll through the Health Connector, if they are otherwise eligible, without first exhausting their COBRA benefits.</a:t>
            </a:r>
          </a:p>
          <a:p>
            <a:pPr marL="285750" indent="-285750">
              <a:buFont typeface="Arial" panose="020B0604020202020204" pitchFamily="34" charset="0"/>
              <a:buChar char="•"/>
            </a:pPr>
            <a:r>
              <a:rPr lang="en-US" dirty="0">
                <a:solidFill>
                  <a:schemeClr val="tx1"/>
                </a:solidFill>
                <a:latin typeface="Franklin Gothic Book" panose="020B0503020102020204" pitchFamily="34" charset="0"/>
              </a:rPr>
              <a:t>The Division of Insurance has extended a similar SEP off-Exchange, which may be useful for those not eligible for the Health Connector. </a:t>
            </a:r>
            <a:endParaRPr lang="en-US" sz="1800" dirty="0">
              <a:solidFill>
                <a:schemeClr val="tx1"/>
              </a:solidFill>
              <a:latin typeface="Franklin Gothic Book" panose="020B0503020102020204" pitchFamily="34" charset="0"/>
            </a:endParaRPr>
          </a:p>
          <a:p>
            <a:pPr marL="285750" indent="-285750">
              <a:buFont typeface="Wingdings" panose="05000000000000000000" pitchFamily="2" charset="2"/>
              <a:buChar char="§"/>
            </a:pPr>
            <a:endParaRPr lang="en-US" sz="1400" dirty="0"/>
          </a:p>
        </p:txBody>
      </p:sp>
      <p:sp>
        <p:nvSpPr>
          <p:cNvPr id="5" name="Slide Number Placeholder 4">
            <a:extLst>
              <a:ext uri="{FF2B5EF4-FFF2-40B4-BE49-F238E27FC236}">
                <a16:creationId xmlns:a16="http://schemas.microsoft.com/office/drawing/2014/main" id="{86890852-946B-4866-BD38-83BB699169D2}"/>
              </a:ext>
            </a:extLst>
          </p:cNvPr>
          <p:cNvSpPr>
            <a:spLocks noGrp="1"/>
          </p:cNvSpPr>
          <p:nvPr>
            <p:ph type="sldNum" sz="quarter" idx="4"/>
          </p:nvPr>
        </p:nvSpPr>
        <p:spPr/>
        <p:txBody>
          <a:bodyPr/>
          <a:lstStyle/>
          <a:p>
            <a:fld id="{627CA14E-5EDD-4C5C-B4B2-BE16B502D62B}" type="slidenum">
              <a:rPr lang="en-US" smtClean="0"/>
              <a:pPr/>
              <a:t>4</a:t>
            </a:fld>
            <a:endParaRPr lang="en-US" dirty="0"/>
          </a:p>
        </p:txBody>
      </p:sp>
    </p:spTree>
    <p:custDataLst>
      <p:tags r:id="rId1"/>
    </p:custDataLst>
    <p:extLst>
      <p:ext uri="{BB962C8B-B14F-4D97-AF65-F5344CB8AC3E}">
        <p14:creationId xmlns:p14="http://schemas.microsoft.com/office/powerpoint/2010/main" val="2530343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AD5E588-C349-4017-8EF8-4D57A18A065F}"/>
              </a:ext>
            </a:extLst>
          </p:cNvPr>
          <p:cNvSpPr>
            <a:spLocks noGrp="1"/>
          </p:cNvSpPr>
          <p:nvPr>
            <p:ph type="title"/>
          </p:nvPr>
        </p:nvSpPr>
        <p:spPr/>
        <p:txBody>
          <a:bodyPr/>
          <a:lstStyle/>
          <a:p>
            <a:r>
              <a:rPr lang="en-US" dirty="0"/>
              <a:t>COVID-19 SEP (slide 2 of 3)</a:t>
            </a:r>
          </a:p>
        </p:txBody>
      </p:sp>
      <p:sp>
        <p:nvSpPr>
          <p:cNvPr id="7" name="Content Placeholder 6">
            <a:extLst>
              <a:ext uri="{FF2B5EF4-FFF2-40B4-BE49-F238E27FC236}">
                <a16:creationId xmlns:a16="http://schemas.microsoft.com/office/drawing/2014/main" id="{346DDEC2-33EF-4CB8-BCBF-E70DE1F8AA27}"/>
              </a:ext>
            </a:extLst>
          </p:cNvPr>
          <p:cNvSpPr>
            <a:spLocks noGrp="1"/>
          </p:cNvSpPr>
          <p:nvPr>
            <p:ph idx="1"/>
          </p:nvPr>
        </p:nvSpPr>
        <p:spPr>
          <a:xfrm>
            <a:off x="685800" y="1049154"/>
            <a:ext cx="7772399" cy="5182681"/>
          </a:xfrm>
        </p:spPr>
        <p:txBody>
          <a:bodyPr>
            <a:normAutofit/>
          </a:bodyPr>
          <a:lstStyle/>
          <a:p>
            <a:pPr marL="0" lvl="1" indent="0">
              <a:spcBef>
                <a:spcPts val="0"/>
              </a:spcBef>
              <a:spcAft>
                <a:spcPts val="600"/>
              </a:spcAft>
              <a:buClr>
                <a:srgbClr val="5C5A5A"/>
              </a:buClr>
              <a:buSzPct val="100000"/>
              <a:buNone/>
            </a:pPr>
            <a:r>
              <a:rPr lang="en-US" sz="2200" dirty="0">
                <a:solidFill>
                  <a:schemeClr val="tx1"/>
                </a:solidFill>
                <a:latin typeface="Franklin Gothic Demi" panose="020B0703020102020204" pitchFamily="34" charset="0"/>
              </a:rPr>
              <a:t>Reminders about this SEP process:</a:t>
            </a:r>
          </a:p>
          <a:p>
            <a:pPr marL="285750" lvl="1" indent="-285750">
              <a:spcBef>
                <a:spcPts val="0"/>
              </a:spcBef>
              <a:spcAft>
                <a:spcPts val="600"/>
              </a:spcAft>
              <a:buClr>
                <a:srgbClr val="5C5A5A"/>
              </a:buClr>
              <a:buSzPct val="100000"/>
              <a:buFont typeface="Arial" panose="020B0604020202020204" pitchFamily="34" charset="0"/>
              <a:buChar char="•"/>
            </a:pPr>
            <a:r>
              <a:rPr lang="en-US" sz="2200" dirty="0">
                <a:solidFill>
                  <a:schemeClr val="tx1"/>
                </a:solidFill>
                <a:latin typeface="Franklin Gothic Book" panose="020B0503020102020204" pitchFamily="34" charset="0"/>
              </a:rPr>
              <a:t>Applications for coverage can be submitted online or over the phone.</a:t>
            </a:r>
          </a:p>
          <a:p>
            <a:pPr marL="285750" lvl="1" indent="-285750">
              <a:spcBef>
                <a:spcPts val="0"/>
              </a:spcBef>
              <a:spcAft>
                <a:spcPts val="600"/>
              </a:spcAft>
              <a:buClr>
                <a:srgbClr val="5C5A5A"/>
              </a:buClr>
              <a:buSzPct val="100000"/>
              <a:buFont typeface="Arial" panose="020B0604020202020204" pitchFamily="34" charset="0"/>
              <a:buChar char="•"/>
            </a:pPr>
            <a:r>
              <a:rPr lang="en-US" sz="2200" dirty="0">
                <a:solidFill>
                  <a:schemeClr val="tx1"/>
                </a:solidFill>
                <a:latin typeface="Franklin Gothic Book" panose="020B0503020102020204" pitchFamily="34" charset="0"/>
              </a:rPr>
              <a:t>People will get an automatic SEP – for example, those who are newly eligible for </a:t>
            </a:r>
            <a:r>
              <a:rPr lang="en-US" sz="2200" dirty="0" err="1">
                <a:solidFill>
                  <a:schemeClr val="tx1"/>
                </a:solidFill>
                <a:latin typeface="Franklin Gothic Book" panose="020B0503020102020204" pitchFamily="34" charset="0"/>
              </a:rPr>
              <a:t>ConnectorCare</a:t>
            </a:r>
            <a:r>
              <a:rPr lang="en-US" sz="2200" dirty="0">
                <a:solidFill>
                  <a:schemeClr val="tx1"/>
                </a:solidFill>
                <a:latin typeface="Franklin Gothic Book" panose="020B0503020102020204" pitchFamily="34" charset="0"/>
              </a:rPr>
              <a:t>.  </a:t>
            </a:r>
          </a:p>
          <a:p>
            <a:pPr marL="285750" lvl="1" indent="-285750">
              <a:spcBef>
                <a:spcPts val="0"/>
              </a:spcBef>
              <a:spcAft>
                <a:spcPts val="600"/>
              </a:spcAft>
              <a:buClr>
                <a:srgbClr val="5C5A5A"/>
              </a:buClr>
              <a:buSzPct val="100000"/>
              <a:buFont typeface="Arial" panose="020B0604020202020204" pitchFamily="34" charset="0"/>
              <a:buChar char="•"/>
            </a:pPr>
            <a:r>
              <a:rPr lang="en-US" sz="2200" dirty="0">
                <a:solidFill>
                  <a:schemeClr val="tx1"/>
                </a:solidFill>
                <a:latin typeface="Franklin Gothic Book" panose="020B0503020102020204" pitchFamily="34" charset="0"/>
              </a:rPr>
              <a:t>Encourage individuals to act now!  This enrollment window is open through July 23rd for August 1 or September 1 coverage.</a:t>
            </a:r>
            <a:endParaRPr lang="en-US" sz="1400" dirty="0">
              <a:solidFill>
                <a:schemeClr val="tx1"/>
              </a:solidFill>
            </a:endParaRPr>
          </a:p>
          <a:p>
            <a:pPr marL="342900" indent="-342900">
              <a:buFont typeface="Wingdings" panose="05000000000000000000" pitchFamily="2" charset="2"/>
              <a:buChar char="§"/>
            </a:pPr>
            <a:endParaRPr lang="en-US" sz="1400" dirty="0"/>
          </a:p>
          <a:p>
            <a:endParaRPr lang="en-US" dirty="0"/>
          </a:p>
          <a:p>
            <a:endParaRPr lang="en-US" sz="1400" dirty="0"/>
          </a:p>
          <a:p>
            <a:pPr marL="285750" indent="-285750">
              <a:buFont typeface="Wingdings" panose="05000000000000000000" pitchFamily="2" charset="2"/>
              <a:buChar char="§"/>
            </a:pPr>
            <a:endParaRPr lang="en-US" sz="1400" dirty="0"/>
          </a:p>
        </p:txBody>
      </p:sp>
      <p:sp>
        <p:nvSpPr>
          <p:cNvPr id="5" name="Slide Number Placeholder 4">
            <a:extLst>
              <a:ext uri="{FF2B5EF4-FFF2-40B4-BE49-F238E27FC236}">
                <a16:creationId xmlns:a16="http://schemas.microsoft.com/office/drawing/2014/main" id="{86890852-946B-4866-BD38-83BB699169D2}"/>
              </a:ext>
            </a:extLst>
          </p:cNvPr>
          <p:cNvSpPr>
            <a:spLocks noGrp="1"/>
          </p:cNvSpPr>
          <p:nvPr>
            <p:ph type="sldNum" sz="quarter" idx="4"/>
          </p:nvPr>
        </p:nvSpPr>
        <p:spPr/>
        <p:txBody>
          <a:bodyPr/>
          <a:lstStyle/>
          <a:p>
            <a:fld id="{627CA14E-5EDD-4C5C-B4B2-BE16B502D62B}" type="slidenum">
              <a:rPr lang="en-US" smtClean="0"/>
              <a:pPr/>
              <a:t>5</a:t>
            </a:fld>
            <a:endParaRPr lang="en-US" dirty="0"/>
          </a:p>
        </p:txBody>
      </p:sp>
    </p:spTree>
    <p:custDataLst>
      <p:tags r:id="rId1"/>
    </p:custDataLst>
    <p:extLst>
      <p:ext uri="{BB962C8B-B14F-4D97-AF65-F5344CB8AC3E}">
        <p14:creationId xmlns:p14="http://schemas.microsoft.com/office/powerpoint/2010/main" val="1982487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AD5E588-C349-4017-8EF8-4D57A18A065F}"/>
              </a:ext>
            </a:extLst>
          </p:cNvPr>
          <p:cNvSpPr>
            <a:spLocks noGrp="1"/>
          </p:cNvSpPr>
          <p:nvPr>
            <p:ph type="title"/>
          </p:nvPr>
        </p:nvSpPr>
        <p:spPr/>
        <p:txBody>
          <a:bodyPr/>
          <a:lstStyle/>
          <a:p>
            <a:r>
              <a:rPr lang="en-US" dirty="0"/>
              <a:t>COVID-19 SEP (slide 3 of 3)</a:t>
            </a:r>
          </a:p>
        </p:txBody>
      </p:sp>
      <p:sp>
        <p:nvSpPr>
          <p:cNvPr id="7" name="Content Placeholder 6">
            <a:extLst>
              <a:ext uri="{FF2B5EF4-FFF2-40B4-BE49-F238E27FC236}">
                <a16:creationId xmlns:a16="http://schemas.microsoft.com/office/drawing/2014/main" id="{346DDEC2-33EF-4CB8-BCBF-E70DE1F8AA27}"/>
              </a:ext>
            </a:extLst>
          </p:cNvPr>
          <p:cNvSpPr>
            <a:spLocks noGrp="1"/>
          </p:cNvSpPr>
          <p:nvPr>
            <p:ph idx="1"/>
          </p:nvPr>
        </p:nvSpPr>
        <p:spPr>
          <a:xfrm>
            <a:off x="685800" y="1049154"/>
            <a:ext cx="7772399" cy="5182681"/>
          </a:xfrm>
        </p:spPr>
        <p:txBody>
          <a:bodyPr>
            <a:normAutofit/>
          </a:bodyPr>
          <a:lstStyle/>
          <a:p>
            <a:pPr marL="0" lvl="1" indent="0">
              <a:spcBef>
                <a:spcPts val="0"/>
              </a:spcBef>
              <a:spcAft>
                <a:spcPts val="600"/>
              </a:spcAft>
              <a:buClr>
                <a:srgbClr val="5C5A5A"/>
              </a:buClr>
              <a:buSzPct val="100000"/>
              <a:buNone/>
            </a:pPr>
            <a:r>
              <a:rPr lang="en-US" sz="2200" dirty="0">
                <a:solidFill>
                  <a:schemeClr val="tx1"/>
                </a:solidFill>
                <a:latin typeface="Franklin Gothic Demi" panose="020B0703020102020204" pitchFamily="34" charset="0"/>
              </a:rPr>
              <a:t>Remember, those who lose access to ESI or have a different qualifying event are eligible for an SEP that opens an enrollment window for 60 days. </a:t>
            </a:r>
          </a:p>
          <a:p>
            <a:pPr marL="285750" lvl="1" indent="-285750">
              <a:spcBef>
                <a:spcPts val="0"/>
              </a:spcBef>
              <a:spcAft>
                <a:spcPts val="600"/>
              </a:spcAft>
              <a:buClr>
                <a:srgbClr val="5C5A5A"/>
              </a:buClr>
              <a:buSzPct val="100000"/>
              <a:buFont typeface="Arial" panose="020B0604020202020204" pitchFamily="34" charset="0"/>
              <a:buChar char="•"/>
            </a:pPr>
            <a:r>
              <a:rPr lang="en-US" sz="2200" dirty="0">
                <a:solidFill>
                  <a:schemeClr val="tx1"/>
                </a:solidFill>
                <a:latin typeface="Franklin Gothic Book" panose="020B0503020102020204" pitchFamily="34" charset="0"/>
              </a:rPr>
              <a:t>For the full list of qualifying events, go to: </a:t>
            </a:r>
            <a:r>
              <a:rPr lang="en-US" sz="1900" dirty="0">
                <a:hlinkClick r:id="rId4"/>
              </a:rPr>
              <a:t>https://betterhealthconnector.com/wp-content/uploads/NG-05-Mid-Year-Life-Events.pdf</a:t>
            </a:r>
            <a:endParaRPr lang="en-US" sz="1900" dirty="0">
              <a:latin typeface="+mn-lt"/>
            </a:endParaRPr>
          </a:p>
          <a:p>
            <a:pPr marL="800100" lvl="1" indent="-342900">
              <a:spcAft>
                <a:spcPts val="600"/>
              </a:spcAft>
            </a:pPr>
            <a:endParaRPr lang="en-US" sz="1400" dirty="0"/>
          </a:p>
          <a:p>
            <a:pPr marL="342900" indent="-342900">
              <a:buFont typeface="Wingdings" panose="05000000000000000000" pitchFamily="2" charset="2"/>
              <a:buChar char="§"/>
            </a:pPr>
            <a:endParaRPr lang="en-US" sz="1400" dirty="0"/>
          </a:p>
          <a:p>
            <a:endParaRPr lang="en-US" dirty="0"/>
          </a:p>
          <a:p>
            <a:endParaRPr lang="en-US" sz="1400" dirty="0"/>
          </a:p>
          <a:p>
            <a:pPr marL="285750" indent="-285750">
              <a:buFont typeface="Wingdings" panose="05000000000000000000" pitchFamily="2" charset="2"/>
              <a:buChar char="§"/>
            </a:pPr>
            <a:endParaRPr lang="en-US" sz="1400" dirty="0"/>
          </a:p>
        </p:txBody>
      </p:sp>
      <p:sp>
        <p:nvSpPr>
          <p:cNvPr id="5" name="Slide Number Placeholder 4">
            <a:extLst>
              <a:ext uri="{FF2B5EF4-FFF2-40B4-BE49-F238E27FC236}">
                <a16:creationId xmlns:a16="http://schemas.microsoft.com/office/drawing/2014/main" id="{86890852-946B-4866-BD38-83BB699169D2}"/>
              </a:ext>
            </a:extLst>
          </p:cNvPr>
          <p:cNvSpPr>
            <a:spLocks noGrp="1"/>
          </p:cNvSpPr>
          <p:nvPr>
            <p:ph type="sldNum" sz="quarter" idx="4"/>
          </p:nvPr>
        </p:nvSpPr>
        <p:spPr/>
        <p:txBody>
          <a:bodyPr/>
          <a:lstStyle/>
          <a:p>
            <a:fld id="{627CA14E-5EDD-4C5C-B4B2-BE16B502D62B}" type="slidenum">
              <a:rPr lang="en-US" smtClean="0"/>
              <a:pPr/>
              <a:t>6</a:t>
            </a:fld>
            <a:endParaRPr lang="en-US" dirty="0"/>
          </a:p>
        </p:txBody>
      </p:sp>
    </p:spTree>
    <p:custDataLst>
      <p:tags r:id="rId1"/>
    </p:custDataLst>
    <p:extLst>
      <p:ext uri="{BB962C8B-B14F-4D97-AF65-F5344CB8AC3E}">
        <p14:creationId xmlns:p14="http://schemas.microsoft.com/office/powerpoint/2010/main" val="3034733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AD5E588-C349-4017-8EF8-4D57A18A065F}"/>
              </a:ext>
            </a:extLst>
          </p:cNvPr>
          <p:cNvSpPr>
            <a:spLocks noGrp="1"/>
          </p:cNvSpPr>
          <p:nvPr>
            <p:ph type="title"/>
          </p:nvPr>
        </p:nvSpPr>
        <p:spPr/>
        <p:txBody>
          <a:bodyPr>
            <a:normAutofit/>
          </a:bodyPr>
          <a:lstStyle/>
          <a:p>
            <a:r>
              <a:rPr lang="en-US" dirty="0"/>
              <a:t>Updates on Requests for Information (RFI)</a:t>
            </a:r>
          </a:p>
        </p:txBody>
      </p:sp>
      <p:sp>
        <p:nvSpPr>
          <p:cNvPr id="7" name="Content Placeholder 6">
            <a:extLst>
              <a:ext uri="{FF2B5EF4-FFF2-40B4-BE49-F238E27FC236}">
                <a16:creationId xmlns:a16="http://schemas.microsoft.com/office/drawing/2014/main" id="{346DDEC2-33EF-4CB8-BCBF-E70DE1F8AA27}"/>
              </a:ext>
            </a:extLst>
          </p:cNvPr>
          <p:cNvSpPr>
            <a:spLocks noGrp="1"/>
          </p:cNvSpPr>
          <p:nvPr>
            <p:ph idx="1"/>
          </p:nvPr>
        </p:nvSpPr>
        <p:spPr>
          <a:xfrm>
            <a:off x="685800" y="1048216"/>
            <a:ext cx="7772399" cy="5183620"/>
          </a:xfrm>
        </p:spPr>
        <p:txBody>
          <a:bodyPr>
            <a:normAutofit fontScale="70000" lnSpcReduction="20000"/>
          </a:bodyPr>
          <a:lstStyle/>
          <a:p>
            <a:pPr marL="0" lvl="1" indent="0">
              <a:spcBef>
                <a:spcPts val="0"/>
              </a:spcBef>
              <a:spcAft>
                <a:spcPts val="600"/>
              </a:spcAft>
              <a:buClr>
                <a:srgbClr val="5C5A5A"/>
              </a:buClr>
              <a:buSzPct val="100000"/>
              <a:buNone/>
            </a:pPr>
            <a:r>
              <a:rPr lang="en-US" sz="2600" dirty="0">
                <a:solidFill>
                  <a:schemeClr val="tx1"/>
                </a:solidFill>
                <a:latin typeface="Franklin Gothic Demi" panose="020B0703020102020204" pitchFamily="34" charset="0"/>
              </a:rPr>
              <a:t>In preparation for the Health Connector's Redeterminations and Renewals process MassHealth and the Health Connector will begin mailing reminder RFIs to households who still owe proof</a:t>
            </a:r>
            <a:r>
              <a:rPr lang="en-US" sz="2400" dirty="0"/>
              <a:t>. </a:t>
            </a:r>
          </a:p>
          <a:p>
            <a:pPr marL="0" lvl="1" indent="0">
              <a:spcBef>
                <a:spcPts val="0"/>
              </a:spcBef>
              <a:spcAft>
                <a:spcPts val="600"/>
              </a:spcAft>
              <a:buClr>
                <a:srgbClr val="5C5A5A"/>
              </a:buClr>
              <a:buSzPct val="100000"/>
              <a:buNone/>
            </a:pPr>
            <a:endParaRPr lang="en-US" sz="2200" dirty="0">
              <a:solidFill>
                <a:schemeClr val="tx1"/>
              </a:solidFill>
              <a:latin typeface="Franklin Gothic Demi" panose="020B0703020102020204" pitchFamily="34" charset="0"/>
            </a:endParaRPr>
          </a:p>
          <a:p>
            <a:pPr marL="285750" lvl="1" indent="-285750">
              <a:lnSpc>
                <a:spcPct val="130000"/>
              </a:lnSpc>
              <a:spcBef>
                <a:spcPts val="0"/>
              </a:spcBef>
              <a:spcAft>
                <a:spcPts val="600"/>
              </a:spcAft>
              <a:buClr>
                <a:srgbClr val="5C5A5A"/>
              </a:buClr>
              <a:buSzPct val="100000"/>
              <a:buFont typeface="Arial" panose="020B0604020202020204" pitchFamily="34" charset="0"/>
              <a:buChar char="•"/>
            </a:pPr>
            <a:r>
              <a:rPr lang="en-US" sz="2400" dirty="0">
                <a:solidFill>
                  <a:schemeClr val="tx1"/>
                </a:solidFill>
                <a:latin typeface="Franklin Gothic Book" panose="020B0503020102020204" pitchFamily="34" charset="0"/>
              </a:rPr>
              <a:t>Households with due dates in the past will be provided at least 30 more days to submit proof.</a:t>
            </a:r>
          </a:p>
          <a:p>
            <a:pPr marL="285750" lvl="1" indent="-285750" fontAlgn="base">
              <a:lnSpc>
                <a:spcPct val="130000"/>
              </a:lnSpc>
              <a:spcBef>
                <a:spcPts val="0"/>
              </a:spcBef>
              <a:spcAft>
                <a:spcPts val="600"/>
              </a:spcAft>
              <a:buClr>
                <a:srgbClr val="5C5A5A"/>
              </a:buClr>
              <a:buSzPct val="100000"/>
              <a:buFont typeface="Arial" panose="020B0604020202020204" pitchFamily="34" charset="0"/>
              <a:buChar char="•"/>
            </a:pPr>
            <a:r>
              <a:rPr lang="en-US" sz="2400" dirty="0">
                <a:solidFill>
                  <a:schemeClr val="tx1"/>
                </a:solidFill>
                <a:latin typeface="Franklin Gothic Book" panose="020B0503020102020204" pitchFamily="34" charset="0"/>
              </a:rPr>
              <a:t>Members who still owe proof can expect to see RFI letters at the end of July and into the beginning of August.</a:t>
            </a:r>
          </a:p>
          <a:p>
            <a:pPr marL="285750" lvl="1" indent="-285750" fontAlgn="base">
              <a:lnSpc>
                <a:spcPct val="130000"/>
              </a:lnSpc>
              <a:spcBef>
                <a:spcPts val="0"/>
              </a:spcBef>
              <a:spcAft>
                <a:spcPts val="600"/>
              </a:spcAft>
              <a:buClr>
                <a:srgbClr val="5C5A5A"/>
              </a:buClr>
              <a:buSzPct val="100000"/>
              <a:buFont typeface="Arial" panose="020B0604020202020204" pitchFamily="34" charset="0"/>
              <a:buChar char="•"/>
            </a:pPr>
            <a:r>
              <a:rPr lang="en-US" sz="2400" dirty="0">
                <a:solidFill>
                  <a:schemeClr val="tx1"/>
                </a:solidFill>
                <a:latin typeface="Franklin Gothic Book" panose="020B0503020102020204" pitchFamily="34" charset="0"/>
              </a:rPr>
              <a:t>If Health Connector members do not respond in the timeframe requested, their coverage may be downgraded or terminated.</a:t>
            </a:r>
          </a:p>
          <a:p>
            <a:pPr marL="285750" lvl="1" indent="-285750" fontAlgn="base">
              <a:lnSpc>
                <a:spcPct val="130000"/>
              </a:lnSpc>
              <a:spcBef>
                <a:spcPts val="0"/>
              </a:spcBef>
              <a:spcAft>
                <a:spcPts val="600"/>
              </a:spcAft>
              <a:buClr>
                <a:srgbClr val="5C5A5A"/>
              </a:buClr>
              <a:buSzPct val="100000"/>
              <a:buFont typeface="Arial" panose="020B0604020202020204" pitchFamily="34" charset="0"/>
              <a:buChar char="•"/>
            </a:pPr>
            <a:r>
              <a:rPr lang="en-US" sz="2400" dirty="0">
                <a:solidFill>
                  <a:schemeClr val="tx1"/>
                </a:solidFill>
                <a:latin typeface="Franklin Gothic Book" panose="020B0503020102020204" pitchFamily="34" charset="0"/>
              </a:rPr>
              <a:t>If the National Emergency is still in place at the time of the expiration, MassHealth members will maintain their MassHealth coverage during the COVID-19 public health national emergency, and through the end of the month in which such national emergency period ends.</a:t>
            </a:r>
          </a:p>
          <a:p>
            <a:pPr marL="285750" lvl="1" indent="-285750" fontAlgn="base">
              <a:lnSpc>
                <a:spcPct val="130000"/>
              </a:lnSpc>
              <a:spcBef>
                <a:spcPts val="0"/>
              </a:spcBef>
              <a:spcAft>
                <a:spcPts val="600"/>
              </a:spcAft>
              <a:buClr>
                <a:srgbClr val="5C5A5A"/>
              </a:buClr>
              <a:buSzPct val="100000"/>
              <a:buFont typeface="Arial" panose="020B0604020202020204" pitchFamily="34" charset="0"/>
              <a:buChar char="•"/>
            </a:pPr>
            <a:r>
              <a:rPr lang="en-US" sz="2400" dirty="0">
                <a:solidFill>
                  <a:schemeClr val="tx1"/>
                </a:solidFill>
                <a:latin typeface="Franklin Gothic Book" panose="020B0503020102020204" pitchFamily="34" charset="0"/>
              </a:rPr>
              <a:t>All members are encouraged to return proof of as soon as possible.</a:t>
            </a:r>
          </a:p>
          <a:p>
            <a:pPr marL="285750" lvl="1" indent="-285750">
              <a:spcBef>
                <a:spcPts val="0"/>
              </a:spcBef>
              <a:spcAft>
                <a:spcPts val="600"/>
              </a:spcAft>
              <a:buClr>
                <a:srgbClr val="5C5A5A"/>
              </a:buClr>
              <a:buSzPct val="100000"/>
              <a:buFont typeface="Arial" panose="020B0604020202020204" pitchFamily="34" charset="0"/>
              <a:buChar char="•"/>
            </a:pPr>
            <a:endParaRPr lang="en-US" sz="1900" dirty="0">
              <a:latin typeface="+mn-lt"/>
            </a:endParaRPr>
          </a:p>
          <a:p>
            <a:pPr marL="800100" lvl="1" indent="-342900">
              <a:spcAft>
                <a:spcPts val="600"/>
              </a:spcAft>
            </a:pPr>
            <a:endParaRPr lang="en-US" sz="1400" dirty="0"/>
          </a:p>
          <a:p>
            <a:pPr marL="342900" indent="-342900">
              <a:buFont typeface="Wingdings" panose="05000000000000000000" pitchFamily="2" charset="2"/>
              <a:buChar char="§"/>
            </a:pPr>
            <a:endParaRPr lang="en-US" sz="1400" dirty="0"/>
          </a:p>
          <a:p>
            <a:endParaRPr lang="en-US" dirty="0"/>
          </a:p>
          <a:p>
            <a:endParaRPr lang="en-US" sz="1400" dirty="0"/>
          </a:p>
          <a:p>
            <a:pPr marL="285750" indent="-285750">
              <a:buFont typeface="Wingdings" panose="05000000000000000000" pitchFamily="2" charset="2"/>
              <a:buChar char="§"/>
            </a:pPr>
            <a:endParaRPr lang="en-US" sz="1400" dirty="0"/>
          </a:p>
        </p:txBody>
      </p:sp>
      <p:sp>
        <p:nvSpPr>
          <p:cNvPr id="5" name="Slide Number Placeholder 4">
            <a:extLst>
              <a:ext uri="{FF2B5EF4-FFF2-40B4-BE49-F238E27FC236}">
                <a16:creationId xmlns:a16="http://schemas.microsoft.com/office/drawing/2014/main" id="{86890852-946B-4866-BD38-83BB699169D2}"/>
              </a:ext>
            </a:extLst>
          </p:cNvPr>
          <p:cNvSpPr>
            <a:spLocks noGrp="1"/>
          </p:cNvSpPr>
          <p:nvPr>
            <p:ph type="sldNum" sz="quarter" idx="4"/>
          </p:nvPr>
        </p:nvSpPr>
        <p:spPr/>
        <p:txBody>
          <a:bodyPr/>
          <a:lstStyle/>
          <a:p>
            <a:fld id="{627CA14E-5EDD-4C5C-B4B2-BE16B502D62B}" type="slidenum">
              <a:rPr lang="en-US" smtClean="0"/>
              <a:pPr/>
              <a:t>7</a:t>
            </a:fld>
            <a:endParaRPr lang="en-US" dirty="0"/>
          </a:p>
        </p:txBody>
      </p:sp>
    </p:spTree>
    <p:custDataLst>
      <p:tags r:id="rId1"/>
    </p:custDataLst>
    <p:extLst>
      <p:ext uri="{BB962C8B-B14F-4D97-AF65-F5344CB8AC3E}">
        <p14:creationId xmlns:p14="http://schemas.microsoft.com/office/powerpoint/2010/main" val="3155570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7B7AFD-BBD5-4121-AE19-8670A283FCB9}"/>
              </a:ext>
            </a:extLst>
          </p:cNvPr>
          <p:cNvSpPr>
            <a:spLocks noGrp="1"/>
          </p:cNvSpPr>
          <p:nvPr>
            <p:ph type="ctrTitle"/>
          </p:nvPr>
        </p:nvSpPr>
        <p:spPr/>
        <p:txBody>
          <a:bodyPr>
            <a:normAutofit/>
          </a:bodyPr>
          <a:lstStyle/>
          <a:p>
            <a:r>
              <a:rPr lang="en-US" dirty="0"/>
              <a:t>Health Connector </a:t>
            </a:r>
            <a:br>
              <a:rPr lang="en-US" dirty="0"/>
            </a:br>
            <a:r>
              <a:rPr lang="en-US" dirty="0"/>
              <a:t>Customer Service Transition </a:t>
            </a:r>
          </a:p>
        </p:txBody>
      </p:sp>
    </p:spTree>
    <p:custDataLst>
      <p:tags r:id="rId1"/>
    </p:custDataLst>
    <p:extLst>
      <p:ext uri="{BB962C8B-B14F-4D97-AF65-F5344CB8AC3E}">
        <p14:creationId xmlns:p14="http://schemas.microsoft.com/office/powerpoint/2010/main" val="945115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E16B47AC-FA2B-43E7-97E1-14433ACEBA25}"/>
              </a:ext>
            </a:extLst>
          </p:cNvPr>
          <p:cNvSpPr>
            <a:spLocks noGrp="1"/>
          </p:cNvSpPr>
          <p:nvPr>
            <p:ph type="title"/>
          </p:nvPr>
        </p:nvSpPr>
        <p:spPr/>
        <p:txBody>
          <a:bodyPr/>
          <a:lstStyle/>
          <a:p>
            <a:r>
              <a:rPr lang="en-US" dirty="0"/>
              <a:t>Customer Experience Transition</a:t>
            </a:r>
          </a:p>
        </p:txBody>
      </p:sp>
      <p:sp>
        <p:nvSpPr>
          <p:cNvPr id="12" name="Content Placeholder 11">
            <a:extLst>
              <a:ext uri="{FF2B5EF4-FFF2-40B4-BE49-F238E27FC236}">
                <a16:creationId xmlns:a16="http://schemas.microsoft.com/office/drawing/2014/main" id="{A852C27C-B5EB-4B77-B8D8-D91AB1219D5D}"/>
              </a:ext>
            </a:extLst>
          </p:cNvPr>
          <p:cNvSpPr>
            <a:spLocks noGrp="1"/>
          </p:cNvSpPr>
          <p:nvPr>
            <p:ph idx="1"/>
          </p:nvPr>
        </p:nvSpPr>
        <p:spPr>
          <a:xfrm>
            <a:off x="685800" y="1161609"/>
            <a:ext cx="7772399" cy="4351338"/>
          </a:xfrm>
        </p:spPr>
        <p:txBody>
          <a:bodyPr>
            <a:normAutofit/>
          </a:bodyPr>
          <a:lstStyle/>
          <a:p>
            <a:r>
              <a:rPr lang="en-US" sz="2400" dirty="0">
                <a:solidFill>
                  <a:schemeClr val="tx1"/>
                </a:solidFill>
              </a:rPr>
              <a:t>The Health Connector has transitioned to new customer service vendors for operations.  Members and Assisters will see most changes within the Member Portal. </a:t>
            </a:r>
          </a:p>
          <a:p>
            <a:endParaRPr lang="en-US" sz="1600" dirty="0"/>
          </a:p>
          <a:p>
            <a:endParaRPr lang="en-US" sz="1600" dirty="0">
              <a:latin typeface="+mn-lt"/>
            </a:endParaRPr>
          </a:p>
        </p:txBody>
      </p:sp>
      <p:sp>
        <p:nvSpPr>
          <p:cNvPr id="5" name="Slide Number Placeholder 4">
            <a:extLst>
              <a:ext uri="{FF2B5EF4-FFF2-40B4-BE49-F238E27FC236}">
                <a16:creationId xmlns:a16="http://schemas.microsoft.com/office/drawing/2014/main" id="{834C5CAE-7251-4FD8-BBD2-05D6C481DDA2}"/>
              </a:ext>
            </a:extLst>
          </p:cNvPr>
          <p:cNvSpPr>
            <a:spLocks noGrp="1"/>
          </p:cNvSpPr>
          <p:nvPr>
            <p:ph type="sldNum" sz="quarter" idx="4"/>
          </p:nvPr>
        </p:nvSpPr>
        <p:spPr/>
        <p:txBody>
          <a:bodyPr/>
          <a:lstStyle/>
          <a:p>
            <a:fld id="{627CA14E-5EDD-4C5C-B4B2-BE16B502D62B}" type="slidenum">
              <a:rPr lang="en-US" smtClean="0"/>
              <a:pPr/>
              <a:t>9</a:t>
            </a:fld>
            <a:endParaRPr lang="en-US" dirty="0"/>
          </a:p>
        </p:txBody>
      </p:sp>
    </p:spTree>
    <p:custDataLst>
      <p:tags r:id="rId1"/>
    </p:custDataLst>
    <p:extLst>
      <p:ext uri="{BB962C8B-B14F-4D97-AF65-F5344CB8AC3E}">
        <p14:creationId xmlns:p14="http://schemas.microsoft.com/office/powerpoint/2010/main" val="3939655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910C3-5B8B-4BC7-AF9C-055F4C814C41}"/>
              </a:ext>
            </a:extLst>
          </p:cNvPr>
          <p:cNvSpPr>
            <a:spLocks noGrp="1"/>
          </p:cNvSpPr>
          <p:nvPr>
            <p:ph type="title"/>
          </p:nvPr>
        </p:nvSpPr>
        <p:spPr/>
        <p:txBody>
          <a:bodyPr/>
          <a:lstStyle/>
          <a:p>
            <a:r>
              <a:rPr lang="en-US" baseline="30000" dirty="0"/>
              <a:t> </a:t>
            </a:r>
            <a:r>
              <a:rPr lang="en-US" dirty="0"/>
              <a:t>New Features Now Available</a:t>
            </a:r>
          </a:p>
        </p:txBody>
      </p:sp>
      <p:sp>
        <p:nvSpPr>
          <p:cNvPr id="6" name="Rectangle 5">
            <a:extLst>
              <a:ext uri="{FF2B5EF4-FFF2-40B4-BE49-F238E27FC236}">
                <a16:creationId xmlns:a16="http://schemas.microsoft.com/office/drawing/2014/main" id="{25CAC76D-B2BB-4E74-97E2-6779C8B217FC}"/>
              </a:ext>
            </a:extLst>
          </p:cNvPr>
          <p:cNvSpPr/>
          <p:nvPr/>
        </p:nvSpPr>
        <p:spPr>
          <a:xfrm>
            <a:off x="2808148" y="1089159"/>
            <a:ext cx="4756934" cy="5180905"/>
          </a:xfrm>
          <a:prstGeom prst="rect">
            <a:avLst/>
          </a:prstGeom>
        </p:spPr>
        <p:txBody>
          <a:bodyPr wrap="square">
            <a:spAutoFit/>
          </a:bodyPr>
          <a:lstStyle/>
          <a:p>
            <a:pPr algn="ctr"/>
            <a:endParaRPr lang="en-US" sz="1600" baseline="30000" dirty="0">
              <a:solidFill>
                <a:srgbClr val="000000"/>
              </a:solidFill>
              <a:latin typeface="FranklinGothic URW Medium"/>
            </a:endParaRPr>
          </a:p>
          <a:p>
            <a:r>
              <a:rPr lang="en-US" sz="3200" baseline="30000" dirty="0">
                <a:solidFill>
                  <a:srgbClr val="000000"/>
                </a:solidFill>
              </a:rPr>
              <a:t>New online </a:t>
            </a:r>
            <a:br>
              <a:rPr lang="en-US" sz="3200" baseline="30000" dirty="0">
                <a:solidFill>
                  <a:srgbClr val="000000"/>
                </a:solidFill>
              </a:rPr>
            </a:br>
            <a:r>
              <a:rPr lang="en-US" sz="3200" baseline="30000" dirty="0">
                <a:solidFill>
                  <a:srgbClr val="000000"/>
                </a:solidFill>
              </a:rPr>
              <a:t>payment </a:t>
            </a:r>
            <a:br>
              <a:rPr lang="en-US" sz="3200" baseline="30000" dirty="0">
                <a:solidFill>
                  <a:srgbClr val="000000"/>
                </a:solidFill>
              </a:rPr>
            </a:br>
            <a:r>
              <a:rPr lang="en-US" sz="3200" baseline="30000" dirty="0">
                <a:solidFill>
                  <a:srgbClr val="000000"/>
                </a:solidFill>
              </a:rPr>
              <a:t>experience</a:t>
            </a:r>
          </a:p>
          <a:p>
            <a:endParaRPr lang="en-US" sz="3200" baseline="30000" dirty="0">
              <a:solidFill>
                <a:srgbClr val="000000"/>
              </a:solidFill>
            </a:endParaRPr>
          </a:p>
          <a:p>
            <a:r>
              <a:rPr lang="en-US" sz="3200" baseline="30000" dirty="0">
                <a:solidFill>
                  <a:srgbClr val="000000"/>
                </a:solidFill>
              </a:rPr>
              <a:t>Pay by phone anytime  </a:t>
            </a:r>
          </a:p>
          <a:p>
            <a:endParaRPr lang="en-US" sz="3200" baseline="30000" dirty="0">
              <a:solidFill>
                <a:srgbClr val="000000"/>
              </a:solidFill>
            </a:endParaRPr>
          </a:p>
          <a:p>
            <a:br>
              <a:rPr lang="en-US" sz="3200" baseline="30000" dirty="0">
                <a:solidFill>
                  <a:srgbClr val="000000"/>
                </a:solidFill>
              </a:rPr>
            </a:br>
            <a:r>
              <a:rPr lang="en-US" sz="3200" baseline="30000" dirty="0">
                <a:solidFill>
                  <a:srgbClr val="000000"/>
                </a:solidFill>
              </a:rPr>
              <a:t>More payment choices with AutoPay</a:t>
            </a:r>
          </a:p>
          <a:p>
            <a:br>
              <a:rPr lang="en-US" sz="3200" baseline="30000" dirty="0">
                <a:solidFill>
                  <a:srgbClr val="000000"/>
                </a:solidFill>
              </a:rPr>
            </a:br>
            <a:endParaRPr lang="en-US" sz="3200" baseline="30000" dirty="0">
              <a:solidFill>
                <a:srgbClr val="000000"/>
              </a:solidFill>
            </a:endParaRPr>
          </a:p>
          <a:p>
            <a:r>
              <a:rPr lang="en-US" sz="3200" baseline="30000" dirty="0">
                <a:solidFill>
                  <a:srgbClr val="000000"/>
                </a:solidFill>
              </a:rPr>
              <a:t>Ask for help </a:t>
            </a:r>
            <a:br>
              <a:rPr lang="en-US" sz="3200" baseline="30000" dirty="0">
                <a:solidFill>
                  <a:srgbClr val="000000"/>
                </a:solidFill>
              </a:rPr>
            </a:br>
            <a:r>
              <a:rPr lang="en-US" sz="3200" baseline="30000" dirty="0">
                <a:solidFill>
                  <a:srgbClr val="000000"/>
                </a:solidFill>
              </a:rPr>
              <a:t>online without having to call</a:t>
            </a:r>
          </a:p>
          <a:p>
            <a:endParaRPr lang="en-US" sz="3200" baseline="30000" dirty="0">
              <a:solidFill>
                <a:srgbClr val="000000"/>
              </a:solidFill>
            </a:endParaRPr>
          </a:p>
          <a:p>
            <a:r>
              <a:rPr lang="en-US" sz="3200" baseline="30000" dirty="0">
                <a:solidFill>
                  <a:srgbClr val="000000"/>
                </a:solidFill>
              </a:rPr>
              <a:t>More content available </a:t>
            </a:r>
            <a:br>
              <a:rPr lang="en-US" sz="3200" baseline="30000" dirty="0">
                <a:solidFill>
                  <a:srgbClr val="000000"/>
                </a:solidFill>
              </a:rPr>
            </a:br>
            <a:r>
              <a:rPr lang="en-US" sz="3200" baseline="30000" dirty="0">
                <a:solidFill>
                  <a:srgbClr val="000000"/>
                </a:solidFill>
              </a:rPr>
              <a:t>in Spanish</a:t>
            </a:r>
          </a:p>
        </p:txBody>
      </p:sp>
      <p:pic>
        <p:nvPicPr>
          <p:cNvPr id="10" name="Picture 9">
            <a:extLst>
              <a:ext uri="{FF2B5EF4-FFF2-40B4-BE49-F238E27FC236}">
                <a16:creationId xmlns:a16="http://schemas.microsoft.com/office/drawing/2014/main" id="{FEC721A4-4A57-48AB-942A-859DB92DE56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876240" y="1154157"/>
            <a:ext cx="875954" cy="831645"/>
          </a:xfrm>
          <a:prstGeom prst="rect">
            <a:avLst/>
          </a:prstGeom>
        </p:spPr>
      </p:pic>
      <p:pic>
        <p:nvPicPr>
          <p:cNvPr id="11" name="Picture 10">
            <a:extLst>
              <a:ext uri="{FF2B5EF4-FFF2-40B4-BE49-F238E27FC236}">
                <a16:creationId xmlns:a16="http://schemas.microsoft.com/office/drawing/2014/main" id="{FA0696D4-A891-4725-9901-B20DEB96CA7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900195" y="2164836"/>
            <a:ext cx="828045" cy="831645"/>
          </a:xfrm>
          <a:prstGeom prst="rect">
            <a:avLst/>
          </a:prstGeom>
        </p:spPr>
      </p:pic>
      <p:pic>
        <p:nvPicPr>
          <p:cNvPr id="12" name="Picture 11">
            <a:extLst>
              <a:ext uri="{FF2B5EF4-FFF2-40B4-BE49-F238E27FC236}">
                <a16:creationId xmlns:a16="http://schemas.microsoft.com/office/drawing/2014/main" id="{A3130C17-BCEB-4B15-B8B3-1071C7DA464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838259" y="3165039"/>
            <a:ext cx="951916" cy="1031242"/>
          </a:xfrm>
          <a:prstGeom prst="rect">
            <a:avLst/>
          </a:prstGeom>
        </p:spPr>
      </p:pic>
      <p:pic>
        <p:nvPicPr>
          <p:cNvPr id="13" name="Picture 12">
            <a:extLst>
              <a:ext uri="{FF2B5EF4-FFF2-40B4-BE49-F238E27FC236}">
                <a16:creationId xmlns:a16="http://schemas.microsoft.com/office/drawing/2014/main" id="{9546AF16-D3E9-4A44-B759-273E2D05900F}"/>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814318" y="4196282"/>
            <a:ext cx="999799" cy="909974"/>
          </a:xfrm>
          <a:prstGeom prst="rect">
            <a:avLst/>
          </a:prstGeom>
        </p:spPr>
      </p:pic>
      <p:pic>
        <p:nvPicPr>
          <p:cNvPr id="14" name="Picture 13">
            <a:extLst>
              <a:ext uri="{FF2B5EF4-FFF2-40B4-BE49-F238E27FC236}">
                <a16:creationId xmlns:a16="http://schemas.microsoft.com/office/drawing/2014/main" id="{449D94C1-55C0-4725-987A-9850805E08B3}"/>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870600" y="5198746"/>
            <a:ext cx="887234" cy="1195837"/>
          </a:xfrm>
          <a:prstGeom prst="rect">
            <a:avLst/>
          </a:prstGeom>
        </p:spPr>
      </p:pic>
      <p:sp>
        <p:nvSpPr>
          <p:cNvPr id="5" name="Slide Number Placeholder 4">
            <a:extLst>
              <a:ext uri="{FF2B5EF4-FFF2-40B4-BE49-F238E27FC236}">
                <a16:creationId xmlns:a16="http://schemas.microsoft.com/office/drawing/2014/main" id="{267AB96E-16B0-4906-B6A4-ED9B469ACEE4}"/>
              </a:ext>
            </a:extLst>
          </p:cNvPr>
          <p:cNvSpPr>
            <a:spLocks noGrp="1"/>
          </p:cNvSpPr>
          <p:nvPr>
            <p:ph type="sldNum" sz="quarter" idx="4"/>
          </p:nvPr>
        </p:nvSpPr>
        <p:spPr/>
        <p:txBody>
          <a:bodyPr/>
          <a:lstStyle/>
          <a:p>
            <a:fld id="{627CA14E-5EDD-4C5C-B4B2-BE16B502D62B}" type="slidenum">
              <a:rPr lang="en-US" smtClean="0"/>
              <a:pPr/>
              <a:t>10</a:t>
            </a:fld>
            <a:endParaRPr lang="en-US" dirty="0"/>
          </a:p>
        </p:txBody>
      </p:sp>
    </p:spTree>
    <p:custDataLst>
      <p:tags r:id="rId1"/>
    </p:custDataLst>
    <p:extLst>
      <p:ext uri="{BB962C8B-B14F-4D97-AF65-F5344CB8AC3E}">
        <p14:creationId xmlns:p14="http://schemas.microsoft.com/office/powerpoint/2010/main" val="4011485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56E643A-44FF-4C27-911C-D0CBD2F94AC2}"/>
              </a:ext>
            </a:extLst>
          </p:cNvPr>
          <p:cNvSpPr>
            <a:spLocks noGrp="1"/>
          </p:cNvSpPr>
          <p:nvPr>
            <p:ph type="title"/>
          </p:nvPr>
        </p:nvSpPr>
        <p:spPr>
          <a:xfrm>
            <a:off x="685800" y="457201"/>
            <a:ext cx="7772400" cy="822960"/>
          </a:xfrm>
        </p:spPr>
        <p:txBody>
          <a:bodyPr>
            <a:normAutofit/>
          </a:bodyPr>
          <a:lstStyle/>
          <a:p>
            <a:r>
              <a:rPr lang="en-US" dirty="0"/>
              <a:t> New online payment experience</a:t>
            </a:r>
            <a:br>
              <a:rPr lang="en-US" sz="2800" baseline="30000" dirty="0">
                <a:solidFill>
                  <a:srgbClr val="000000"/>
                </a:solidFill>
              </a:rPr>
            </a:br>
            <a:endParaRPr lang="en-US" dirty="0"/>
          </a:p>
        </p:txBody>
      </p:sp>
      <p:pic>
        <p:nvPicPr>
          <p:cNvPr id="13" name="Picture 12">
            <a:extLst>
              <a:ext uri="{FF2B5EF4-FFF2-40B4-BE49-F238E27FC236}">
                <a16:creationId xmlns:a16="http://schemas.microsoft.com/office/drawing/2014/main" id="{24E6362C-24E2-41B9-8EC7-147673875DB2}"/>
              </a:ext>
              <a:ext uri="{C183D7F6-B498-43B3-948B-1728B52AA6E4}">
                <adec:decorative xmlns:adec="http://schemas.microsoft.com/office/drawing/2017/decorative" val="1"/>
              </a:ext>
            </a:extLst>
          </p:cNvPr>
          <p:cNvPicPr>
            <a:picLocks noChangeAspect="1"/>
          </p:cNvPicPr>
          <p:nvPr/>
        </p:nvPicPr>
        <p:blipFill>
          <a:blip r:embed="rId3">
            <a:alphaModFix amt="35000"/>
          </a:blip>
          <a:stretch>
            <a:fillRect/>
          </a:stretch>
        </p:blipFill>
        <p:spPr>
          <a:xfrm>
            <a:off x="6565665" y="-132523"/>
            <a:ext cx="2780041" cy="2639416"/>
          </a:xfrm>
          <a:prstGeom prst="rect">
            <a:avLst/>
          </a:prstGeom>
        </p:spPr>
      </p:pic>
      <p:sp>
        <p:nvSpPr>
          <p:cNvPr id="8" name="Rectangle 7">
            <a:extLst>
              <a:ext uri="{FF2B5EF4-FFF2-40B4-BE49-F238E27FC236}">
                <a16:creationId xmlns:a16="http://schemas.microsoft.com/office/drawing/2014/main" id="{E0407220-2773-4A57-BDE5-21023F2DFCFB}"/>
              </a:ext>
            </a:extLst>
          </p:cNvPr>
          <p:cNvSpPr/>
          <p:nvPr/>
        </p:nvSpPr>
        <p:spPr>
          <a:xfrm>
            <a:off x="685800" y="1132153"/>
            <a:ext cx="5682342" cy="420628"/>
          </a:xfrm>
          <a:prstGeom prst="rect">
            <a:avLst/>
          </a:prstGeom>
        </p:spPr>
        <p:txBody>
          <a:bodyPr wrap="square">
            <a:spAutoFit/>
          </a:bodyPr>
          <a:lstStyle/>
          <a:p>
            <a:r>
              <a:rPr lang="en-US" sz="3200" baseline="30000" dirty="0">
                <a:solidFill>
                  <a:srgbClr val="000000"/>
                </a:solidFill>
              </a:rPr>
              <a:t>Our payment site has a new, simpler look.</a:t>
            </a:r>
          </a:p>
        </p:txBody>
      </p:sp>
      <p:pic>
        <p:nvPicPr>
          <p:cNvPr id="4" name="Picture 3" descr="screen capture of Health Connector Account Overview web page">
            <a:extLst>
              <a:ext uri="{FF2B5EF4-FFF2-40B4-BE49-F238E27FC236}">
                <a16:creationId xmlns:a16="http://schemas.microsoft.com/office/drawing/2014/main" id="{2BEB8BCF-3CA3-477C-B5EF-BE8E0A2747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780" y="1484192"/>
            <a:ext cx="7385891" cy="4764207"/>
          </a:xfrm>
          <a:prstGeom prst="rect">
            <a:avLst/>
          </a:prstGeom>
        </p:spPr>
      </p:pic>
      <p:sp>
        <p:nvSpPr>
          <p:cNvPr id="5" name="Slide Number Placeholder 4">
            <a:extLst>
              <a:ext uri="{FF2B5EF4-FFF2-40B4-BE49-F238E27FC236}">
                <a16:creationId xmlns:a16="http://schemas.microsoft.com/office/drawing/2014/main" id="{E635D6F9-E9A2-48E4-A415-9CE43064B806}"/>
              </a:ext>
            </a:extLst>
          </p:cNvPr>
          <p:cNvSpPr>
            <a:spLocks noGrp="1"/>
          </p:cNvSpPr>
          <p:nvPr>
            <p:ph type="sldNum" sz="quarter" idx="4"/>
          </p:nvPr>
        </p:nvSpPr>
        <p:spPr/>
        <p:txBody>
          <a:bodyPr/>
          <a:lstStyle/>
          <a:p>
            <a:fld id="{627CA14E-5EDD-4C5C-B4B2-BE16B502D62B}" type="slidenum">
              <a:rPr lang="en-US" smtClean="0"/>
              <a:pPr/>
              <a:t>11</a:t>
            </a:fld>
            <a:endParaRPr lang="en-US" dirty="0"/>
          </a:p>
        </p:txBody>
      </p:sp>
    </p:spTree>
    <p:custDataLst>
      <p:tags r:id="rId1"/>
    </p:custDataLst>
    <p:extLst>
      <p:ext uri="{BB962C8B-B14F-4D97-AF65-F5344CB8AC3E}">
        <p14:creationId xmlns:p14="http://schemas.microsoft.com/office/powerpoint/2010/main" val="2124477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56E643A-44FF-4C27-911C-D0CBD2F94AC2}"/>
              </a:ext>
            </a:extLst>
          </p:cNvPr>
          <p:cNvSpPr>
            <a:spLocks noGrp="1"/>
          </p:cNvSpPr>
          <p:nvPr>
            <p:ph type="title"/>
          </p:nvPr>
        </p:nvSpPr>
        <p:spPr>
          <a:xfrm>
            <a:off x="685800" y="457201"/>
            <a:ext cx="7772400" cy="822960"/>
          </a:xfrm>
        </p:spPr>
        <p:txBody>
          <a:bodyPr>
            <a:noAutofit/>
          </a:bodyPr>
          <a:lstStyle/>
          <a:p>
            <a:r>
              <a:rPr lang="en-US" dirty="0"/>
              <a:t> Pay by phone</a:t>
            </a:r>
          </a:p>
        </p:txBody>
      </p:sp>
      <p:sp>
        <p:nvSpPr>
          <p:cNvPr id="8" name="Rectangle 7">
            <a:extLst>
              <a:ext uri="{FF2B5EF4-FFF2-40B4-BE49-F238E27FC236}">
                <a16:creationId xmlns:a16="http://schemas.microsoft.com/office/drawing/2014/main" id="{E0407220-2773-4A57-BDE5-21023F2DFCFB}"/>
              </a:ext>
            </a:extLst>
          </p:cNvPr>
          <p:cNvSpPr/>
          <p:nvPr/>
        </p:nvSpPr>
        <p:spPr>
          <a:xfrm>
            <a:off x="685800" y="2159122"/>
            <a:ext cx="3095091" cy="2718693"/>
          </a:xfrm>
          <a:prstGeom prst="rect">
            <a:avLst/>
          </a:prstGeom>
        </p:spPr>
        <p:txBody>
          <a:bodyPr wrap="square">
            <a:spAutoFit/>
          </a:bodyPr>
          <a:lstStyle/>
          <a:p>
            <a:r>
              <a:rPr lang="en-US" sz="3200" baseline="30000" dirty="0">
                <a:solidFill>
                  <a:srgbClr val="000000"/>
                </a:solidFill>
              </a:rPr>
              <a:t>Members can pay their premium by phone using their bank account. </a:t>
            </a:r>
          </a:p>
          <a:p>
            <a:br>
              <a:rPr lang="en-US" sz="3200" baseline="30000" dirty="0">
                <a:solidFill>
                  <a:srgbClr val="000000"/>
                </a:solidFill>
              </a:rPr>
            </a:br>
            <a:r>
              <a:rPr lang="en-US" sz="3200" baseline="30000" dirty="0">
                <a:solidFill>
                  <a:srgbClr val="000000"/>
                </a:solidFill>
              </a:rPr>
              <a:t>Members can make a phone payment any time of day, even when our call center is closed.</a:t>
            </a:r>
          </a:p>
        </p:txBody>
      </p:sp>
      <p:pic>
        <p:nvPicPr>
          <p:cNvPr id="9" name="Picture 8">
            <a:extLst>
              <a:ext uri="{FF2B5EF4-FFF2-40B4-BE49-F238E27FC236}">
                <a16:creationId xmlns:a16="http://schemas.microsoft.com/office/drawing/2014/main" id="{C1F73573-F643-4EC9-A1BE-7E6225E21025}"/>
              </a:ext>
              <a:ext uri="{C183D7F6-B498-43B3-948B-1728B52AA6E4}">
                <adec:decorative xmlns:adec="http://schemas.microsoft.com/office/drawing/2017/decorative" val="1"/>
              </a:ext>
            </a:extLst>
          </p:cNvPr>
          <p:cNvPicPr>
            <a:picLocks noChangeAspect="1"/>
          </p:cNvPicPr>
          <p:nvPr/>
        </p:nvPicPr>
        <p:blipFill>
          <a:blip r:embed="rId3">
            <a:alphaModFix amt="35000"/>
          </a:blip>
          <a:stretch>
            <a:fillRect/>
          </a:stretch>
        </p:blipFill>
        <p:spPr>
          <a:xfrm>
            <a:off x="5006664" y="1983068"/>
            <a:ext cx="2493994" cy="2504837"/>
          </a:xfrm>
          <a:prstGeom prst="rect">
            <a:avLst/>
          </a:prstGeom>
        </p:spPr>
      </p:pic>
      <p:sp>
        <p:nvSpPr>
          <p:cNvPr id="5" name="Slide Number Placeholder 4">
            <a:extLst>
              <a:ext uri="{FF2B5EF4-FFF2-40B4-BE49-F238E27FC236}">
                <a16:creationId xmlns:a16="http://schemas.microsoft.com/office/drawing/2014/main" id="{E635D6F9-E9A2-48E4-A415-9CE43064B806}"/>
              </a:ext>
            </a:extLst>
          </p:cNvPr>
          <p:cNvSpPr>
            <a:spLocks noGrp="1"/>
          </p:cNvSpPr>
          <p:nvPr>
            <p:ph type="sldNum" sz="quarter" idx="4"/>
          </p:nvPr>
        </p:nvSpPr>
        <p:spPr/>
        <p:txBody>
          <a:bodyPr/>
          <a:lstStyle/>
          <a:p>
            <a:fld id="{627CA14E-5EDD-4C5C-B4B2-BE16B502D62B}" type="slidenum">
              <a:rPr lang="en-US" smtClean="0"/>
              <a:pPr/>
              <a:t>12</a:t>
            </a:fld>
            <a:endParaRPr lang="en-US" dirty="0"/>
          </a:p>
        </p:txBody>
      </p:sp>
    </p:spTree>
    <p:custDataLst>
      <p:tags r:id="rId1"/>
    </p:custDataLst>
    <p:extLst>
      <p:ext uri="{BB962C8B-B14F-4D97-AF65-F5344CB8AC3E}">
        <p14:creationId xmlns:p14="http://schemas.microsoft.com/office/powerpoint/2010/main" val="3393237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C24E7-1B8A-4DEE-865D-19BC7964586C}"/>
              </a:ext>
            </a:extLst>
          </p:cNvPr>
          <p:cNvSpPr>
            <a:spLocks noGrp="1"/>
          </p:cNvSpPr>
          <p:nvPr>
            <p:ph type="title"/>
          </p:nvPr>
        </p:nvSpPr>
        <p:spPr/>
        <p:txBody>
          <a:bodyPr/>
          <a:lstStyle/>
          <a:p>
            <a:r>
              <a:rPr lang="en-US" dirty="0"/>
              <a:t>More choices with AutoPay</a:t>
            </a:r>
            <a:br>
              <a:rPr lang="en-US" sz="2800" baseline="30000" dirty="0">
                <a:solidFill>
                  <a:srgbClr val="000000"/>
                </a:solidFill>
              </a:rPr>
            </a:br>
            <a:endParaRPr lang="en-US" dirty="0"/>
          </a:p>
        </p:txBody>
      </p:sp>
      <p:sp>
        <p:nvSpPr>
          <p:cNvPr id="6" name="Rectangle 5">
            <a:extLst>
              <a:ext uri="{FF2B5EF4-FFF2-40B4-BE49-F238E27FC236}">
                <a16:creationId xmlns:a16="http://schemas.microsoft.com/office/drawing/2014/main" id="{ACE28975-2362-4FC0-A64C-6B40E42859F6}"/>
              </a:ext>
            </a:extLst>
          </p:cNvPr>
          <p:cNvSpPr/>
          <p:nvPr/>
        </p:nvSpPr>
        <p:spPr>
          <a:xfrm>
            <a:off x="609600" y="1280161"/>
            <a:ext cx="5682342" cy="3703578"/>
          </a:xfrm>
          <a:prstGeom prst="rect">
            <a:avLst/>
          </a:prstGeom>
        </p:spPr>
        <p:txBody>
          <a:bodyPr wrap="square">
            <a:spAutoFit/>
          </a:bodyPr>
          <a:lstStyle/>
          <a:p>
            <a:r>
              <a:rPr lang="en-US" sz="3200" baseline="30000" dirty="0">
                <a:solidFill>
                  <a:srgbClr val="000000"/>
                </a:solidFill>
              </a:rPr>
              <a:t>	</a:t>
            </a:r>
          </a:p>
          <a:p>
            <a:r>
              <a:rPr lang="en-US" sz="3200" baseline="30000" dirty="0">
                <a:solidFill>
                  <a:srgbClr val="000000"/>
                </a:solidFill>
              </a:rPr>
              <a:t>Members can choose the 15th or the 23rd of each month for your payment withdrawal.</a:t>
            </a:r>
          </a:p>
          <a:p>
            <a:endParaRPr lang="en-US" sz="3200" baseline="30000" dirty="0">
              <a:solidFill>
                <a:srgbClr val="000000"/>
              </a:solidFill>
            </a:endParaRPr>
          </a:p>
          <a:p>
            <a:r>
              <a:rPr lang="en-US" sz="3200" baseline="30000" dirty="0">
                <a:solidFill>
                  <a:srgbClr val="000000"/>
                </a:solidFill>
              </a:rPr>
              <a:t>Members can also choose a set payment amount.  </a:t>
            </a:r>
          </a:p>
          <a:p>
            <a:endParaRPr lang="en-US" sz="3200" baseline="30000" dirty="0">
              <a:solidFill>
                <a:srgbClr val="000000"/>
              </a:solidFill>
            </a:endParaRPr>
          </a:p>
          <a:p>
            <a:pPr marL="0" lvl="1"/>
            <a:r>
              <a:rPr lang="en-US" sz="3200" baseline="30000" dirty="0">
                <a:solidFill>
                  <a:srgbClr val="000000"/>
                </a:solidFill>
              </a:rPr>
              <a:t>If a member already has AutoPay, their payments will continue. Their payment will withdraw the 23rd of each month unless they change it.</a:t>
            </a:r>
          </a:p>
        </p:txBody>
      </p:sp>
      <p:pic>
        <p:nvPicPr>
          <p:cNvPr id="8" name="Picture 7">
            <a:extLst>
              <a:ext uri="{FF2B5EF4-FFF2-40B4-BE49-F238E27FC236}">
                <a16:creationId xmlns:a16="http://schemas.microsoft.com/office/drawing/2014/main" id="{D47E1274-8C5E-4740-8017-9550ABCDC35B}"/>
              </a:ext>
              <a:ext uri="{C183D7F6-B498-43B3-948B-1728B52AA6E4}">
                <adec:decorative xmlns:adec="http://schemas.microsoft.com/office/drawing/2017/decorative" val="1"/>
              </a:ext>
            </a:extLst>
          </p:cNvPr>
          <p:cNvPicPr>
            <a:picLocks noChangeAspect="1"/>
          </p:cNvPicPr>
          <p:nvPr/>
        </p:nvPicPr>
        <p:blipFill>
          <a:blip r:embed="rId3">
            <a:alphaModFix amt="50000"/>
          </a:blip>
          <a:stretch>
            <a:fillRect/>
          </a:stretch>
        </p:blipFill>
        <p:spPr>
          <a:xfrm>
            <a:off x="6780129" y="84024"/>
            <a:ext cx="2363871" cy="2560859"/>
          </a:xfrm>
          <a:prstGeom prst="rect">
            <a:avLst/>
          </a:prstGeom>
        </p:spPr>
      </p:pic>
      <p:sp>
        <p:nvSpPr>
          <p:cNvPr id="5" name="Slide Number Placeholder 4">
            <a:extLst>
              <a:ext uri="{FF2B5EF4-FFF2-40B4-BE49-F238E27FC236}">
                <a16:creationId xmlns:a16="http://schemas.microsoft.com/office/drawing/2014/main" id="{71345EBC-8E6B-442F-BEAC-2B00C167EA06}"/>
              </a:ext>
            </a:extLst>
          </p:cNvPr>
          <p:cNvSpPr>
            <a:spLocks noGrp="1"/>
          </p:cNvSpPr>
          <p:nvPr>
            <p:ph type="sldNum" sz="quarter" idx="4"/>
          </p:nvPr>
        </p:nvSpPr>
        <p:spPr/>
        <p:txBody>
          <a:bodyPr/>
          <a:lstStyle/>
          <a:p>
            <a:fld id="{627CA14E-5EDD-4C5C-B4B2-BE16B502D62B}" type="slidenum">
              <a:rPr lang="en-US" smtClean="0"/>
              <a:pPr/>
              <a:t>13</a:t>
            </a:fld>
            <a:endParaRPr lang="en-US" dirty="0"/>
          </a:p>
        </p:txBody>
      </p:sp>
    </p:spTree>
    <p:custDataLst>
      <p:tags r:id="rId1"/>
    </p:custDataLst>
    <p:extLst>
      <p:ext uri="{BB962C8B-B14F-4D97-AF65-F5344CB8AC3E}">
        <p14:creationId xmlns:p14="http://schemas.microsoft.com/office/powerpoint/2010/main" val="3845892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00715-0DC3-4880-BCCF-E7B6EA37523B}"/>
              </a:ext>
            </a:extLst>
          </p:cNvPr>
          <p:cNvSpPr>
            <a:spLocks noGrp="1"/>
          </p:cNvSpPr>
          <p:nvPr>
            <p:ph type="title"/>
          </p:nvPr>
        </p:nvSpPr>
        <p:spPr>
          <a:xfrm>
            <a:off x="685799" y="457201"/>
            <a:ext cx="8096251" cy="822960"/>
          </a:xfrm>
        </p:spPr>
        <p:txBody>
          <a:bodyPr/>
          <a:lstStyle/>
          <a:p>
            <a:r>
              <a:rPr lang="en-US" dirty="0"/>
              <a:t>With AutoPay Members select from these options: </a:t>
            </a:r>
          </a:p>
        </p:txBody>
      </p:sp>
      <p:sp>
        <p:nvSpPr>
          <p:cNvPr id="3" name="Content Placeholder 2">
            <a:extLst>
              <a:ext uri="{FF2B5EF4-FFF2-40B4-BE49-F238E27FC236}">
                <a16:creationId xmlns:a16="http://schemas.microsoft.com/office/drawing/2014/main" id="{3893776E-E38B-4757-9B74-518420DCF17A}"/>
              </a:ext>
            </a:extLst>
          </p:cNvPr>
          <p:cNvSpPr>
            <a:spLocks noGrp="1"/>
          </p:cNvSpPr>
          <p:nvPr>
            <p:ph sz="half" idx="1"/>
          </p:nvPr>
        </p:nvSpPr>
        <p:spPr>
          <a:xfrm>
            <a:off x="738451" y="1371600"/>
            <a:ext cx="2355351" cy="549151"/>
          </a:xfrm>
        </p:spPr>
        <p:txBody>
          <a:bodyPr>
            <a:normAutofit/>
          </a:bodyPr>
          <a:lstStyle/>
          <a:p>
            <a:r>
              <a:rPr lang="en-US" sz="1800" dirty="0">
                <a:solidFill>
                  <a:schemeClr val="tx1"/>
                </a:solidFill>
              </a:rPr>
              <a:t>Premium Amount</a:t>
            </a:r>
          </a:p>
          <a:p>
            <a:endParaRPr lang="en-US" sz="2100" dirty="0"/>
          </a:p>
        </p:txBody>
      </p:sp>
      <p:sp>
        <p:nvSpPr>
          <p:cNvPr id="4" name="Content Placeholder 3">
            <a:extLst>
              <a:ext uri="{FF2B5EF4-FFF2-40B4-BE49-F238E27FC236}">
                <a16:creationId xmlns:a16="http://schemas.microsoft.com/office/drawing/2014/main" id="{DD98F3A9-D1CE-4507-A5FB-BF1F0ABDB628}"/>
              </a:ext>
            </a:extLst>
          </p:cNvPr>
          <p:cNvSpPr>
            <a:spLocks noGrp="1"/>
          </p:cNvSpPr>
          <p:nvPr>
            <p:ph sz="half" idx="2"/>
          </p:nvPr>
        </p:nvSpPr>
        <p:spPr>
          <a:xfrm flipH="1">
            <a:off x="2702100" y="1453805"/>
            <a:ext cx="6000105" cy="1017143"/>
          </a:xfrm>
        </p:spPr>
        <p:txBody>
          <a:bodyPr>
            <a:noAutofit/>
          </a:bodyPr>
          <a:lstStyle/>
          <a:p>
            <a:pPr defTabSz="457200"/>
            <a:r>
              <a:rPr lang="en-US" sz="2800" baseline="30000" dirty="0">
                <a:solidFill>
                  <a:schemeClr val="tx1"/>
                </a:solidFill>
                <a:latin typeface="+mn-lt"/>
              </a:rPr>
              <a:t>This option will take the member’s full monthly premium due.  If their premium goes up due to a change in income, eligibility or plan enrollment, the higher premium amount will automatically be withdrawn. </a:t>
            </a:r>
          </a:p>
        </p:txBody>
      </p:sp>
      <p:sp>
        <p:nvSpPr>
          <p:cNvPr id="8" name="Rectangle 7">
            <a:extLst>
              <a:ext uri="{FF2B5EF4-FFF2-40B4-BE49-F238E27FC236}">
                <a16:creationId xmlns:a16="http://schemas.microsoft.com/office/drawing/2014/main" id="{A58ADB5A-0B65-4B0C-8556-565C68C5DAC1}"/>
              </a:ext>
            </a:extLst>
          </p:cNvPr>
          <p:cNvSpPr/>
          <p:nvPr/>
        </p:nvSpPr>
        <p:spPr>
          <a:xfrm>
            <a:off x="662251" y="2562387"/>
            <a:ext cx="4572000" cy="369332"/>
          </a:xfrm>
          <a:prstGeom prst="rect">
            <a:avLst/>
          </a:prstGeom>
        </p:spPr>
        <p:txBody>
          <a:bodyPr>
            <a:spAutoFit/>
          </a:bodyPr>
          <a:lstStyle/>
          <a:p>
            <a:r>
              <a:rPr lang="en-US" dirty="0">
                <a:latin typeface="Franklin Gothic Demi" panose="020B0703020102020204" pitchFamily="34" charset="0"/>
              </a:rPr>
              <a:t>Current Amount</a:t>
            </a:r>
          </a:p>
        </p:txBody>
      </p:sp>
      <p:sp>
        <p:nvSpPr>
          <p:cNvPr id="7" name="Content Placeholder 3">
            <a:extLst>
              <a:ext uri="{FF2B5EF4-FFF2-40B4-BE49-F238E27FC236}">
                <a16:creationId xmlns:a16="http://schemas.microsoft.com/office/drawing/2014/main" id="{44D50405-21CA-4F82-9B0E-2B5F504A5505}"/>
              </a:ext>
            </a:extLst>
          </p:cNvPr>
          <p:cNvSpPr txBox="1">
            <a:spLocks/>
          </p:cNvSpPr>
          <p:nvPr/>
        </p:nvSpPr>
        <p:spPr>
          <a:xfrm flipH="1">
            <a:off x="2702100" y="2736031"/>
            <a:ext cx="6000105" cy="1017143"/>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600"/>
              </a:spcAft>
              <a:buFontTx/>
              <a:buNone/>
              <a:defRPr sz="2000" kern="1200">
                <a:solidFill>
                  <a:schemeClr val="tx1">
                    <a:lumMod val="65000"/>
                    <a:lumOff val="35000"/>
                  </a:schemeClr>
                </a:solidFill>
                <a:latin typeface="Franklin Gothic Demi" panose="020B0703020102020204" pitchFamily="34" charset="0"/>
                <a:ea typeface="+mn-ea"/>
                <a:cs typeface="+mn-cs"/>
              </a:defRPr>
            </a:lvl1pPr>
            <a:lvl2pPr marL="169863" indent="-169863" algn="l" defTabSz="914400" rtl="0" eaLnBrk="1" latinLnBrk="0" hangingPunct="1">
              <a:lnSpc>
                <a:spcPct val="110000"/>
              </a:lnSpc>
              <a:spcBef>
                <a:spcPts val="600"/>
              </a:spcBef>
              <a:spcAft>
                <a:spcPts val="300"/>
              </a:spcAft>
              <a:buFont typeface="Wingdings" panose="05000000000000000000" pitchFamily="2" charset="2"/>
              <a:buChar char="§"/>
              <a:defRPr sz="1600" kern="1200">
                <a:solidFill>
                  <a:schemeClr val="tx1">
                    <a:lumMod val="65000"/>
                    <a:lumOff val="35000"/>
                  </a:schemeClr>
                </a:solidFill>
                <a:latin typeface="+mn-lt"/>
                <a:ea typeface="+mn-ea"/>
                <a:cs typeface="+mn-cs"/>
              </a:defRPr>
            </a:lvl2pPr>
            <a:lvl3pPr marL="398463" indent="-169863" algn="l" defTabSz="914400" rtl="0" eaLnBrk="1" latinLnBrk="0" hangingPunct="1">
              <a:lnSpc>
                <a:spcPct val="110000"/>
              </a:lnSpc>
              <a:spcBef>
                <a:spcPts val="300"/>
              </a:spcBef>
              <a:spcAft>
                <a:spcPts val="300"/>
              </a:spcAft>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457200"/>
            <a:r>
              <a:rPr lang="en-US" sz="2800" baseline="30000" dirty="0">
                <a:solidFill>
                  <a:schemeClr val="tx1"/>
                </a:solidFill>
                <a:latin typeface="+mn-lt"/>
              </a:rPr>
              <a:t>This option will take the member’s full balance due. For example, if there is an outstanding balance or an adjustment that increases a member’s bill, this option will pay the full balance due automatically. </a:t>
            </a:r>
          </a:p>
        </p:txBody>
      </p:sp>
      <p:sp>
        <p:nvSpPr>
          <p:cNvPr id="9" name="Rectangle 8">
            <a:extLst>
              <a:ext uri="{FF2B5EF4-FFF2-40B4-BE49-F238E27FC236}">
                <a16:creationId xmlns:a16="http://schemas.microsoft.com/office/drawing/2014/main" id="{87D422C4-FCB2-4907-964C-B5CDBB82470F}"/>
              </a:ext>
            </a:extLst>
          </p:cNvPr>
          <p:cNvSpPr/>
          <p:nvPr/>
        </p:nvSpPr>
        <p:spPr>
          <a:xfrm>
            <a:off x="662251" y="3864108"/>
            <a:ext cx="4572000" cy="369332"/>
          </a:xfrm>
          <a:prstGeom prst="rect">
            <a:avLst/>
          </a:prstGeom>
        </p:spPr>
        <p:txBody>
          <a:bodyPr>
            <a:spAutoFit/>
          </a:bodyPr>
          <a:lstStyle/>
          <a:p>
            <a:r>
              <a:rPr lang="en-US" dirty="0">
                <a:latin typeface="Franklin Gothic Demi" panose="020B0703020102020204" pitchFamily="34" charset="0"/>
              </a:rPr>
              <a:t>Custom Amount</a:t>
            </a:r>
          </a:p>
        </p:txBody>
      </p:sp>
      <p:sp>
        <p:nvSpPr>
          <p:cNvPr id="6" name="Content Placeholder 3">
            <a:extLst>
              <a:ext uri="{FF2B5EF4-FFF2-40B4-BE49-F238E27FC236}">
                <a16:creationId xmlns:a16="http://schemas.microsoft.com/office/drawing/2014/main" id="{20F3E7A8-1037-4505-8959-443C66A68682}"/>
              </a:ext>
            </a:extLst>
          </p:cNvPr>
          <p:cNvSpPr txBox="1">
            <a:spLocks/>
          </p:cNvSpPr>
          <p:nvPr/>
        </p:nvSpPr>
        <p:spPr>
          <a:xfrm flipH="1">
            <a:off x="2702101" y="4031577"/>
            <a:ext cx="6000105" cy="1017143"/>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600"/>
              </a:spcAft>
              <a:buFontTx/>
              <a:buNone/>
              <a:defRPr sz="2000" kern="1200">
                <a:solidFill>
                  <a:schemeClr val="tx1">
                    <a:lumMod val="65000"/>
                    <a:lumOff val="35000"/>
                  </a:schemeClr>
                </a:solidFill>
                <a:latin typeface="Franklin Gothic Demi" panose="020B0703020102020204" pitchFamily="34" charset="0"/>
                <a:ea typeface="+mn-ea"/>
                <a:cs typeface="+mn-cs"/>
              </a:defRPr>
            </a:lvl1pPr>
            <a:lvl2pPr marL="169863" indent="-169863" algn="l" defTabSz="914400" rtl="0" eaLnBrk="1" latinLnBrk="0" hangingPunct="1">
              <a:lnSpc>
                <a:spcPct val="110000"/>
              </a:lnSpc>
              <a:spcBef>
                <a:spcPts val="600"/>
              </a:spcBef>
              <a:spcAft>
                <a:spcPts val="300"/>
              </a:spcAft>
              <a:buFont typeface="Wingdings" panose="05000000000000000000" pitchFamily="2" charset="2"/>
              <a:buChar char="§"/>
              <a:defRPr sz="1600" kern="1200">
                <a:solidFill>
                  <a:schemeClr val="tx1">
                    <a:lumMod val="65000"/>
                    <a:lumOff val="35000"/>
                  </a:schemeClr>
                </a:solidFill>
                <a:latin typeface="+mn-lt"/>
                <a:ea typeface="+mn-ea"/>
                <a:cs typeface="+mn-cs"/>
              </a:defRPr>
            </a:lvl2pPr>
            <a:lvl3pPr marL="398463" indent="-169863" algn="l" defTabSz="914400" rtl="0" eaLnBrk="1" latinLnBrk="0" hangingPunct="1">
              <a:lnSpc>
                <a:spcPct val="110000"/>
              </a:lnSpc>
              <a:spcBef>
                <a:spcPts val="300"/>
              </a:spcBef>
              <a:spcAft>
                <a:spcPts val="300"/>
              </a:spcAft>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457200"/>
            <a:r>
              <a:rPr lang="en-US" sz="2800" baseline="30000" dirty="0">
                <a:solidFill>
                  <a:schemeClr val="tx1"/>
                </a:solidFill>
                <a:latin typeface="+mn-lt"/>
              </a:rPr>
              <a:t>This option lets the member selects the amount they would like the Health Connector to withdraw.  The Health Connector will not take more than the fixed amount.  This option can help protect a member from an unexpected amounts due to changes in eligibility. </a:t>
            </a:r>
          </a:p>
        </p:txBody>
      </p:sp>
      <p:sp>
        <p:nvSpPr>
          <p:cNvPr id="5" name="Slide Number Placeholder 4">
            <a:extLst>
              <a:ext uri="{FF2B5EF4-FFF2-40B4-BE49-F238E27FC236}">
                <a16:creationId xmlns:a16="http://schemas.microsoft.com/office/drawing/2014/main" id="{BBDAC4BC-B83E-4BFC-85C6-03996A2AB5F6}"/>
              </a:ext>
            </a:extLst>
          </p:cNvPr>
          <p:cNvSpPr>
            <a:spLocks noGrp="1"/>
          </p:cNvSpPr>
          <p:nvPr>
            <p:ph type="sldNum" sz="quarter" idx="4"/>
          </p:nvPr>
        </p:nvSpPr>
        <p:spPr/>
        <p:txBody>
          <a:bodyPr/>
          <a:lstStyle/>
          <a:p>
            <a:fld id="{627CA14E-5EDD-4C5C-B4B2-BE16B502D62B}" type="slidenum">
              <a:rPr lang="en-US" smtClean="0"/>
              <a:pPr/>
              <a:t>14</a:t>
            </a:fld>
            <a:endParaRPr lang="en-US" dirty="0"/>
          </a:p>
        </p:txBody>
      </p:sp>
    </p:spTree>
    <p:custDataLst>
      <p:tags r:id="rId1"/>
    </p:custDataLst>
    <p:extLst>
      <p:ext uri="{BB962C8B-B14F-4D97-AF65-F5344CB8AC3E}">
        <p14:creationId xmlns:p14="http://schemas.microsoft.com/office/powerpoint/2010/main" val="3781193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the Health Connector Make a Payment page">
            <a:extLst>
              <a:ext uri="{FF2B5EF4-FFF2-40B4-BE49-F238E27FC236}">
                <a16:creationId xmlns:a16="http://schemas.microsoft.com/office/drawing/2014/main" id="{2F417F6E-38EB-4504-B8A7-26450958A7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4512"/>
            <a:ext cx="9144000" cy="6691978"/>
          </a:xfrm>
          <a:prstGeom prst="rect">
            <a:avLst/>
          </a:prstGeom>
        </p:spPr>
      </p:pic>
      <p:sp>
        <p:nvSpPr>
          <p:cNvPr id="2" name="Title 1">
            <a:extLst>
              <a:ext uri="{FF2B5EF4-FFF2-40B4-BE49-F238E27FC236}">
                <a16:creationId xmlns:a16="http://schemas.microsoft.com/office/drawing/2014/main" id="{C95F20AC-70B2-45C7-BC58-0AC76DDB2BEC}"/>
              </a:ext>
            </a:extLst>
          </p:cNvPr>
          <p:cNvSpPr>
            <a:spLocks noGrp="1"/>
          </p:cNvSpPr>
          <p:nvPr>
            <p:ph type="title"/>
          </p:nvPr>
        </p:nvSpPr>
        <p:spPr>
          <a:xfrm>
            <a:off x="685800" y="358586"/>
            <a:ext cx="7772400" cy="822960"/>
          </a:xfrm>
        </p:spPr>
        <p:txBody>
          <a:bodyPr/>
          <a:lstStyle/>
          <a:p>
            <a:r>
              <a:rPr lang="en-US" dirty="0"/>
              <a:t>How to make a payment</a:t>
            </a:r>
          </a:p>
        </p:txBody>
      </p:sp>
      <p:sp>
        <p:nvSpPr>
          <p:cNvPr id="7" name="Rectangle: Rounded Corners 6">
            <a:extLst>
              <a:ext uri="{FF2B5EF4-FFF2-40B4-BE49-F238E27FC236}">
                <a16:creationId xmlns:a16="http://schemas.microsoft.com/office/drawing/2014/main" id="{8C6E46DA-2EF2-4544-9F1F-9C4F1E6E6E7F}"/>
              </a:ext>
              <a:ext uri="{C183D7F6-B498-43B3-948B-1728B52AA6E4}">
                <adec:decorative xmlns:adec="http://schemas.microsoft.com/office/drawing/2017/decorative" val="1"/>
              </a:ext>
            </a:extLst>
          </p:cNvPr>
          <p:cNvSpPr/>
          <p:nvPr/>
        </p:nvSpPr>
        <p:spPr>
          <a:xfrm>
            <a:off x="5979459" y="144512"/>
            <a:ext cx="3164541" cy="18815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72F82C6-7F50-45BC-95BE-89A90E35CBEB}"/>
              </a:ext>
            </a:extLst>
          </p:cNvPr>
          <p:cNvSpPr txBox="1"/>
          <p:nvPr/>
        </p:nvSpPr>
        <p:spPr>
          <a:xfrm>
            <a:off x="6221505" y="208105"/>
            <a:ext cx="2761130" cy="1754326"/>
          </a:xfrm>
          <a:prstGeom prst="rect">
            <a:avLst/>
          </a:prstGeom>
          <a:noFill/>
        </p:spPr>
        <p:txBody>
          <a:bodyPr wrap="square" rtlCol="0">
            <a:spAutoFit/>
          </a:bodyPr>
          <a:lstStyle/>
          <a:p>
            <a:r>
              <a:rPr lang="en-US" dirty="0"/>
              <a:t>Select a </a:t>
            </a:r>
            <a:r>
              <a:rPr lang="en-US" b="1" dirty="0"/>
              <a:t>Payment Amount </a:t>
            </a:r>
            <a:r>
              <a:rPr lang="en-US" dirty="0"/>
              <a:t>from the drop-down menu. Note: If the Member did not have a payment method set up, they will be prompted to add one.</a:t>
            </a:r>
          </a:p>
        </p:txBody>
      </p:sp>
      <p:sp>
        <p:nvSpPr>
          <p:cNvPr id="9" name="Rectangle: Rounded Corners 8">
            <a:extLst>
              <a:ext uri="{FF2B5EF4-FFF2-40B4-BE49-F238E27FC236}">
                <a16:creationId xmlns:a16="http://schemas.microsoft.com/office/drawing/2014/main" id="{E79D52C7-8F97-48D2-9527-75A92F4BAF74}"/>
              </a:ext>
              <a:ext uri="{C183D7F6-B498-43B3-948B-1728B52AA6E4}">
                <adec:decorative xmlns:adec="http://schemas.microsoft.com/office/drawing/2017/decorative" val="1"/>
              </a:ext>
            </a:extLst>
          </p:cNvPr>
          <p:cNvSpPr/>
          <p:nvPr/>
        </p:nvSpPr>
        <p:spPr>
          <a:xfrm>
            <a:off x="1604683" y="4100445"/>
            <a:ext cx="3164541" cy="63919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64F7DF2-FF15-47CD-AF2A-1E6749E649A5}"/>
              </a:ext>
            </a:extLst>
          </p:cNvPr>
          <p:cNvSpPr txBox="1"/>
          <p:nvPr/>
        </p:nvSpPr>
        <p:spPr>
          <a:xfrm>
            <a:off x="2008094" y="4093312"/>
            <a:ext cx="2761130" cy="646331"/>
          </a:xfrm>
          <a:prstGeom prst="rect">
            <a:avLst/>
          </a:prstGeom>
          <a:noFill/>
        </p:spPr>
        <p:txBody>
          <a:bodyPr wrap="square" rtlCol="0">
            <a:spAutoFit/>
          </a:bodyPr>
          <a:lstStyle/>
          <a:p>
            <a:r>
              <a:rPr lang="en-US" dirty="0"/>
              <a:t>Select a </a:t>
            </a:r>
            <a:r>
              <a:rPr lang="en-US" b="1" dirty="0"/>
              <a:t>Payment Date </a:t>
            </a:r>
            <a:r>
              <a:rPr lang="en-US" dirty="0"/>
              <a:t>from the calendar.</a:t>
            </a:r>
          </a:p>
        </p:txBody>
      </p:sp>
      <p:sp>
        <p:nvSpPr>
          <p:cNvPr id="11" name="Rectangle: Rounded Corners 10">
            <a:extLst>
              <a:ext uri="{FF2B5EF4-FFF2-40B4-BE49-F238E27FC236}">
                <a16:creationId xmlns:a16="http://schemas.microsoft.com/office/drawing/2014/main" id="{F10DB6F3-6ACD-4004-8755-9DF2D8F03E05}"/>
              </a:ext>
              <a:ext uri="{C183D7F6-B498-43B3-948B-1728B52AA6E4}">
                <adec:decorative xmlns:adec="http://schemas.microsoft.com/office/drawing/2017/decorative" val="1"/>
              </a:ext>
            </a:extLst>
          </p:cNvPr>
          <p:cNvSpPr/>
          <p:nvPr/>
        </p:nvSpPr>
        <p:spPr>
          <a:xfrm>
            <a:off x="5871882" y="4131629"/>
            <a:ext cx="3164541" cy="97650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0BE6143-3534-4C61-91D7-D4F321D07C2D}"/>
              </a:ext>
            </a:extLst>
          </p:cNvPr>
          <p:cNvSpPr txBox="1"/>
          <p:nvPr/>
        </p:nvSpPr>
        <p:spPr>
          <a:xfrm>
            <a:off x="6073587" y="4296717"/>
            <a:ext cx="2761130" cy="646331"/>
          </a:xfrm>
          <a:prstGeom prst="rect">
            <a:avLst/>
          </a:prstGeom>
          <a:noFill/>
        </p:spPr>
        <p:txBody>
          <a:bodyPr wrap="square" rtlCol="0">
            <a:spAutoFit/>
          </a:bodyPr>
          <a:lstStyle/>
          <a:p>
            <a:r>
              <a:rPr lang="en-US" dirty="0"/>
              <a:t>Select a </a:t>
            </a:r>
            <a:r>
              <a:rPr lang="en-US" b="1" dirty="0"/>
              <a:t>Payment Method </a:t>
            </a:r>
            <a:r>
              <a:rPr lang="en-US" dirty="0"/>
              <a:t>from the drop-down menu.</a:t>
            </a:r>
          </a:p>
        </p:txBody>
      </p:sp>
      <p:sp>
        <p:nvSpPr>
          <p:cNvPr id="4" name="Slide Number Placeholder 4">
            <a:extLst>
              <a:ext uri="{FF2B5EF4-FFF2-40B4-BE49-F238E27FC236}">
                <a16:creationId xmlns:a16="http://schemas.microsoft.com/office/drawing/2014/main" id="{BBDAC4BC-B83E-4BFC-85C6-03996A2AB5F6}"/>
              </a:ext>
            </a:extLst>
          </p:cNvPr>
          <p:cNvSpPr txBox="1">
            <a:spLocks/>
          </p:cNvSpPr>
          <p:nvPr/>
        </p:nvSpPr>
        <p:spPr>
          <a:xfrm>
            <a:off x="6520542" y="6553200"/>
            <a:ext cx="2090057" cy="274320"/>
          </a:xfrm>
          <a:prstGeom prst="rect">
            <a:avLst/>
          </a:prstGeom>
        </p:spPr>
        <p:txBody>
          <a:bodyPr lIns="0" tIns="0" rIns="0" bIns="0" anchor="b" anchorCtr="0"/>
          <a:lstStyle>
            <a:defPPr>
              <a:defRPr lang="en-US"/>
            </a:defPPr>
            <a:lvl1pPr marL="0" algn="r" defTabSz="457200" rtl="0" eaLnBrk="1" latinLnBrk="0" hangingPunct="1">
              <a:defRPr sz="1000" b="1" kern="1200">
                <a:solidFill>
                  <a:schemeClr val="accent1"/>
                </a:solidFill>
                <a:latin typeface="Franklin Gothic Demi" panose="020B07030201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27CA14E-5EDD-4C5C-B4B2-BE16B502D62B}" type="slidenum">
              <a:rPr lang="en-US" smtClean="0"/>
              <a:pPr/>
              <a:t>15</a:t>
            </a:fld>
            <a:endParaRPr lang="en-US" dirty="0"/>
          </a:p>
        </p:txBody>
      </p:sp>
    </p:spTree>
    <p:custDataLst>
      <p:tags r:id="rId1"/>
    </p:custDataLst>
    <p:extLst>
      <p:ext uri="{BB962C8B-B14F-4D97-AF65-F5344CB8AC3E}">
        <p14:creationId xmlns:p14="http://schemas.microsoft.com/office/powerpoint/2010/main" val="3231670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82CA7-3755-4648-9196-6F16D3865AAC}"/>
              </a:ext>
            </a:extLst>
          </p:cNvPr>
          <p:cNvSpPr>
            <a:spLocks noGrp="1"/>
          </p:cNvSpPr>
          <p:nvPr>
            <p:ph type="title"/>
          </p:nvPr>
        </p:nvSpPr>
        <p:spPr>
          <a:xfrm>
            <a:off x="685799" y="416104"/>
            <a:ext cx="7772400" cy="822960"/>
          </a:xfrm>
        </p:spPr>
        <p:txBody>
          <a:bodyPr>
            <a:normAutofit/>
          </a:bodyPr>
          <a:lstStyle/>
          <a:p>
            <a:r>
              <a:rPr lang="en-US" dirty="0"/>
              <a:t>Ask for help online without having </a:t>
            </a:r>
            <a:br>
              <a:rPr lang="en-US" dirty="0"/>
            </a:br>
            <a:r>
              <a:rPr lang="en-US" dirty="0"/>
              <a:t>to call</a:t>
            </a:r>
          </a:p>
        </p:txBody>
      </p:sp>
      <p:sp>
        <p:nvSpPr>
          <p:cNvPr id="6" name="Rectangle 5">
            <a:extLst>
              <a:ext uri="{FF2B5EF4-FFF2-40B4-BE49-F238E27FC236}">
                <a16:creationId xmlns:a16="http://schemas.microsoft.com/office/drawing/2014/main" id="{6A83296B-9E8F-4864-A669-2E61792B5B9B}"/>
              </a:ext>
            </a:extLst>
          </p:cNvPr>
          <p:cNvSpPr/>
          <p:nvPr/>
        </p:nvSpPr>
        <p:spPr>
          <a:xfrm>
            <a:off x="498468" y="1239064"/>
            <a:ext cx="6731345" cy="1077218"/>
          </a:xfrm>
          <a:prstGeom prst="rect">
            <a:avLst/>
          </a:prstGeom>
        </p:spPr>
        <p:txBody>
          <a:bodyPr wrap="square">
            <a:spAutoFit/>
          </a:bodyPr>
          <a:lstStyle/>
          <a:p>
            <a:r>
              <a:rPr lang="en-US" sz="3200" baseline="30000" dirty="0">
                <a:solidFill>
                  <a:srgbClr val="000000"/>
                </a:solidFill>
              </a:rPr>
              <a:t>	</a:t>
            </a:r>
            <a:br>
              <a:rPr lang="en-US" sz="3200" baseline="30000" dirty="0">
                <a:solidFill>
                  <a:srgbClr val="000000"/>
                </a:solidFill>
              </a:rPr>
            </a:br>
            <a:r>
              <a:rPr lang="en-US" sz="3200" baseline="30000" dirty="0">
                <a:solidFill>
                  <a:srgbClr val="000000"/>
                </a:solidFill>
              </a:rPr>
              <a:t>Through their online account, members can ask Customer Service for help with certain billing questions.</a:t>
            </a:r>
          </a:p>
        </p:txBody>
      </p:sp>
      <p:pic>
        <p:nvPicPr>
          <p:cNvPr id="8" name="Picture 7">
            <a:extLst>
              <a:ext uri="{FF2B5EF4-FFF2-40B4-BE49-F238E27FC236}">
                <a16:creationId xmlns:a16="http://schemas.microsoft.com/office/drawing/2014/main" id="{CE643778-CF55-4B22-82D7-77FF196478BF}"/>
              </a:ext>
              <a:ext uri="{C183D7F6-B498-43B3-948B-1728B52AA6E4}">
                <adec:decorative xmlns:adec="http://schemas.microsoft.com/office/drawing/2017/decorative" val="1"/>
              </a:ext>
            </a:extLst>
          </p:cNvPr>
          <p:cNvPicPr>
            <a:picLocks noChangeAspect="1"/>
          </p:cNvPicPr>
          <p:nvPr/>
        </p:nvPicPr>
        <p:blipFill>
          <a:blip r:embed="rId3">
            <a:alphaModFix amt="35000"/>
          </a:blip>
          <a:stretch>
            <a:fillRect/>
          </a:stretch>
        </p:blipFill>
        <p:spPr>
          <a:xfrm>
            <a:off x="6622624" y="91640"/>
            <a:ext cx="2521376" cy="2294848"/>
          </a:xfrm>
          <a:prstGeom prst="rect">
            <a:avLst/>
          </a:prstGeom>
        </p:spPr>
      </p:pic>
      <p:pic>
        <p:nvPicPr>
          <p:cNvPr id="4" name="Picture 3" descr="A screenshot of the Health Connector Online Billing Help Request Form">
            <a:extLst>
              <a:ext uri="{FF2B5EF4-FFF2-40B4-BE49-F238E27FC236}">
                <a16:creationId xmlns:a16="http://schemas.microsoft.com/office/drawing/2014/main" id="{BFC30F1D-E3D3-4941-BBD0-3EB7094887BD}"/>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597756" y="2417989"/>
            <a:ext cx="6731346" cy="3829247"/>
          </a:xfrm>
          <a:prstGeom prst="rect">
            <a:avLst/>
          </a:prstGeom>
        </p:spPr>
      </p:pic>
      <p:sp>
        <p:nvSpPr>
          <p:cNvPr id="7" name="Rectangle: Rounded Corners 6">
            <a:extLst>
              <a:ext uri="{FF2B5EF4-FFF2-40B4-BE49-F238E27FC236}">
                <a16:creationId xmlns:a16="http://schemas.microsoft.com/office/drawing/2014/main" id="{F5628764-0321-471C-96C6-834DE9D352FF}"/>
              </a:ext>
              <a:ext uri="{C183D7F6-B498-43B3-948B-1728B52AA6E4}">
                <adec:decorative xmlns:adec="http://schemas.microsoft.com/office/drawing/2017/decorative" val="1"/>
              </a:ext>
            </a:extLst>
          </p:cNvPr>
          <p:cNvSpPr/>
          <p:nvPr/>
        </p:nvSpPr>
        <p:spPr>
          <a:xfrm>
            <a:off x="287964" y="4160701"/>
            <a:ext cx="2159402" cy="145823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99C5EBD-B60B-4246-92A6-9217AFA469A6}"/>
              </a:ext>
            </a:extLst>
          </p:cNvPr>
          <p:cNvSpPr txBox="1"/>
          <p:nvPr/>
        </p:nvSpPr>
        <p:spPr>
          <a:xfrm>
            <a:off x="315136" y="4228098"/>
            <a:ext cx="2159402" cy="1323439"/>
          </a:xfrm>
          <a:prstGeom prst="rect">
            <a:avLst/>
          </a:prstGeom>
          <a:noFill/>
        </p:spPr>
        <p:txBody>
          <a:bodyPr wrap="square" rtlCol="0">
            <a:spAutoFit/>
          </a:bodyPr>
          <a:lstStyle/>
          <a:p>
            <a:r>
              <a:rPr lang="en-US" sz="1600" dirty="0"/>
              <a:t>Documents can be attached to the service request by clicking </a:t>
            </a:r>
            <a:r>
              <a:rPr lang="en-US" sz="1600" b="1" dirty="0"/>
              <a:t>Choose File </a:t>
            </a:r>
            <a:r>
              <a:rPr lang="en-US" sz="1600" dirty="0"/>
              <a:t>and selecting a document.</a:t>
            </a:r>
          </a:p>
        </p:txBody>
      </p:sp>
      <p:sp>
        <p:nvSpPr>
          <p:cNvPr id="10" name="Rectangle: Rounded Corners 9">
            <a:extLst>
              <a:ext uri="{FF2B5EF4-FFF2-40B4-BE49-F238E27FC236}">
                <a16:creationId xmlns:a16="http://schemas.microsoft.com/office/drawing/2014/main" id="{EC381882-B02B-4F03-96AF-5BCFD4F041AD}"/>
              </a:ext>
              <a:ext uri="{C183D7F6-B498-43B3-948B-1728B52AA6E4}">
                <adec:decorative xmlns:adec="http://schemas.microsoft.com/office/drawing/2017/decorative" val="1"/>
              </a:ext>
            </a:extLst>
          </p:cNvPr>
          <p:cNvSpPr/>
          <p:nvPr/>
        </p:nvSpPr>
        <p:spPr>
          <a:xfrm>
            <a:off x="5616935" y="3998259"/>
            <a:ext cx="1796877" cy="103965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B9E7455-9157-4E8D-88B1-ECC32EA5304C}"/>
              </a:ext>
            </a:extLst>
          </p:cNvPr>
          <p:cNvSpPr txBox="1"/>
          <p:nvPr/>
        </p:nvSpPr>
        <p:spPr>
          <a:xfrm>
            <a:off x="5616935" y="4102589"/>
            <a:ext cx="1796877" cy="830997"/>
          </a:xfrm>
          <a:prstGeom prst="rect">
            <a:avLst/>
          </a:prstGeom>
          <a:noFill/>
        </p:spPr>
        <p:txBody>
          <a:bodyPr wrap="square" rtlCol="0">
            <a:spAutoFit/>
          </a:bodyPr>
          <a:lstStyle/>
          <a:p>
            <a:r>
              <a:rPr lang="en-US" sz="1600" dirty="0"/>
              <a:t>To create a service request, click </a:t>
            </a:r>
            <a:r>
              <a:rPr lang="en-US" sz="1600" b="1" dirty="0"/>
              <a:t>Request Help.</a:t>
            </a:r>
          </a:p>
        </p:txBody>
      </p:sp>
      <p:sp>
        <p:nvSpPr>
          <p:cNvPr id="5" name="Slide Number Placeholder 4">
            <a:extLst>
              <a:ext uri="{FF2B5EF4-FFF2-40B4-BE49-F238E27FC236}">
                <a16:creationId xmlns:a16="http://schemas.microsoft.com/office/drawing/2014/main" id="{741DA56C-005E-4CFE-A371-1DBC1EAF4F5F}"/>
              </a:ext>
            </a:extLst>
          </p:cNvPr>
          <p:cNvSpPr>
            <a:spLocks noGrp="1"/>
          </p:cNvSpPr>
          <p:nvPr>
            <p:ph type="sldNum" sz="quarter" idx="4"/>
          </p:nvPr>
        </p:nvSpPr>
        <p:spPr/>
        <p:txBody>
          <a:bodyPr/>
          <a:lstStyle/>
          <a:p>
            <a:fld id="{627CA14E-5EDD-4C5C-B4B2-BE16B502D62B}" type="slidenum">
              <a:rPr lang="en-US" smtClean="0"/>
              <a:pPr/>
              <a:t>16</a:t>
            </a:fld>
            <a:endParaRPr lang="en-US" dirty="0"/>
          </a:p>
        </p:txBody>
      </p:sp>
    </p:spTree>
    <p:custDataLst>
      <p:tags r:id="rId1"/>
    </p:custDataLst>
    <p:extLst>
      <p:ext uri="{BB962C8B-B14F-4D97-AF65-F5344CB8AC3E}">
        <p14:creationId xmlns:p14="http://schemas.microsoft.com/office/powerpoint/2010/main" val="1408176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82CA7-3755-4648-9196-6F16D3865AAC}"/>
              </a:ext>
            </a:extLst>
          </p:cNvPr>
          <p:cNvSpPr>
            <a:spLocks noGrp="1"/>
          </p:cNvSpPr>
          <p:nvPr>
            <p:ph type="title"/>
          </p:nvPr>
        </p:nvSpPr>
        <p:spPr>
          <a:xfrm>
            <a:off x="685799" y="416104"/>
            <a:ext cx="7772400" cy="822960"/>
          </a:xfrm>
        </p:spPr>
        <p:txBody>
          <a:bodyPr>
            <a:normAutofit fontScale="90000"/>
          </a:bodyPr>
          <a:lstStyle/>
          <a:p>
            <a:r>
              <a:rPr lang="en-US" sz="2900" dirty="0"/>
              <a:t>More content available in Spanish</a:t>
            </a:r>
            <a:br>
              <a:rPr lang="en-US" sz="2800" baseline="30000" dirty="0">
                <a:solidFill>
                  <a:srgbClr val="000000"/>
                </a:solidFill>
              </a:rPr>
            </a:br>
            <a:br>
              <a:rPr lang="en-US" sz="2800" baseline="30000" dirty="0">
                <a:solidFill>
                  <a:srgbClr val="000000"/>
                </a:solidFill>
              </a:rPr>
            </a:br>
            <a:endParaRPr lang="en-US" dirty="0"/>
          </a:p>
        </p:txBody>
      </p:sp>
      <p:sp>
        <p:nvSpPr>
          <p:cNvPr id="6" name="Rectangle 5">
            <a:extLst>
              <a:ext uri="{FF2B5EF4-FFF2-40B4-BE49-F238E27FC236}">
                <a16:creationId xmlns:a16="http://schemas.microsoft.com/office/drawing/2014/main" id="{6A83296B-9E8F-4864-A669-2E61792B5B9B}"/>
              </a:ext>
            </a:extLst>
          </p:cNvPr>
          <p:cNvSpPr/>
          <p:nvPr/>
        </p:nvSpPr>
        <p:spPr>
          <a:xfrm>
            <a:off x="685799" y="902997"/>
            <a:ext cx="6596010" cy="1077218"/>
          </a:xfrm>
          <a:prstGeom prst="rect">
            <a:avLst/>
          </a:prstGeom>
        </p:spPr>
        <p:txBody>
          <a:bodyPr wrap="square">
            <a:spAutoFit/>
          </a:bodyPr>
          <a:lstStyle/>
          <a:p>
            <a:endParaRPr lang="en-US" sz="3200" baseline="30000" dirty="0">
              <a:solidFill>
                <a:srgbClr val="000000"/>
              </a:solidFill>
            </a:endParaRPr>
          </a:p>
          <a:p>
            <a:r>
              <a:rPr lang="en-US" sz="3200" baseline="30000" dirty="0">
                <a:solidFill>
                  <a:srgbClr val="000000"/>
                </a:solidFill>
              </a:rPr>
              <a:t>You can change your language preference in your online account at any time.  </a:t>
            </a:r>
          </a:p>
        </p:txBody>
      </p:sp>
      <p:pic>
        <p:nvPicPr>
          <p:cNvPr id="3" name="Picture 2" descr="screen capture of Health Connector Account Overview web page with arrow indicating where to change the language in the top right corner">
            <a:extLst>
              <a:ext uri="{FF2B5EF4-FFF2-40B4-BE49-F238E27FC236}">
                <a16:creationId xmlns:a16="http://schemas.microsoft.com/office/drawing/2014/main" id="{4FFDE9B7-FEBD-4C20-8BFB-2D8212473456}"/>
              </a:ext>
            </a:extLst>
          </p:cNvPr>
          <p:cNvPicPr>
            <a:picLocks noChangeAspect="1"/>
          </p:cNvPicPr>
          <p:nvPr/>
        </p:nvPicPr>
        <p:blipFill rotWithShape="1">
          <a:blip r:embed="rId4"/>
          <a:srcRect b="11860"/>
          <a:stretch/>
        </p:blipFill>
        <p:spPr>
          <a:xfrm>
            <a:off x="549470" y="2686220"/>
            <a:ext cx="8296275" cy="2913201"/>
          </a:xfrm>
          <a:prstGeom prst="rect">
            <a:avLst/>
          </a:prstGeom>
        </p:spPr>
      </p:pic>
      <p:pic>
        <p:nvPicPr>
          <p:cNvPr id="8" name="Picture 7">
            <a:extLst>
              <a:ext uri="{FF2B5EF4-FFF2-40B4-BE49-F238E27FC236}">
                <a16:creationId xmlns:a16="http://schemas.microsoft.com/office/drawing/2014/main" id="{5230A149-0783-4FFB-95FF-9B0CDD649DE7}"/>
              </a:ext>
              <a:ext uri="{C183D7F6-B498-43B3-948B-1728B52AA6E4}">
                <adec:decorative xmlns:adec="http://schemas.microsoft.com/office/drawing/2017/decorative" val="1"/>
              </a:ext>
            </a:extLst>
          </p:cNvPr>
          <p:cNvPicPr>
            <a:picLocks noChangeAspect="1"/>
          </p:cNvPicPr>
          <p:nvPr/>
        </p:nvPicPr>
        <p:blipFill>
          <a:blip r:embed="rId5">
            <a:alphaModFix amt="35000"/>
          </a:blip>
          <a:stretch>
            <a:fillRect/>
          </a:stretch>
        </p:blipFill>
        <p:spPr>
          <a:xfrm>
            <a:off x="7438139" y="38824"/>
            <a:ext cx="1551747" cy="2091485"/>
          </a:xfrm>
          <a:prstGeom prst="rect">
            <a:avLst/>
          </a:prstGeom>
        </p:spPr>
      </p:pic>
      <p:sp>
        <p:nvSpPr>
          <p:cNvPr id="7" name="Rectangle: Rounded Corners 6">
            <a:extLst>
              <a:ext uri="{FF2B5EF4-FFF2-40B4-BE49-F238E27FC236}">
                <a16:creationId xmlns:a16="http://schemas.microsoft.com/office/drawing/2014/main" id="{2A239DAE-98AA-4180-9526-552371501A49}"/>
              </a:ext>
              <a:ext uri="{C183D7F6-B498-43B3-948B-1728B52AA6E4}">
                <adec:decorative xmlns:adec="http://schemas.microsoft.com/office/drawing/2017/decorative" val="1"/>
              </a:ext>
            </a:extLst>
          </p:cNvPr>
          <p:cNvSpPr/>
          <p:nvPr/>
        </p:nvSpPr>
        <p:spPr>
          <a:xfrm>
            <a:off x="5912770" y="4320841"/>
            <a:ext cx="2818854" cy="127858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4D01939-1B6C-4CDB-871B-8465B71968FD}"/>
              </a:ext>
            </a:extLst>
          </p:cNvPr>
          <p:cNvSpPr txBox="1"/>
          <p:nvPr/>
        </p:nvSpPr>
        <p:spPr>
          <a:xfrm>
            <a:off x="6135043" y="4421522"/>
            <a:ext cx="2556254" cy="1077218"/>
          </a:xfrm>
          <a:prstGeom prst="rect">
            <a:avLst/>
          </a:prstGeom>
          <a:noFill/>
        </p:spPr>
        <p:txBody>
          <a:bodyPr wrap="square" rtlCol="0">
            <a:spAutoFit/>
          </a:bodyPr>
          <a:lstStyle/>
          <a:p>
            <a:r>
              <a:rPr lang="en-US" sz="1600" dirty="0"/>
              <a:t>The portal is available in </a:t>
            </a:r>
            <a:r>
              <a:rPr lang="en-US" sz="1600" b="1" dirty="0"/>
              <a:t>English</a:t>
            </a:r>
            <a:r>
              <a:rPr lang="en-US" sz="1600" dirty="0"/>
              <a:t> and </a:t>
            </a:r>
            <a:r>
              <a:rPr lang="en-US" sz="1600" b="1" dirty="0"/>
              <a:t>Spanish</a:t>
            </a:r>
            <a:r>
              <a:rPr lang="en-US" sz="1600" dirty="0"/>
              <a:t>. Click the downward facing arrow to choose.</a:t>
            </a:r>
            <a:endParaRPr lang="en-US" sz="1600" b="1" dirty="0"/>
          </a:p>
        </p:txBody>
      </p:sp>
      <p:sp>
        <p:nvSpPr>
          <p:cNvPr id="5" name="Slide Number Placeholder 4">
            <a:extLst>
              <a:ext uri="{FF2B5EF4-FFF2-40B4-BE49-F238E27FC236}">
                <a16:creationId xmlns:a16="http://schemas.microsoft.com/office/drawing/2014/main" id="{741DA56C-005E-4CFE-A371-1DBC1EAF4F5F}"/>
              </a:ext>
            </a:extLst>
          </p:cNvPr>
          <p:cNvSpPr>
            <a:spLocks noGrp="1"/>
          </p:cNvSpPr>
          <p:nvPr>
            <p:ph type="sldNum" sz="quarter" idx="4"/>
          </p:nvPr>
        </p:nvSpPr>
        <p:spPr/>
        <p:txBody>
          <a:bodyPr/>
          <a:lstStyle/>
          <a:p>
            <a:fld id="{627CA14E-5EDD-4C5C-B4B2-BE16B502D62B}" type="slidenum">
              <a:rPr lang="en-US" smtClean="0"/>
              <a:pPr/>
              <a:t>17</a:t>
            </a:fld>
            <a:endParaRPr lang="en-US" dirty="0"/>
          </a:p>
        </p:txBody>
      </p:sp>
    </p:spTree>
    <p:custDataLst>
      <p:tags r:id="rId1"/>
    </p:custDataLst>
    <p:extLst>
      <p:ext uri="{BB962C8B-B14F-4D97-AF65-F5344CB8AC3E}">
        <p14:creationId xmlns:p14="http://schemas.microsoft.com/office/powerpoint/2010/main" val="378686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82CA7-3755-4648-9196-6F16D3865AAC}"/>
              </a:ext>
            </a:extLst>
          </p:cNvPr>
          <p:cNvSpPr>
            <a:spLocks noGrp="1"/>
          </p:cNvSpPr>
          <p:nvPr>
            <p:ph type="title"/>
          </p:nvPr>
        </p:nvSpPr>
        <p:spPr>
          <a:xfrm>
            <a:off x="685799" y="416104"/>
            <a:ext cx="7772400" cy="822960"/>
          </a:xfrm>
        </p:spPr>
        <p:txBody>
          <a:bodyPr>
            <a:normAutofit fontScale="90000"/>
          </a:bodyPr>
          <a:lstStyle/>
          <a:p>
            <a:r>
              <a:rPr lang="en-US" sz="2900" dirty="0"/>
              <a:t>More content available in Spanish (continued)</a:t>
            </a:r>
            <a:br>
              <a:rPr lang="en-US" sz="2800" baseline="30000" dirty="0">
                <a:solidFill>
                  <a:srgbClr val="000000"/>
                </a:solidFill>
              </a:rPr>
            </a:br>
            <a:br>
              <a:rPr lang="en-US" sz="2800" baseline="30000" dirty="0">
                <a:solidFill>
                  <a:srgbClr val="000000"/>
                </a:solidFill>
              </a:rPr>
            </a:br>
            <a:endParaRPr lang="en-US" dirty="0"/>
          </a:p>
        </p:txBody>
      </p:sp>
      <p:sp>
        <p:nvSpPr>
          <p:cNvPr id="6" name="Rectangle 5">
            <a:extLst>
              <a:ext uri="{FF2B5EF4-FFF2-40B4-BE49-F238E27FC236}">
                <a16:creationId xmlns:a16="http://schemas.microsoft.com/office/drawing/2014/main" id="{6A83296B-9E8F-4864-A669-2E61792B5B9B}"/>
              </a:ext>
            </a:extLst>
          </p:cNvPr>
          <p:cNvSpPr/>
          <p:nvPr/>
        </p:nvSpPr>
        <p:spPr>
          <a:xfrm>
            <a:off x="685799" y="902997"/>
            <a:ext cx="6596010" cy="1405513"/>
          </a:xfrm>
          <a:prstGeom prst="rect">
            <a:avLst/>
          </a:prstGeom>
        </p:spPr>
        <p:txBody>
          <a:bodyPr wrap="square">
            <a:spAutoFit/>
          </a:bodyPr>
          <a:lstStyle/>
          <a:p>
            <a:r>
              <a:rPr lang="en-US" sz="3200" baseline="30000" dirty="0">
                <a:solidFill>
                  <a:srgbClr val="000000"/>
                </a:solidFill>
              </a:rPr>
              <a:t>	</a:t>
            </a:r>
            <a:br>
              <a:rPr lang="en-US" sz="3200" baseline="30000" dirty="0">
                <a:solidFill>
                  <a:srgbClr val="000000"/>
                </a:solidFill>
              </a:rPr>
            </a:br>
            <a:r>
              <a:rPr lang="en-US" sz="3200" baseline="30000" dirty="0">
                <a:solidFill>
                  <a:srgbClr val="000000"/>
                </a:solidFill>
              </a:rPr>
              <a:t>Read your notices, bills, and your online account in Spanish if you prefer. </a:t>
            </a:r>
          </a:p>
          <a:p>
            <a:r>
              <a:rPr lang="en-US" sz="3200" baseline="30000" dirty="0">
                <a:solidFill>
                  <a:srgbClr val="000000"/>
                </a:solidFill>
              </a:rPr>
              <a:t> </a:t>
            </a:r>
          </a:p>
        </p:txBody>
      </p:sp>
      <p:pic>
        <p:nvPicPr>
          <p:cNvPr id="8" name="Picture 7" descr="screen capture of View Invoice language selection window">
            <a:extLst>
              <a:ext uri="{FF2B5EF4-FFF2-40B4-BE49-F238E27FC236}">
                <a16:creationId xmlns:a16="http://schemas.microsoft.com/office/drawing/2014/main" id="{BA245A46-8F0D-4F50-940D-3D803540ED75}"/>
              </a:ext>
            </a:extLst>
          </p:cNvPr>
          <p:cNvPicPr>
            <a:picLocks noChangeAspect="1"/>
          </p:cNvPicPr>
          <p:nvPr/>
        </p:nvPicPr>
        <p:blipFill>
          <a:blip r:embed="rId4"/>
          <a:stretch>
            <a:fillRect/>
          </a:stretch>
        </p:blipFill>
        <p:spPr>
          <a:xfrm>
            <a:off x="2481942" y="2367586"/>
            <a:ext cx="3886200" cy="2628900"/>
          </a:xfrm>
          <a:prstGeom prst="rect">
            <a:avLst/>
          </a:prstGeom>
        </p:spPr>
      </p:pic>
      <p:pic>
        <p:nvPicPr>
          <p:cNvPr id="9" name="Picture 8">
            <a:extLst>
              <a:ext uri="{FF2B5EF4-FFF2-40B4-BE49-F238E27FC236}">
                <a16:creationId xmlns:a16="http://schemas.microsoft.com/office/drawing/2014/main" id="{22776C53-FCC8-47A7-AB4F-2DB04D482763}"/>
              </a:ext>
              <a:ext uri="{C183D7F6-B498-43B3-948B-1728B52AA6E4}">
                <adec:decorative xmlns:adec="http://schemas.microsoft.com/office/drawing/2017/decorative" val="1"/>
              </a:ext>
            </a:extLst>
          </p:cNvPr>
          <p:cNvPicPr>
            <a:picLocks noChangeAspect="1"/>
          </p:cNvPicPr>
          <p:nvPr/>
        </p:nvPicPr>
        <p:blipFill>
          <a:blip r:embed="rId5">
            <a:alphaModFix amt="35000"/>
          </a:blip>
          <a:stretch>
            <a:fillRect/>
          </a:stretch>
        </p:blipFill>
        <p:spPr>
          <a:xfrm>
            <a:off x="7438139" y="38824"/>
            <a:ext cx="1551747" cy="2091485"/>
          </a:xfrm>
          <a:prstGeom prst="rect">
            <a:avLst/>
          </a:prstGeom>
        </p:spPr>
      </p:pic>
      <p:sp>
        <p:nvSpPr>
          <p:cNvPr id="5" name="Slide Number Placeholder 4">
            <a:extLst>
              <a:ext uri="{FF2B5EF4-FFF2-40B4-BE49-F238E27FC236}">
                <a16:creationId xmlns:a16="http://schemas.microsoft.com/office/drawing/2014/main" id="{741DA56C-005E-4CFE-A371-1DBC1EAF4F5F}"/>
              </a:ext>
            </a:extLst>
          </p:cNvPr>
          <p:cNvSpPr>
            <a:spLocks noGrp="1"/>
          </p:cNvSpPr>
          <p:nvPr>
            <p:ph type="sldNum" sz="quarter" idx="4"/>
          </p:nvPr>
        </p:nvSpPr>
        <p:spPr/>
        <p:txBody>
          <a:bodyPr/>
          <a:lstStyle/>
          <a:p>
            <a:fld id="{627CA14E-5EDD-4C5C-B4B2-BE16B502D62B}" type="slidenum">
              <a:rPr lang="en-US" smtClean="0"/>
              <a:pPr/>
              <a:t>18</a:t>
            </a:fld>
            <a:endParaRPr lang="en-US" dirty="0"/>
          </a:p>
        </p:txBody>
      </p:sp>
    </p:spTree>
    <p:custDataLst>
      <p:tags r:id="rId1"/>
    </p:custDataLst>
    <p:extLst>
      <p:ext uri="{BB962C8B-B14F-4D97-AF65-F5344CB8AC3E}">
        <p14:creationId xmlns:p14="http://schemas.microsoft.com/office/powerpoint/2010/main" val="1725711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3EDAF-82AF-4895-8101-44AD0560AB1C}"/>
              </a:ext>
            </a:extLst>
          </p:cNvPr>
          <p:cNvSpPr>
            <a:spLocks noGrp="1"/>
          </p:cNvSpPr>
          <p:nvPr>
            <p:ph type="title"/>
          </p:nvPr>
        </p:nvSpPr>
        <p:spPr/>
        <p:txBody>
          <a:bodyPr/>
          <a:lstStyle/>
          <a:p>
            <a:r>
              <a:rPr lang="en-US" dirty="0"/>
              <a:t>More Changes Related to Health Connector Member Payments</a:t>
            </a:r>
          </a:p>
        </p:txBody>
      </p:sp>
      <p:sp>
        <p:nvSpPr>
          <p:cNvPr id="8" name="Rectangle 7">
            <a:extLst>
              <a:ext uri="{FF2B5EF4-FFF2-40B4-BE49-F238E27FC236}">
                <a16:creationId xmlns:a16="http://schemas.microsoft.com/office/drawing/2014/main" id="{77872B64-4767-4CE4-8E06-1EF13C6AC1D8}"/>
              </a:ext>
              <a:ext uri="{C183D7F6-B498-43B3-948B-1728B52AA6E4}">
                <adec:decorative xmlns:adec="http://schemas.microsoft.com/office/drawing/2017/decorative" val="1"/>
              </a:ext>
            </a:extLst>
          </p:cNvPr>
          <p:cNvSpPr/>
          <p:nvPr/>
        </p:nvSpPr>
        <p:spPr>
          <a:xfrm>
            <a:off x="0" y="1280161"/>
            <a:ext cx="9144000" cy="144271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92F10852-7797-438B-98FB-A7B32F7EA1EA}"/>
              </a:ext>
            </a:extLst>
          </p:cNvPr>
          <p:cNvSpPr>
            <a:spLocks noGrp="1"/>
          </p:cNvSpPr>
          <p:nvPr>
            <p:ph sz="half" idx="1"/>
          </p:nvPr>
        </p:nvSpPr>
        <p:spPr>
          <a:xfrm>
            <a:off x="685800" y="1442720"/>
            <a:ext cx="3794760" cy="1270000"/>
          </a:xfrm>
        </p:spPr>
        <p:txBody>
          <a:bodyPr/>
          <a:lstStyle/>
          <a:p>
            <a:r>
              <a:rPr lang="en-US" dirty="0"/>
              <a:t>Changes to the way your bill looks</a:t>
            </a:r>
          </a:p>
          <a:p>
            <a:r>
              <a:rPr lang="en-US" dirty="0">
                <a:latin typeface="Franklin Gothic Book" panose="020B0503020102020204" pitchFamily="34" charset="0"/>
              </a:rPr>
              <a:t>We hope you find the new bill easier to read and understand.</a:t>
            </a:r>
          </a:p>
        </p:txBody>
      </p:sp>
      <p:sp>
        <p:nvSpPr>
          <p:cNvPr id="7" name="Content Placeholder 6">
            <a:extLst>
              <a:ext uri="{FF2B5EF4-FFF2-40B4-BE49-F238E27FC236}">
                <a16:creationId xmlns:a16="http://schemas.microsoft.com/office/drawing/2014/main" id="{42F19A22-3617-4B9F-9A39-95B5397863D1}"/>
              </a:ext>
            </a:extLst>
          </p:cNvPr>
          <p:cNvSpPr>
            <a:spLocks noGrp="1"/>
          </p:cNvSpPr>
          <p:nvPr>
            <p:ph sz="half" idx="2"/>
          </p:nvPr>
        </p:nvSpPr>
        <p:spPr>
          <a:xfrm>
            <a:off x="5074920" y="1442720"/>
            <a:ext cx="3657600" cy="1270000"/>
          </a:xfrm>
        </p:spPr>
        <p:txBody>
          <a:bodyPr/>
          <a:lstStyle/>
          <a:p>
            <a:r>
              <a:rPr lang="en-US" dirty="0"/>
              <a:t>Changes when you pay your bill</a:t>
            </a:r>
          </a:p>
          <a:p>
            <a:r>
              <a:rPr lang="en-US" dirty="0">
                <a:latin typeface="Franklin Gothic Book" panose="020B0503020102020204" pitchFamily="34" charset="0"/>
              </a:rPr>
              <a:t>You’ll use your Member ID to pay, and we have a new address</a:t>
            </a:r>
            <a:r>
              <a:rPr lang="en-US" dirty="0"/>
              <a:t>.</a:t>
            </a:r>
          </a:p>
        </p:txBody>
      </p:sp>
      <p:sp>
        <p:nvSpPr>
          <p:cNvPr id="11" name="TextBox 10">
            <a:extLst>
              <a:ext uri="{FF2B5EF4-FFF2-40B4-BE49-F238E27FC236}">
                <a16:creationId xmlns:a16="http://schemas.microsoft.com/office/drawing/2014/main" id="{CC8A95A4-DD66-4B75-9965-459D9C112060}"/>
              </a:ext>
            </a:extLst>
          </p:cNvPr>
          <p:cNvSpPr txBox="1"/>
          <p:nvPr/>
        </p:nvSpPr>
        <p:spPr>
          <a:xfrm>
            <a:off x="635000" y="2814319"/>
            <a:ext cx="5733142" cy="3631763"/>
          </a:xfrm>
          <a:prstGeom prst="rect">
            <a:avLst/>
          </a:prstGeom>
          <a:noFill/>
        </p:spPr>
        <p:txBody>
          <a:bodyPr wrap="square" rtlCol="0">
            <a:spAutoFit/>
          </a:bodyPr>
          <a:lstStyle/>
          <a:p>
            <a:pPr>
              <a:spcAft>
                <a:spcPts val="600"/>
              </a:spcAft>
            </a:pPr>
            <a:r>
              <a:rPr lang="en-US" sz="1600" dirty="0">
                <a:latin typeface="Franklin Gothic Demi" panose="020B0703020102020204" pitchFamily="34" charset="0"/>
              </a:rPr>
              <a:t>Use your Member ID to make payments</a:t>
            </a:r>
          </a:p>
          <a:p>
            <a:pPr>
              <a:spcAft>
                <a:spcPts val="600"/>
              </a:spcAft>
            </a:pPr>
            <a:r>
              <a:rPr lang="en-US" sz="1600" dirty="0"/>
              <a:t>You won’t need a separate Billing Account number for payments. Use your current Health Connector Member ID instead.</a:t>
            </a:r>
          </a:p>
          <a:p>
            <a:pPr marL="285750" lvl="0" indent="-285750">
              <a:spcAft>
                <a:spcPts val="600"/>
              </a:spcAft>
              <a:buFont typeface="Arial" panose="020B0604020202020204" pitchFamily="34" charset="0"/>
              <a:buChar char="•"/>
            </a:pPr>
            <a:r>
              <a:rPr lang="en-US" sz="1600" dirty="0"/>
              <a:t>If you pay by mail, write your Member ID </a:t>
            </a:r>
            <a:br>
              <a:rPr lang="en-US" sz="1600" dirty="0"/>
            </a:br>
            <a:r>
              <a:rPr lang="en-US" sz="1600" dirty="0"/>
              <a:t>on your check or money order.</a:t>
            </a:r>
          </a:p>
          <a:p>
            <a:pPr marL="285750" lvl="0" indent="-285750">
              <a:spcAft>
                <a:spcPts val="600"/>
              </a:spcAft>
              <a:buFont typeface="Arial" panose="020B0604020202020204" pitchFamily="34" charset="0"/>
              <a:buChar char="•"/>
            </a:pPr>
            <a:r>
              <a:rPr lang="en-US" sz="1600" dirty="0"/>
              <a:t>If you pay on our website as a guest, we’ll </a:t>
            </a:r>
            <a:br>
              <a:rPr lang="en-US" sz="1600" dirty="0"/>
            </a:br>
            <a:r>
              <a:rPr lang="en-US" sz="1600" dirty="0"/>
              <a:t>ask for your Member ID to find your account.</a:t>
            </a:r>
          </a:p>
          <a:p>
            <a:pPr lvl="0"/>
            <a:endParaRPr lang="en-US" sz="1600" dirty="0"/>
          </a:p>
          <a:p>
            <a:r>
              <a:rPr lang="en-US" sz="1600" dirty="0">
                <a:latin typeface="Franklin Gothic Demi" panose="020B0703020102020204" pitchFamily="34" charset="0"/>
              </a:rPr>
              <a:t>Use our new address to mail payments:</a:t>
            </a:r>
          </a:p>
          <a:p>
            <a:pPr lvl="0"/>
            <a:r>
              <a:rPr lang="en-US" sz="1600" dirty="0"/>
              <a:t>Health Connector</a:t>
            </a:r>
          </a:p>
          <a:p>
            <a:r>
              <a:rPr lang="en-US" sz="1600" dirty="0"/>
              <a:t>P.O. Box 412612</a:t>
            </a:r>
          </a:p>
          <a:p>
            <a:r>
              <a:rPr lang="en-US" sz="1600" dirty="0"/>
              <a:t>Boston, MA 02241-2612</a:t>
            </a:r>
          </a:p>
          <a:p>
            <a:endParaRPr lang="en-US" dirty="0"/>
          </a:p>
        </p:txBody>
      </p:sp>
      <p:pic>
        <p:nvPicPr>
          <p:cNvPr id="10" name="Picture 9">
            <a:extLst>
              <a:ext uri="{FF2B5EF4-FFF2-40B4-BE49-F238E27FC236}">
                <a16:creationId xmlns:a16="http://schemas.microsoft.com/office/drawing/2014/main" id="{68718786-6E43-417C-8C6D-958B13DBF38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7333" y="2997199"/>
            <a:ext cx="3866667" cy="2980952"/>
          </a:xfrm>
          <a:prstGeom prst="rect">
            <a:avLst/>
          </a:prstGeom>
        </p:spPr>
      </p:pic>
      <p:sp>
        <p:nvSpPr>
          <p:cNvPr id="12" name="TextBox 11">
            <a:extLst>
              <a:ext uri="{FF2B5EF4-FFF2-40B4-BE49-F238E27FC236}">
                <a16:creationId xmlns:a16="http://schemas.microsoft.com/office/drawing/2014/main" id="{F5269541-B72E-4A0C-B96D-5D10BFB98AFA}"/>
              </a:ext>
            </a:extLst>
          </p:cNvPr>
          <p:cNvSpPr txBox="1"/>
          <p:nvPr/>
        </p:nvSpPr>
        <p:spPr>
          <a:xfrm>
            <a:off x="6868160" y="2915919"/>
            <a:ext cx="2275840" cy="1077218"/>
          </a:xfrm>
          <a:prstGeom prst="rect">
            <a:avLst/>
          </a:prstGeom>
          <a:solidFill>
            <a:schemeClr val="bg1"/>
          </a:solidFill>
        </p:spPr>
        <p:txBody>
          <a:bodyPr wrap="square" rtlCol="0">
            <a:spAutoFit/>
          </a:bodyPr>
          <a:lstStyle/>
          <a:p>
            <a:pPr algn="ctr"/>
            <a:r>
              <a:rPr lang="en-US" sz="1600" b="1" dirty="0">
                <a:solidFill>
                  <a:srgbClr val="008C99"/>
                </a:solidFill>
              </a:rPr>
              <a:t>You can find your Member ID in the top right-hand corner of your new bill.</a:t>
            </a:r>
          </a:p>
        </p:txBody>
      </p:sp>
      <p:sp>
        <p:nvSpPr>
          <p:cNvPr id="5" name="Slide Number Placeholder 4">
            <a:extLst>
              <a:ext uri="{FF2B5EF4-FFF2-40B4-BE49-F238E27FC236}">
                <a16:creationId xmlns:a16="http://schemas.microsoft.com/office/drawing/2014/main" id="{441E6F2D-5BCD-4B1C-BE82-D6261A9BCBF4}"/>
              </a:ext>
            </a:extLst>
          </p:cNvPr>
          <p:cNvSpPr>
            <a:spLocks noGrp="1"/>
          </p:cNvSpPr>
          <p:nvPr>
            <p:ph type="sldNum" sz="quarter" idx="4"/>
          </p:nvPr>
        </p:nvSpPr>
        <p:spPr/>
        <p:txBody>
          <a:bodyPr/>
          <a:lstStyle/>
          <a:p>
            <a:fld id="{627CA14E-5EDD-4C5C-B4B2-BE16B502D62B}" type="slidenum">
              <a:rPr lang="en-US" smtClean="0"/>
              <a:pPr/>
              <a:t>19</a:t>
            </a:fld>
            <a:endParaRPr lang="en-US" dirty="0"/>
          </a:p>
        </p:txBody>
      </p:sp>
    </p:spTree>
    <p:custDataLst>
      <p:tags r:id="rId1"/>
    </p:custDataLst>
    <p:extLst>
      <p:ext uri="{BB962C8B-B14F-4D97-AF65-F5344CB8AC3E}">
        <p14:creationId xmlns:p14="http://schemas.microsoft.com/office/powerpoint/2010/main" val="1003013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3EDAF-82AF-4895-8101-44AD0560AB1C}"/>
              </a:ext>
            </a:extLst>
          </p:cNvPr>
          <p:cNvSpPr>
            <a:spLocks noGrp="1"/>
          </p:cNvSpPr>
          <p:nvPr>
            <p:ph type="title"/>
          </p:nvPr>
        </p:nvSpPr>
        <p:spPr/>
        <p:txBody>
          <a:bodyPr/>
          <a:lstStyle/>
          <a:p>
            <a:r>
              <a:rPr lang="en-US" dirty="0"/>
              <a:t>More Changes Related to Health Connector Member Payments (continued)</a:t>
            </a:r>
          </a:p>
        </p:txBody>
      </p:sp>
      <p:pic>
        <p:nvPicPr>
          <p:cNvPr id="7" name="Picture 6">
            <a:extLst>
              <a:ext uri="{FF2B5EF4-FFF2-40B4-BE49-F238E27FC236}">
                <a16:creationId xmlns:a16="http://schemas.microsoft.com/office/drawing/2014/main" id="{FA946E60-7181-4390-ACC0-D1EA6C0CA5A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354" y="1541930"/>
            <a:ext cx="1247619" cy="828571"/>
          </a:xfrm>
          <a:prstGeom prst="rect">
            <a:avLst/>
          </a:prstGeom>
        </p:spPr>
      </p:pic>
      <p:pic>
        <p:nvPicPr>
          <p:cNvPr id="9" name="Picture 8">
            <a:extLst>
              <a:ext uri="{FF2B5EF4-FFF2-40B4-BE49-F238E27FC236}">
                <a16:creationId xmlns:a16="http://schemas.microsoft.com/office/drawing/2014/main" id="{1663D8C7-8636-486B-960E-8B77ACA7EE3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276" y="3080282"/>
            <a:ext cx="1209524" cy="1038095"/>
          </a:xfrm>
          <a:prstGeom prst="rect">
            <a:avLst/>
          </a:prstGeom>
        </p:spPr>
      </p:pic>
      <p:sp>
        <p:nvSpPr>
          <p:cNvPr id="4" name="Content Placeholder 3">
            <a:extLst>
              <a:ext uri="{FF2B5EF4-FFF2-40B4-BE49-F238E27FC236}">
                <a16:creationId xmlns:a16="http://schemas.microsoft.com/office/drawing/2014/main" id="{51368E69-7E49-41BD-93F1-BDB0BE84CB4E}"/>
              </a:ext>
            </a:extLst>
          </p:cNvPr>
          <p:cNvSpPr>
            <a:spLocks noGrp="1"/>
          </p:cNvSpPr>
          <p:nvPr>
            <p:ph idx="1"/>
          </p:nvPr>
        </p:nvSpPr>
        <p:spPr>
          <a:xfrm>
            <a:off x="1828800" y="1541930"/>
            <a:ext cx="6629400" cy="4351338"/>
          </a:xfrm>
        </p:spPr>
        <p:txBody>
          <a:bodyPr/>
          <a:lstStyle/>
          <a:p>
            <a:r>
              <a:rPr lang="en-US" dirty="0"/>
              <a:t>If you mail payments</a:t>
            </a:r>
          </a:p>
          <a:p>
            <a:r>
              <a:rPr lang="en-US" dirty="0">
                <a:latin typeface="Franklin Gothic Book" panose="020B0503020102020204" pitchFamily="34" charset="0"/>
              </a:rPr>
              <a:t>Our new address is on your bill’s payment slip. If you mail your payment using the envelope and payment slip that came with your bill, you’ll be all set.</a:t>
            </a:r>
          </a:p>
          <a:p>
            <a:r>
              <a:rPr lang="en-US" dirty="0"/>
              <a:t> </a:t>
            </a:r>
          </a:p>
          <a:p>
            <a:r>
              <a:rPr lang="en-US" dirty="0"/>
              <a:t>If you pay directly through your bank</a:t>
            </a:r>
          </a:p>
          <a:p>
            <a:r>
              <a:rPr lang="en-US" dirty="0">
                <a:latin typeface="+mn-lt"/>
              </a:rPr>
              <a:t>Be sure to update the payee information with our new payment address. If you need to enter an account number for your payment, enter your current Member ID instead of your Billing Account number.</a:t>
            </a:r>
          </a:p>
        </p:txBody>
      </p:sp>
      <p:sp>
        <p:nvSpPr>
          <p:cNvPr id="5" name="Slide Number Placeholder 4">
            <a:extLst>
              <a:ext uri="{FF2B5EF4-FFF2-40B4-BE49-F238E27FC236}">
                <a16:creationId xmlns:a16="http://schemas.microsoft.com/office/drawing/2014/main" id="{441E6F2D-5BCD-4B1C-BE82-D6261A9BCBF4}"/>
              </a:ext>
            </a:extLst>
          </p:cNvPr>
          <p:cNvSpPr>
            <a:spLocks noGrp="1"/>
          </p:cNvSpPr>
          <p:nvPr>
            <p:ph type="sldNum" sz="quarter" idx="4"/>
          </p:nvPr>
        </p:nvSpPr>
        <p:spPr/>
        <p:txBody>
          <a:bodyPr/>
          <a:lstStyle/>
          <a:p>
            <a:fld id="{627CA14E-5EDD-4C5C-B4B2-BE16B502D62B}" type="slidenum">
              <a:rPr lang="en-US" smtClean="0"/>
              <a:pPr/>
              <a:t>20</a:t>
            </a:fld>
            <a:endParaRPr lang="en-US" dirty="0"/>
          </a:p>
        </p:txBody>
      </p:sp>
    </p:spTree>
    <p:custDataLst>
      <p:tags r:id="rId1"/>
    </p:custDataLst>
    <p:extLst>
      <p:ext uri="{BB962C8B-B14F-4D97-AF65-F5344CB8AC3E}">
        <p14:creationId xmlns:p14="http://schemas.microsoft.com/office/powerpoint/2010/main" val="4000627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3EDAF-82AF-4895-8101-44AD0560AB1C}"/>
              </a:ext>
            </a:extLst>
          </p:cNvPr>
          <p:cNvSpPr>
            <a:spLocks noGrp="1"/>
          </p:cNvSpPr>
          <p:nvPr>
            <p:ph type="title"/>
          </p:nvPr>
        </p:nvSpPr>
        <p:spPr/>
        <p:txBody>
          <a:bodyPr/>
          <a:lstStyle/>
          <a:p>
            <a:r>
              <a:rPr lang="en-US" dirty="0"/>
              <a:t>Features of New Health Connector Bill</a:t>
            </a:r>
          </a:p>
        </p:txBody>
      </p:sp>
      <p:pic>
        <p:nvPicPr>
          <p:cNvPr id="3" name="Picture 2" descr="Image of the front of a bill from the Health Connector Processing Center">
            <a:extLst>
              <a:ext uri="{FF2B5EF4-FFF2-40B4-BE49-F238E27FC236}">
                <a16:creationId xmlns:a16="http://schemas.microsoft.com/office/drawing/2014/main" id="{56440F87-9AD4-45CE-8459-353FE9B78B50}"/>
              </a:ext>
            </a:extLst>
          </p:cNvPr>
          <p:cNvPicPr>
            <a:picLocks noChangeAspect="1"/>
          </p:cNvPicPr>
          <p:nvPr/>
        </p:nvPicPr>
        <p:blipFill>
          <a:blip r:embed="rId4"/>
          <a:stretch>
            <a:fillRect/>
          </a:stretch>
        </p:blipFill>
        <p:spPr>
          <a:xfrm>
            <a:off x="226033" y="1151681"/>
            <a:ext cx="8683579" cy="4959752"/>
          </a:xfrm>
          <a:prstGeom prst="rect">
            <a:avLst/>
          </a:prstGeom>
        </p:spPr>
      </p:pic>
      <p:sp>
        <p:nvSpPr>
          <p:cNvPr id="6" name="TextBox 5">
            <a:extLst>
              <a:ext uri="{FF2B5EF4-FFF2-40B4-BE49-F238E27FC236}">
                <a16:creationId xmlns:a16="http://schemas.microsoft.com/office/drawing/2014/main" id="{ED7EBA56-AC07-4255-B2FD-529EBD0DBEC1}"/>
              </a:ext>
            </a:extLst>
          </p:cNvPr>
          <p:cNvSpPr txBox="1"/>
          <p:nvPr/>
        </p:nvSpPr>
        <p:spPr>
          <a:xfrm>
            <a:off x="5722186" y="1876462"/>
            <a:ext cx="3252273" cy="923330"/>
          </a:xfrm>
          <a:prstGeom prst="rect">
            <a:avLst/>
          </a:prstGeom>
          <a:solidFill>
            <a:schemeClr val="bg1"/>
          </a:solidFill>
        </p:spPr>
        <p:txBody>
          <a:bodyPr wrap="square" rtlCol="0">
            <a:spAutoFit/>
          </a:bodyPr>
          <a:lstStyle/>
          <a:p>
            <a:r>
              <a:rPr lang="en-US" dirty="0"/>
              <a:t>Your account information is in the top right-hand corner of the front of your bill.</a:t>
            </a:r>
          </a:p>
        </p:txBody>
      </p:sp>
      <p:sp>
        <p:nvSpPr>
          <p:cNvPr id="7" name="TextBox 6">
            <a:extLst>
              <a:ext uri="{FF2B5EF4-FFF2-40B4-BE49-F238E27FC236}">
                <a16:creationId xmlns:a16="http://schemas.microsoft.com/office/drawing/2014/main" id="{4D8AE806-80F8-4E1E-87D4-CE52ECA0F7C1}"/>
              </a:ext>
            </a:extLst>
          </p:cNvPr>
          <p:cNvSpPr txBox="1"/>
          <p:nvPr/>
        </p:nvSpPr>
        <p:spPr>
          <a:xfrm>
            <a:off x="5722186" y="3089159"/>
            <a:ext cx="3252273" cy="1200329"/>
          </a:xfrm>
          <a:prstGeom prst="rect">
            <a:avLst/>
          </a:prstGeom>
          <a:solidFill>
            <a:schemeClr val="bg1"/>
          </a:solidFill>
        </p:spPr>
        <p:txBody>
          <a:bodyPr wrap="square" rtlCol="0">
            <a:spAutoFit/>
          </a:bodyPr>
          <a:lstStyle/>
          <a:p>
            <a:r>
              <a:rPr lang="en-US" dirty="0"/>
              <a:t>If you’re enrolled in AutoPay, your bill shows how much your next payment will be and when it will be withdrawn.</a:t>
            </a:r>
          </a:p>
        </p:txBody>
      </p:sp>
      <p:sp>
        <p:nvSpPr>
          <p:cNvPr id="5" name="Slide Number Placeholder 4">
            <a:extLst>
              <a:ext uri="{FF2B5EF4-FFF2-40B4-BE49-F238E27FC236}">
                <a16:creationId xmlns:a16="http://schemas.microsoft.com/office/drawing/2014/main" id="{441E6F2D-5BCD-4B1C-BE82-D6261A9BCBF4}"/>
              </a:ext>
            </a:extLst>
          </p:cNvPr>
          <p:cNvSpPr>
            <a:spLocks noGrp="1"/>
          </p:cNvSpPr>
          <p:nvPr>
            <p:ph type="sldNum" sz="quarter" idx="4"/>
          </p:nvPr>
        </p:nvSpPr>
        <p:spPr/>
        <p:txBody>
          <a:bodyPr/>
          <a:lstStyle/>
          <a:p>
            <a:fld id="{627CA14E-5EDD-4C5C-B4B2-BE16B502D62B}" type="slidenum">
              <a:rPr lang="en-US" smtClean="0"/>
              <a:pPr/>
              <a:t>21</a:t>
            </a:fld>
            <a:endParaRPr lang="en-US" dirty="0"/>
          </a:p>
        </p:txBody>
      </p:sp>
    </p:spTree>
    <p:custDataLst>
      <p:tags r:id="rId1"/>
    </p:custDataLst>
    <p:extLst>
      <p:ext uri="{BB962C8B-B14F-4D97-AF65-F5344CB8AC3E}">
        <p14:creationId xmlns:p14="http://schemas.microsoft.com/office/powerpoint/2010/main" val="8602358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3EDAF-82AF-4895-8101-44AD0560AB1C}"/>
              </a:ext>
            </a:extLst>
          </p:cNvPr>
          <p:cNvSpPr>
            <a:spLocks noGrp="1"/>
          </p:cNvSpPr>
          <p:nvPr>
            <p:ph type="title"/>
          </p:nvPr>
        </p:nvSpPr>
        <p:spPr>
          <a:xfrm>
            <a:off x="685799" y="457201"/>
            <a:ext cx="8288659" cy="822960"/>
          </a:xfrm>
        </p:spPr>
        <p:txBody>
          <a:bodyPr/>
          <a:lstStyle/>
          <a:p>
            <a:r>
              <a:rPr lang="en-US" dirty="0"/>
              <a:t>Features of New Health Connector Bill (continued)</a:t>
            </a:r>
          </a:p>
        </p:txBody>
      </p:sp>
      <p:pic>
        <p:nvPicPr>
          <p:cNvPr id="4" name="Picture 3" descr="Image of the back of a bill from the Health Connector Processing Center">
            <a:extLst>
              <a:ext uri="{FF2B5EF4-FFF2-40B4-BE49-F238E27FC236}">
                <a16:creationId xmlns:a16="http://schemas.microsoft.com/office/drawing/2014/main" id="{26DDBF18-4EF0-41F4-A8A0-72EA204FEF8F}"/>
              </a:ext>
            </a:extLst>
          </p:cNvPr>
          <p:cNvPicPr>
            <a:picLocks noChangeAspect="1"/>
          </p:cNvPicPr>
          <p:nvPr/>
        </p:nvPicPr>
        <p:blipFill>
          <a:blip r:embed="rId4"/>
          <a:stretch>
            <a:fillRect/>
          </a:stretch>
        </p:blipFill>
        <p:spPr>
          <a:xfrm>
            <a:off x="0" y="936667"/>
            <a:ext cx="9144000" cy="4984665"/>
          </a:xfrm>
          <a:prstGeom prst="rect">
            <a:avLst/>
          </a:prstGeom>
        </p:spPr>
      </p:pic>
      <p:sp>
        <p:nvSpPr>
          <p:cNvPr id="6" name="TextBox 5">
            <a:extLst>
              <a:ext uri="{FF2B5EF4-FFF2-40B4-BE49-F238E27FC236}">
                <a16:creationId xmlns:a16="http://schemas.microsoft.com/office/drawing/2014/main" id="{561A4B86-7A76-429B-B325-A5F96F2D98C6}"/>
              </a:ext>
            </a:extLst>
          </p:cNvPr>
          <p:cNvSpPr txBox="1"/>
          <p:nvPr/>
        </p:nvSpPr>
        <p:spPr>
          <a:xfrm>
            <a:off x="5722186" y="1508856"/>
            <a:ext cx="3252273" cy="923330"/>
          </a:xfrm>
          <a:prstGeom prst="rect">
            <a:avLst/>
          </a:prstGeom>
          <a:solidFill>
            <a:schemeClr val="bg1"/>
          </a:solidFill>
        </p:spPr>
        <p:txBody>
          <a:bodyPr wrap="square" rtlCol="0">
            <a:spAutoFit/>
          </a:bodyPr>
          <a:lstStyle/>
          <a:p>
            <a:r>
              <a:rPr lang="en-US" dirty="0"/>
              <a:t>The members covered by your plan are listed at the top on the back of the bill.</a:t>
            </a:r>
          </a:p>
        </p:txBody>
      </p:sp>
      <p:sp>
        <p:nvSpPr>
          <p:cNvPr id="7" name="TextBox 6">
            <a:extLst>
              <a:ext uri="{FF2B5EF4-FFF2-40B4-BE49-F238E27FC236}">
                <a16:creationId xmlns:a16="http://schemas.microsoft.com/office/drawing/2014/main" id="{0663C426-BAD3-4477-B1FD-07B9B64A7348}"/>
              </a:ext>
            </a:extLst>
          </p:cNvPr>
          <p:cNvSpPr txBox="1"/>
          <p:nvPr/>
        </p:nvSpPr>
        <p:spPr>
          <a:xfrm>
            <a:off x="5722186" y="2660881"/>
            <a:ext cx="3252273" cy="1754326"/>
          </a:xfrm>
          <a:prstGeom prst="rect">
            <a:avLst/>
          </a:prstGeom>
          <a:solidFill>
            <a:schemeClr val="bg1"/>
          </a:solidFill>
        </p:spPr>
        <p:txBody>
          <a:bodyPr wrap="square" rtlCol="0">
            <a:spAutoFit/>
          </a:bodyPr>
          <a:lstStyle/>
          <a:p>
            <a:r>
              <a:rPr lang="en-US" dirty="0"/>
              <a:t>You can pay your bill online, by phone, or by mail. Our walk-in centers are temporarily closed. We will let you know when they can safely open for in-person payments.</a:t>
            </a:r>
          </a:p>
        </p:txBody>
      </p:sp>
      <p:sp>
        <p:nvSpPr>
          <p:cNvPr id="5" name="Slide Number Placeholder 4">
            <a:extLst>
              <a:ext uri="{FF2B5EF4-FFF2-40B4-BE49-F238E27FC236}">
                <a16:creationId xmlns:a16="http://schemas.microsoft.com/office/drawing/2014/main" id="{441E6F2D-5BCD-4B1C-BE82-D6261A9BCBF4}"/>
              </a:ext>
            </a:extLst>
          </p:cNvPr>
          <p:cNvSpPr>
            <a:spLocks noGrp="1"/>
          </p:cNvSpPr>
          <p:nvPr>
            <p:ph type="sldNum" sz="quarter" idx="4"/>
          </p:nvPr>
        </p:nvSpPr>
        <p:spPr/>
        <p:txBody>
          <a:bodyPr/>
          <a:lstStyle/>
          <a:p>
            <a:fld id="{627CA14E-5EDD-4C5C-B4B2-BE16B502D62B}" type="slidenum">
              <a:rPr lang="en-US" smtClean="0"/>
              <a:pPr/>
              <a:t>22</a:t>
            </a:fld>
            <a:endParaRPr lang="en-US" dirty="0"/>
          </a:p>
        </p:txBody>
      </p:sp>
    </p:spTree>
    <p:custDataLst>
      <p:tags r:id="rId1"/>
    </p:custDataLst>
    <p:extLst>
      <p:ext uri="{BB962C8B-B14F-4D97-AF65-F5344CB8AC3E}">
        <p14:creationId xmlns:p14="http://schemas.microsoft.com/office/powerpoint/2010/main" val="4132466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7B7AFD-BBD5-4121-AE19-8670A283FCB9}"/>
              </a:ext>
            </a:extLst>
          </p:cNvPr>
          <p:cNvSpPr>
            <a:spLocks noGrp="1"/>
          </p:cNvSpPr>
          <p:nvPr>
            <p:ph type="ctrTitle"/>
          </p:nvPr>
        </p:nvSpPr>
        <p:spPr/>
        <p:txBody>
          <a:bodyPr>
            <a:normAutofit/>
          </a:bodyPr>
          <a:lstStyle/>
          <a:p>
            <a:r>
              <a:rPr lang="en-US" dirty="0"/>
              <a:t>Health Connector Open Enrollment 2021 Preview </a:t>
            </a:r>
            <a:br>
              <a:rPr lang="en-US" sz="3200" dirty="0"/>
            </a:br>
            <a:r>
              <a:rPr lang="en-US" dirty="0"/>
              <a:t> </a:t>
            </a:r>
          </a:p>
        </p:txBody>
      </p:sp>
    </p:spTree>
    <p:custDataLst>
      <p:tags r:id="rId1"/>
    </p:custDataLst>
    <p:extLst>
      <p:ext uri="{BB962C8B-B14F-4D97-AF65-F5344CB8AC3E}">
        <p14:creationId xmlns:p14="http://schemas.microsoft.com/office/powerpoint/2010/main" val="327831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7D6C6B2D-9EFD-4A52-8FFC-3709FE6619BF}"/>
              </a:ext>
            </a:extLst>
          </p:cNvPr>
          <p:cNvSpPr>
            <a:spLocks noGrp="1"/>
          </p:cNvSpPr>
          <p:nvPr>
            <p:ph type="title"/>
          </p:nvPr>
        </p:nvSpPr>
        <p:spPr/>
        <p:txBody>
          <a:bodyPr/>
          <a:lstStyle/>
          <a:p>
            <a:r>
              <a:rPr lang="en-US" dirty="0"/>
              <a:t>Open Enrollment 2021 Preview</a:t>
            </a:r>
          </a:p>
        </p:txBody>
      </p:sp>
      <p:sp>
        <p:nvSpPr>
          <p:cNvPr id="20" name="Content Placeholder 19">
            <a:extLst>
              <a:ext uri="{FF2B5EF4-FFF2-40B4-BE49-F238E27FC236}">
                <a16:creationId xmlns:a16="http://schemas.microsoft.com/office/drawing/2014/main" id="{1C008693-BF7A-4525-BF09-A38EE081C020}"/>
              </a:ext>
            </a:extLst>
          </p:cNvPr>
          <p:cNvSpPr>
            <a:spLocks noGrp="1"/>
          </p:cNvSpPr>
          <p:nvPr>
            <p:ph idx="1"/>
          </p:nvPr>
        </p:nvSpPr>
        <p:spPr>
          <a:xfrm>
            <a:off x="685800" y="1119883"/>
            <a:ext cx="7772400" cy="5075353"/>
          </a:xfrm>
        </p:spPr>
        <p:txBody>
          <a:bodyPr>
            <a:normAutofit/>
          </a:bodyPr>
          <a:lstStyle/>
          <a:p>
            <a:r>
              <a:rPr lang="en-US" dirty="0">
                <a:solidFill>
                  <a:schemeClr val="tx1"/>
                </a:solidFill>
              </a:rPr>
              <a:t>The Health Connecter has started the planning process for </a:t>
            </a:r>
            <a:br>
              <a:rPr lang="en-US" dirty="0">
                <a:solidFill>
                  <a:schemeClr val="tx1"/>
                </a:solidFill>
              </a:rPr>
            </a:br>
            <a:r>
              <a:rPr lang="en-US" dirty="0">
                <a:solidFill>
                  <a:schemeClr val="tx1"/>
                </a:solidFill>
              </a:rPr>
              <a:t>Open Enrollment 2021:</a:t>
            </a:r>
          </a:p>
          <a:p>
            <a:pPr lvl="1">
              <a:buFont typeface="Arial" panose="020B0604020202020204" pitchFamily="34" charset="0"/>
              <a:buChar char="•"/>
            </a:pPr>
            <a:r>
              <a:rPr lang="en-US" sz="1800" dirty="0">
                <a:solidFill>
                  <a:schemeClr val="tx1"/>
                </a:solidFill>
              </a:rPr>
              <a:t>Open Enrollment is the time when any new members can apply for coverage and current members' coverage is renewed for the upcoming year and can shop for plans.</a:t>
            </a:r>
          </a:p>
          <a:p>
            <a:pPr lvl="1">
              <a:buFont typeface="Arial" panose="020B0604020202020204" pitchFamily="34" charset="0"/>
              <a:buChar char="•"/>
            </a:pPr>
            <a:r>
              <a:rPr lang="en-US" sz="1800" dirty="0">
                <a:solidFill>
                  <a:schemeClr val="tx1"/>
                </a:solidFill>
              </a:rPr>
              <a:t>The Health Connector remains committed to offering our members and new enrollees a stable and well supported enrollment experience.</a:t>
            </a:r>
          </a:p>
          <a:p>
            <a:pPr lvl="1">
              <a:buFont typeface="Arial" panose="020B0604020202020204" pitchFamily="34" charset="0"/>
              <a:buChar char="•"/>
            </a:pPr>
            <a:r>
              <a:rPr lang="en-US" sz="1800" dirty="0">
                <a:solidFill>
                  <a:schemeClr val="tx1"/>
                </a:solidFill>
              </a:rPr>
              <a:t>Many of the processes and timelines for Open Enrollment 2021 will be the same as previous years.  </a:t>
            </a:r>
            <a:endParaRPr lang="en-US" dirty="0">
              <a:solidFill>
                <a:schemeClr val="tx1"/>
              </a:solidFill>
            </a:endParaRPr>
          </a:p>
        </p:txBody>
      </p:sp>
      <p:sp>
        <p:nvSpPr>
          <p:cNvPr id="5" name="Slide Number Placeholder 4">
            <a:extLst>
              <a:ext uri="{FF2B5EF4-FFF2-40B4-BE49-F238E27FC236}">
                <a16:creationId xmlns:a16="http://schemas.microsoft.com/office/drawing/2014/main" id="{A4C47E9B-35DF-472B-8B83-F1E77B29C6BC}"/>
              </a:ext>
            </a:extLst>
          </p:cNvPr>
          <p:cNvSpPr>
            <a:spLocks noGrp="1"/>
          </p:cNvSpPr>
          <p:nvPr>
            <p:ph type="sldNum" sz="quarter" idx="4"/>
          </p:nvPr>
        </p:nvSpPr>
        <p:spPr>
          <a:xfrm>
            <a:off x="6368142" y="6400800"/>
            <a:ext cx="2090057" cy="274320"/>
          </a:xfrm>
        </p:spPr>
        <p:txBody>
          <a:bodyPr/>
          <a:lstStyle/>
          <a:p>
            <a:fld id="{627CA14E-5EDD-4C5C-B4B2-BE16B502D62B}" type="slidenum">
              <a:rPr lang="en-US" smtClean="0"/>
              <a:pPr/>
              <a:t>24</a:t>
            </a:fld>
            <a:endParaRPr lang="en-US" dirty="0"/>
          </a:p>
        </p:txBody>
      </p:sp>
    </p:spTree>
    <p:custDataLst>
      <p:tags r:id="rId1"/>
    </p:custDataLst>
    <p:extLst>
      <p:ext uri="{BB962C8B-B14F-4D97-AF65-F5344CB8AC3E}">
        <p14:creationId xmlns:p14="http://schemas.microsoft.com/office/powerpoint/2010/main" val="2081496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7D6C6B2D-9EFD-4A52-8FFC-3709FE6619BF}"/>
              </a:ext>
            </a:extLst>
          </p:cNvPr>
          <p:cNvSpPr>
            <a:spLocks noGrp="1"/>
          </p:cNvSpPr>
          <p:nvPr>
            <p:ph type="title"/>
          </p:nvPr>
        </p:nvSpPr>
        <p:spPr/>
        <p:txBody>
          <a:bodyPr/>
          <a:lstStyle/>
          <a:p>
            <a:r>
              <a:rPr lang="en-US" dirty="0"/>
              <a:t>Open Enrollment 2021 Preview (continued)</a:t>
            </a:r>
          </a:p>
        </p:txBody>
      </p:sp>
      <p:sp>
        <p:nvSpPr>
          <p:cNvPr id="20" name="Content Placeholder 19">
            <a:extLst>
              <a:ext uri="{FF2B5EF4-FFF2-40B4-BE49-F238E27FC236}">
                <a16:creationId xmlns:a16="http://schemas.microsoft.com/office/drawing/2014/main" id="{1C008693-BF7A-4525-BF09-A38EE081C020}"/>
              </a:ext>
            </a:extLst>
          </p:cNvPr>
          <p:cNvSpPr>
            <a:spLocks noGrp="1"/>
          </p:cNvSpPr>
          <p:nvPr>
            <p:ph idx="1"/>
          </p:nvPr>
        </p:nvSpPr>
        <p:spPr>
          <a:xfrm>
            <a:off x="685800" y="1119883"/>
            <a:ext cx="7772400" cy="5075353"/>
          </a:xfrm>
        </p:spPr>
        <p:txBody>
          <a:bodyPr>
            <a:normAutofit/>
          </a:bodyPr>
          <a:lstStyle/>
          <a:p>
            <a:pPr marL="0" lvl="1" indent="0">
              <a:spcBef>
                <a:spcPts val="0"/>
              </a:spcBef>
              <a:spcAft>
                <a:spcPts val="600"/>
              </a:spcAft>
              <a:buNone/>
            </a:pPr>
            <a:r>
              <a:rPr lang="en-US" sz="2000" dirty="0">
                <a:solidFill>
                  <a:schemeClr val="tx1"/>
                </a:solidFill>
                <a:latin typeface="Franklin Gothic Demi" panose="020B0703020102020204" pitchFamily="34" charset="0"/>
              </a:rPr>
              <a:t>However due to COVID-19, the following should be noted: </a:t>
            </a:r>
          </a:p>
          <a:p>
            <a:pPr lvl="1">
              <a:buFont typeface="Arial" panose="020B0604020202020204" pitchFamily="34" charset="0"/>
              <a:buChar char="•"/>
            </a:pPr>
            <a:r>
              <a:rPr lang="en-US" sz="1800" dirty="0">
                <a:solidFill>
                  <a:schemeClr val="tx1"/>
                </a:solidFill>
              </a:rPr>
              <a:t>The Federal and State Tax filing deadlines were extended to 7/15.</a:t>
            </a:r>
          </a:p>
          <a:p>
            <a:pPr lvl="1">
              <a:buFont typeface="Arial" panose="020B0604020202020204" pitchFamily="34" charset="0"/>
              <a:buChar char="•"/>
            </a:pPr>
            <a:r>
              <a:rPr lang="en-US" sz="1800" dirty="0">
                <a:solidFill>
                  <a:schemeClr val="tx1"/>
                </a:solidFill>
              </a:rPr>
              <a:t>Please encourage members who haven’t filed their taxes yet to do so online.</a:t>
            </a:r>
          </a:p>
          <a:p>
            <a:pPr lvl="1">
              <a:buFont typeface="Arial" panose="020B0604020202020204" pitchFamily="34" charset="0"/>
              <a:buChar char="•"/>
            </a:pPr>
            <a:r>
              <a:rPr lang="en-US" sz="1800" dirty="0">
                <a:solidFill>
                  <a:schemeClr val="tx1"/>
                </a:solidFill>
              </a:rPr>
              <a:t>Delay of the tax filing due date will delay determination of failure to reconcile past tax credits for 2019, but it is still requirement and will factor in to 2021 eligibility.</a:t>
            </a:r>
          </a:p>
          <a:p>
            <a:pPr lvl="1">
              <a:buFont typeface="Arial" panose="020B0604020202020204" pitchFamily="34" charset="0"/>
              <a:buChar char="•"/>
            </a:pPr>
            <a:r>
              <a:rPr lang="en-US" sz="1800" dirty="0">
                <a:solidFill>
                  <a:schemeClr val="tx1"/>
                </a:solidFill>
              </a:rPr>
              <a:t>The renewal process for mixed households will be sure to account for protections of MassHealth benefits under the CARES Act, assuming the federal public health emergency is ongoing.</a:t>
            </a:r>
          </a:p>
          <a:p>
            <a:endParaRPr lang="en-US" dirty="0">
              <a:solidFill>
                <a:schemeClr val="tx1"/>
              </a:solidFill>
            </a:endParaRPr>
          </a:p>
        </p:txBody>
      </p:sp>
      <p:sp>
        <p:nvSpPr>
          <p:cNvPr id="5" name="Slide Number Placeholder 4">
            <a:extLst>
              <a:ext uri="{FF2B5EF4-FFF2-40B4-BE49-F238E27FC236}">
                <a16:creationId xmlns:a16="http://schemas.microsoft.com/office/drawing/2014/main" id="{9B40BD78-1AFD-455D-8DF0-321D2EA71721}"/>
              </a:ext>
            </a:extLst>
          </p:cNvPr>
          <p:cNvSpPr>
            <a:spLocks noGrp="1"/>
          </p:cNvSpPr>
          <p:nvPr>
            <p:ph type="sldNum" sz="quarter" idx="4"/>
          </p:nvPr>
        </p:nvSpPr>
        <p:spPr>
          <a:xfrm>
            <a:off x="6368142" y="6400800"/>
            <a:ext cx="2090057" cy="274320"/>
          </a:xfrm>
        </p:spPr>
        <p:txBody>
          <a:bodyPr/>
          <a:lstStyle/>
          <a:p>
            <a:fld id="{627CA14E-5EDD-4C5C-B4B2-BE16B502D62B}" type="slidenum">
              <a:rPr lang="en-US" smtClean="0"/>
              <a:pPr/>
              <a:t>25</a:t>
            </a:fld>
            <a:endParaRPr lang="en-US" dirty="0"/>
          </a:p>
        </p:txBody>
      </p:sp>
    </p:spTree>
    <p:custDataLst>
      <p:tags r:id="rId1"/>
    </p:custDataLst>
    <p:extLst>
      <p:ext uri="{BB962C8B-B14F-4D97-AF65-F5344CB8AC3E}">
        <p14:creationId xmlns:p14="http://schemas.microsoft.com/office/powerpoint/2010/main" val="2975471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7B7AFD-BBD5-4121-AE19-8670A283FCB9}"/>
              </a:ext>
            </a:extLst>
          </p:cNvPr>
          <p:cNvSpPr>
            <a:spLocks noGrp="1"/>
          </p:cNvSpPr>
          <p:nvPr>
            <p:ph type="ctrTitle"/>
          </p:nvPr>
        </p:nvSpPr>
        <p:spPr/>
        <p:txBody>
          <a:bodyPr>
            <a:normAutofit/>
          </a:bodyPr>
          <a:lstStyle/>
          <a:p>
            <a:r>
              <a:rPr lang="en-US" dirty="0"/>
              <a:t>Health Connector Redeterminations and Renewals Process</a:t>
            </a:r>
            <a:br>
              <a:rPr lang="en-US" sz="3200" dirty="0"/>
            </a:br>
            <a:r>
              <a:rPr lang="en-US" dirty="0"/>
              <a:t> </a:t>
            </a:r>
          </a:p>
        </p:txBody>
      </p:sp>
    </p:spTree>
    <p:custDataLst>
      <p:tags r:id="rId1"/>
    </p:custDataLst>
    <p:extLst>
      <p:ext uri="{BB962C8B-B14F-4D97-AF65-F5344CB8AC3E}">
        <p14:creationId xmlns:p14="http://schemas.microsoft.com/office/powerpoint/2010/main" val="3123146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CE4A089-784A-4B19-B8F2-AC7E3D8C714C}"/>
              </a:ext>
            </a:extLst>
          </p:cNvPr>
          <p:cNvSpPr>
            <a:spLocks noGrp="1"/>
          </p:cNvSpPr>
          <p:nvPr>
            <p:ph type="title"/>
          </p:nvPr>
        </p:nvSpPr>
        <p:spPr/>
        <p:txBody>
          <a:bodyPr/>
          <a:lstStyle/>
          <a:p>
            <a:r>
              <a:rPr lang="en-US" dirty="0"/>
              <a:t>Redeterminations &amp; Renewals </a:t>
            </a:r>
            <a:br>
              <a:rPr lang="en-US" dirty="0"/>
            </a:br>
            <a:r>
              <a:rPr lang="en-US" dirty="0"/>
              <a:t>Processes and Timelines</a:t>
            </a:r>
          </a:p>
        </p:txBody>
      </p:sp>
      <p:sp>
        <p:nvSpPr>
          <p:cNvPr id="7" name="Content Placeholder 6">
            <a:extLst>
              <a:ext uri="{FF2B5EF4-FFF2-40B4-BE49-F238E27FC236}">
                <a16:creationId xmlns:a16="http://schemas.microsoft.com/office/drawing/2014/main" id="{D826A440-4D96-408F-B142-FAF4F86464CE}"/>
              </a:ext>
            </a:extLst>
          </p:cNvPr>
          <p:cNvSpPr>
            <a:spLocks noGrp="1"/>
          </p:cNvSpPr>
          <p:nvPr>
            <p:ph sz="half" idx="1"/>
          </p:nvPr>
        </p:nvSpPr>
        <p:spPr>
          <a:xfrm>
            <a:off x="685800" y="1371599"/>
            <a:ext cx="8122640" cy="2511773"/>
          </a:xfrm>
        </p:spPr>
        <p:txBody>
          <a:bodyPr>
            <a:normAutofit fontScale="77500" lnSpcReduction="20000"/>
          </a:bodyPr>
          <a:lstStyle/>
          <a:p>
            <a:pPr>
              <a:buClr>
                <a:srgbClr val="5C5A5A"/>
              </a:buClr>
              <a:buSzPct val="100000"/>
            </a:pPr>
            <a:r>
              <a:rPr lang="en-US" sz="2900" dirty="0">
                <a:solidFill>
                  <a:schemeClr val="tx1"/>
                </a:solidFill>
              </a:rPr>
              <a:t>The Health Connector’s Redetermination and Renewal Processes are a set of activities that happen each year before and during the Health Connector’s Open Enrollment period.</a:t>
            </a:r>
          </a:p>
          <a:p>
            <a:pPr lvl="1">
              <a:lnSpc>
                <a:spcPct val="130000"/>
              </a:lnSpc>
              <a:buClr>
                <a:srgbClr val="5C5A5A"/>
              </a:buClr>
              <a:buSzPct val="100000"/>
              <a:buFont typeface="Arial" panose="020B0604020202020204" pitchFamily="34" charset="0"/>
              <a:buChar char="•"/>
              <a:tabLst>
                <a:tab pos="354965" algn="l"/>
              </a:tabLst>
              <a:defRPr/>
            </a:pPr>
            <a:r>
              <a:rPr lang="en-US" sz="2300" dirty="0">
                <a:solidFill>
                  <a:schemeClr val="tx1"/>
                </a:solidFill>
              </a:rPr>
              <a:t>Individuals with health insurance coverage through the </a:t>
            </a:r>
            <a:br>
              <a:rPr lang="en-US" sz="2300" dirty="0">
                <a:solidFill>
                  <a:schemeClr val="tx1"/>
                </a:solidFill>
              </a:rPr>
            </a:br>
            <a:r>
              <a:rPr lang="en-US" sz="2300" dirty="0">
                <a:solidFill>
                  <a:schemeClr val="tx1"/>
                </a:solidFill>
              </a:rPr>
              <a:t>Health Connector and MassHealth members on their households have their eligibility redetermined so that they can be renewed into coverage for the upcoming year.</a:t>
            </a:r>
          </a:p>
          <a:p>
            <a:endParaRPr lang="en-US" dirty="0"/>
          </a:p>
        </p:txBody>
      </p:sp>
      <p:grpSp>
        <p:nvGrpSpPr>
          <p:cNvPr id="10" name="Group 9">
            <a:extLst>
              <a:ext uri="{FF2B5EF4-FFF2-40B4-BE49-F238E27FC236}">
                <a16:creationId xmlns:a16="http://schemas.microsoft.com/office/drawing/2014/main" id="{EABDD6F4-F228-4ADF-9E87-3DAA8DF800F0}"/>
              </a:ext>
            </a:extLst>
          </p:cNvPr>
          <p:cNvGrpSpPr/>
          <p:nvPr/>
        </p:nvGrpSpPr>
        <p:grpSpPr>
          <a:xfrm>
            <a:off x="122237" y="4158115"/>
            <a:ext cx="1945530" cy="1600469"/>
            <a:chOff x="122237" y="3243720"/>
            <a:chExt cx="1945530" cy="1600469"/>
          </a:xfrm>
        </p:grpSpPr>
        <p:sp>
          <p:nvSpPr>
            <p:cNvPr id="30" name="Chevron 36">
              <a:extLst>
                <a:ext uri="{FF2B5EF4-FFF2-40B4-BE49-F238E27FC236}">
                  <a16:creationId xmlns:a16="http://schemas.microsoft.com/office/drawing/2014/main" id="{FF1FC120-F76E-42B3-BB16-BD84511A0950}"/>
                </a:ext>
                <a:ext uri="{C183D7F6-B498-43B3-948B-1728B52AA6E4}">
                  <adec:decorative xmlns:adec="http://schemas.microsoft.com/office/drawing/2017/decorative" val="1"/>
                </a:ext>
              </a:extLst>
            </p:cNvPr>
            <p:cNvSpPr/>
            <p:nvPr/>
          </p:nvSpPr>
          <p:spPr>
            <a:xfrm>
              <a:off x="154550" y="3243720"/>
              <a:ext cx="1913217" cy="1600469"/>
            </a:xfrm>
            <a:prstGeom prst="chevron">
              <a:avLst>
                <a:gd name="adj" fmla="val 20758"/>
              </a:avLst>
            </a:prstGeom>
            <a:solidFill>
              <a:schemeClr val="accent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latin typeface="Roboto Bold" charset="0"/>
              </a:endParaRPr>
            </a:p>
          </p:txBody>
        </p:sp>
        <p:sp>
          <p:nvSpPr>
            <p:cNvPr id="37" name="Rectangle 36">
              <a:extLst>
                <a:ext uri="{FF2B5EF4-FFF2-40B4-BE49-F238E27FC236}">
                  <a16:creationId xmlns:a16="http://schemas.microsoft.com/office/drawing/2014/main" id="{CD6189E6-96EB-4EC5-9AA8-F9B08B9EACC5}"/>
                </a:ext>
              </a:extLst>
            </p:cNvPr>
            <p:cNvSpPr/>
            <p:nvPr/>
          </p:nvSpPr>
          <p:spPr>
            <a:xfrm>
              <a:off x="453074" y="3475384"/>
              <a:ext cx="1471396" cy="830997"/>
            </a:xfrm>
            <a:prstGeom prst="rect">
              <a:avLst/>
            </a:prstGeom>
          </p:spPr>
          <p:txBody>
            <a:bodyPr wrap="square" anchor="ctr" anchorCtr="0">
              <a:spAutoFit/>
            </a:bodyPr>
            <a:lstStyle/>
            <a:p>
              <a:pPr algn="ctr"/>
              <a:r>
                <a:rPr lang="en-US" sz="1600" dirty="0">
                  <a:solidFill>
                    <a:schemeClr val="bg1"/>
                  </a:solidFill>
                  <a:latin typeface="Franklin Gothic Demi" panose="020B0703020102020204" pitchFamily="34" charset="0"/>
                  <a:ea typeface="Roboto" charset="0"/>
                  <a:cs typeface="Roboto" charset="0"/>
                </a:rPr>
                <a:t>Preliminary Eligibility Determination</a:t>
              </a:r>
            </a:p>
          </p:txBody>
        </p:sp>
        <p:sp>
          <p:nvSpPr>
            <p:cNvPr id="38" name="TextBox 37">
              <a:extLst>
                <a:ext uri="{FF2B5EF4-FFF2-40B4-BE49-F238E27FC236}">
                  <a16:creationId xmlns:a16="http://schemas.microsoft.com/office/drawing/2014/main" id="{00A9882E-BFA5-47FB-8283-D51B1283BC66}"/>
                </a:ext>
              </a:extLst>
            </p:cNvPr>
            <p:cNvSpPr txBox="1"/>
            <p:nvPr/>
          </p:nvSpPr>
          <p:spPr>
            <a:xfrm>
              <a:off x="122237" y="4404907"/>
              <a:ext cx="1820291" cy="289053"/>
            </a:xfrm>
            <a:prstGeom prst="rect">
              <a:avLst/>
            </a:prstGeom>
            <a:noFill/>
          </p:spPr>
          <p:txBody>
            <a:bodyPr wrap="square" rtlCol="0">
              <a:spAutoFit/>
            </a:bodyPr>
            <a:lstStyle/>
            <a:p>
              <a:pPr algn="ctr" fontAlgn="auto">
                <a:lnSpc>
                  <a:spcPts val="1666"/>
                </a:lnSpc>
                <a:spcBef>
                  <a:spcPct val="20000"/>
                </a:spcBef>
                <a:spcAft>
                  <a:spcPts val="0"/>
                </a:spcAft>
              </a:pPr>
              <a:r>
                <a:rPr lang="en-GB" sz="1126" dirty="0">
                  <a:solidFill>
                    <a:schemeClr val="bg1"/>
                  </a:solidFill>
                  <a:latin typeface="Franklin Gothic Book" panose="020B0503020102020204" pitchFamily="34" charset="0"/>
                </a:rPr>
                <a:t>August –  September</a:t>
              </a:r>
            </a:p>
          </p:txBody>
        </p:sp>
      </p:grpSp>
      <p:sp>
        <p:nvSpPr>
          <p:cNvPr id="61" name="Chevron 36">
            <a:extLst>
              <a:ext uri="{FF2B5EF4-FFF2-40B4-BE49-F238E27FC236}">
                <a16:creationId xmlns:a16="http://schemas.microsoft.com/office/drawing/2014/main" id="{1EAC1116-345A-49BC-A5F6-649600C5DD3F}"/>
              </a:ext>
              <a:ext uri="{C183D7F6-B498-43B3-948B-1728B52AA6E4}">
                <adec:decorative xmlns:adec="http://schemas.microsoft.com/office/drawing/2017/decorative" val="1"/>
              </a:ext>
            </a:extLst>
          </p:cNvPr>
          <p:cNvSpPr/>
          <p:nvPr/>
        </p:nvSpPr>
        <p:spPr>
          <a:xfrm>
            <a:off x="1899288" y="4147841"/>
            <a:ext cx="1913217" cy="1600469"/>
          </a:xfrm>
          <a:prstGeom prst="chevron">
            <a:avLst>
              <a:gd name="adj" fmla="val 20758"/>
            </a:avLst>
          </a:prstGeom>
          <a:solidFill>
            <a:srgbClr val="6CB33F">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latin typeface="Roboto Bold" charset="0"/>
            </a:endParaRPr>
          </a:p>
        </p:txBody>
      </p:sp>
      <p:sp>
        <p:nvSpPr>
          <p:cNvPr id="31" name="Rectangle 30">
            <a:extLst>
              <a:ext uri="{FF2B5EF4-FFF2-40B4-BE49-F238E27FC236}">
                <a16:creationId xmlns:a16="http://schemas.microsoft.com/office/drawing/2014/main" id="{70F0FE4F-5AEA-4250-AA89-91286E1EC60E}"/>
              </a:ext>
            </a:extLst>
          </p:cNvPr>
          <p:cNvSpPr/>
          <p:nvPr/>
        </p:nvSpPr>
        <p:spPr>
          <a:xfrm>
            <a:off x="2139652" y="4266668"/>
            <a:ext cx="1502694" cy="1077218"/>
          </a:xfrm>
          <a:prstGeom prst="rect">
            <a:avLst/>
          </a:prstGeom>
        </p:spPr>
        <p:txBody>
          <a:bodyPr wrap="square" anchor="ctr" anchorCtr="0">
            <a:spAutoFit/>
          </a:bodyPr>
          <a:lstStyle/>
          <a:p>
            <a:pPr algn="ctr" fontAlgn="auto">
              <a:spcBef>
                <a:spcPct val="20000"/>
              </a:spcBef>
              <a:spcAft>
                <a:spcPts val="0"/>
              </a:spcAft>
            </a:pPr>
            <a:r>
              <a:rPr lang="en-GB" sz="1600" dirty="0">
                <a:solidFill>
                  <a:schemeClr val="bg1"/>
                </a:solidFill>
                <a:latin typeface="Franklin Gothic Demi" panose="020B0703020102020204" pitchFamily="34" charset="0"/>
                <a:ea typeface="Roboto" charset="0"/>
                <a:cs typeface="Roboto" charset="0"/>
              </a:rPr>
              <a:t>Preliminary Eligibility Notice and Review Period </a:t>
            </a:r>
          </a:p>
        </p:txBody>
      </p:sp>
      <p:sp>
        <p:nvSpPr>
          <p:cNvPr id="32" name="TextBox 31">
            <a:extLst>
              <a:ext uri="{FF2B5EF4-FFF2-40B4-BE49-F238E27FC236}">
                <a16:creationId xmlns:a16="http://schemas.microsoft.com/office/drawing/2014/main" id="{CA919250-C19C-47FD-8FFE-1A5D9D8C242B}"/>
              </a:ext>
            </a:extLst>
          </p:cNvPr>
          <p:cNvSpPr txBox="1"/>
          <p:nvPr/>
        </p:nvSpPr>
        <p:spPr>
          <a:xfrm>
            <a:off x="2018359" y="5342769"/>
            <a:ext cx="1546190" cy="265586"/>
          </a:xfrm>
          <a:prstGeom prst="rect">
            <a:avLst/>
          </a:prstGeom>
          <a:noFill/>
        </p:spPr>
        <p:txBody>
          <a:bodyPr wrap="square" rtlCol="0">
            <a:spAutoFit/>
          </a:bodyPr>
          <a:lstStyle/>
          <a:p>
            <a:pPr algn="ctr" defTabSz="1019175" fontAlgn="auto">
              <a:spcBef>
                <a:spcPct val="20000"/>
              </a:spcBef>
              <a:spcAft>
                <a:spcPts val="0"/>
              </a:spcAft>
            </a:pPr>
            <a:r>
              <a:rPr lang="en-GB" sz="1126" dirty="0">
                <a:solidFill>
                  <a:schemeClr val="bg1"/>
                </a:solidFill>
                <a:latin typeface="Franklin Gothic Book" panose="020B0503020102020204" pitchFamily="34" charset="0"/>
              </a:rPr>
              <a:t>August - October</a:t>
            </a:r>
          </a:p>
        </p:txBody>
      </p:sp>
      <p:grpSp>
        <p:nvGrpSpPr>
          <p:cNvPr id="2" name="Group 1">
            <a:extLst>
              <a:ext uri="{FF2B5EF4-FFF2-40B4-BE49-F238E27FC236}">
                <a16:creationId xmlns:a16="http://schemas.microsoft.com/office/drawing/2014/main" id="{2B800D05-A428-497E-938A-9778DB5D3ECC}"/>
              </a:ext>
            </a:extLst>
          </p:cNvPr>
          <p:cNvGrpSpPr/>
          <p:nvPr/>
        </p:nvGrpSpPr>
        <p:grpSpPr>
          <a:xfrm>
            <a:off x="3644026" y="4147841"/>
            <a:ext cx="1913217" cy="1600469"/>
            <a:chOff x="3644026" y="4147841"/>
            <a:chExt cx="1913217" cy="1600469"/>
          </a:xfrm>
        </p:grpSpPr>
        <p:sp>
          <p:nvSpPr>
            <p:cNvPr id="62" name="Chevron 36">
              <a:extLst>
                <a:ext uri="{FF2B5EF4-FFF2-40B4-BE49-F238E27FC236}">
                  <a16:creationId xmlns:a16="http://schemas.microsoft.com/office/drawing/2014/main" id="{B3AC2AE6-25F8-427D-8A9D-BE61C6F0C7B8}"/>
                </a:ext>
                <a:ext uri="{C183D7F6-B498-43B3-948B-1728B52AA6E4}">
                  <adec:decorative xmlns:adec="http://schemas.microsoft.com/office/drawing/2017/decorative" val="1"/>
                </a:ext>
              </a:extLst>
            </p:cNvPr>
            <p:cNvSpPr/>
            <p:nvPr/>
          </p:nvSpPr>
          <p:spPr>
            <a:xfrm>
              <a:off x="3644026" y="4147841"/>
              <a:ext cx="1913217" cy="1600469"/>
            </a:xfrm>
            <a:prstGeom prst="chevron">
              <a:avLst>
                <a:gd name="adj" fmla="val 20758"/>
              </a:avLst>
            </a:prstGeom>
            <a:solidFill>
              <a:srgbClr val="008C99"/>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latin typeface="Roboto Bold" charset="0"/>
              </a:endParaRPr>
            </a:p>
          </p:txBody>
        </p:sp>
        <p:sp>
          <p:nvSpPr>
            <p:cNvPr id="33" name="Rectangle 32">
              <a:extLst>
                <a:ext uri="{FF2B5EF4-FFF2-40B4-BE49-F238E27FC236}">
                  <a16:creationId xmlns:a16="http://schemas.microsoft.com/office/drawing/2014/main" id="{2AD817E3-5F02-47C0-A7A4-A627E2354CF5}"/>
                </a:ext>
              </a:extLst>
            </p:cNvPr>
            <p:cNvSpPr/>
            <p:nvPr/>
          </p:nvSpPr>
          <p:spPr>
            <a:xfrm>
              <a:off x="3780456" y="4266668"/>
              <a:ext cx="1638712" cy="1077218"/>
            </a:xfrm>
            <a:prstGeom prst="rect">
              <a:avLst/>
            </a:prstGeom>
          </p:spPr>
          <p:txBody>
            <a:bodyPr wrap="square" anchor="ctr" anchorCtr="0">
              <a:spAutoFit/>
            </a:bodyPr>
            <a:lstStyle/>
            <a:p>
              <a:pPr algn="ctr">
                <a:spcBef>
                  <a:spcPct val="20000"/>
                </a:spcBef>
              </a:pPr>
              <a:r>
                <a:rPr lang="en-GB" sz="1600" dirty="0">
                  <a:solidFill>
                    <a:schemeClr val="bg1"/>
                  </a:solidFill>
                  <a:latin typeface="Franklin Gothic Demi" panose="020B0703020102020204" pitchFamily="34" charset="0"/>
                  <a:ea typeface="Roboto" charset="0"/>
                  <a:cs typeface="Roboto" charset="0"/>
                </a:rPr>
                <a:t>Final Eligibility Determination &amp; Renewal Notice </a:t>
              </a:r>
            </a:p>
          </p:txBody>
        </p:sp>
        <p:sp>
          <p:nvSpPr>
            <p:cNvPr id="34" name="TextBox 33">
              <a:extLst>
                <a:ext uri="{FF2B5EF4-FFF2-40B4-BE49-F238E27FC236}">
                  <a16:creationId xmlns:a16="http://schemas.microsoft.com/office/drawing/2014/main" id="{0126AD57-BD5B-468B-B398-FD821AA383E2}"/>
                </a:ext>
              </a:extLst>
            </p:cNvPr>
            <p:cNvSpPr txBox="1"/>
            <p:nvPr/>
          </p:nvSpPr>
          <p:spPr>
            <a:xfrm>
              <a:off x="3725301" y="5342769"/>
              <a:ext cx="1546190" cy="265586"/>
            </a:xfrm>
            <a:prstGeom prst="rect">
              <a:avLst/>
            </a:prstGeom>
            <a:noFill/>
          </p:spPr>
          <p:txBody>
            <a:bodyPr wrap="square" rtlCol="0">
              <a:spAutoFit/>
            </a:bodyPr>
            <a:lstStyle/>
            <a:p>
              <a:pPr algn="ctr" defTabSz="1019175" fontAlgn="auto">
                <a:spcBef>
                  <a:spcPct val="20000"/>
                </a:spcBef>
                <a:spcAft>
                  <a:spcPts val="0"/>
                </a:spcAft>
              </a:pPr>
              <a:r>
                <a:rPr lang="en-GB" sz="1126" dirty="0">
                  <a:solidFill>
                    <a:schemeClr val="bg1"/>
                  </a:solidFill>
                  <a:latin typeface="Franklin Gothic Book" panose="020B0503020102020204" pitchFamily="34" charset="0"/>
                </a:rPr>
                <a:t>October</a:t>
              </a:r>
            </a:p>
          </p:txBody>
        </p:sp>
      </p:grpSp>
      <p:grpSp>
        <p:nvGrpSpPr>
          <p:cNvPr id="3" name="Group 2">
            <a:extLst>
              <a:ext uri="{FF2B5EF4-FFF2-40B4-BE49-F238E27FC236}">
                <a16:creationId xmlns:a16="http://schemas.microsoft.com/office/drawing/2014/main" id="{CB8CF3A9-C22E-4E15-99A7-37EE01A9B24F}"/>
              </a:ext>
            </a:extLst>
          </p:cNvPr>
          <p:cNvGrpSpPr/>
          <p:nvPr/>
        </p:nvGrpSpPr>
        <p:grpSpPr>
          <a:xfrm>
            <a:off x="5388764" y="4147841"/>
            <a:ext cx="1913217" cy="1600469"/>
            <a:chOff x="5388764" y="4147841"/>
            <a:chExt cx="1913217" cy="1600469"/>
          </a:xfrm>
        </p:grpSpPr>
        <p:sp>
          <p:nvSpPr>
            <p:cNvPr id="63" name="Chevron 36">
              <a:extLst>
                <a:ext uri="{FF2B5EF4-FFF2-40B4-BE49-F238E27FC236}">
                  <a16:creationId xmlns:a16="http://schemas.microsoft.com/office/drawing/2014/main" id="{01922DCB-EFBD-401E-98D1-0F941457EA37}"/>
                </a:ext>
                <a:ext uri="{C183D7F6-B498-43B3-948B-1728B52AA6E4}">
                  <adec:decorative xmlns:adec="http://schemas.microsoft.com/office/drawing/2017/decorative" val="1"/>
                </a:ext>
              </a:extLst>
            </p:cNvPr>
            <p:cNvSpPr/>
            <p:nvPr/>
          </p:nvSpPr>
          <p:spPr>
            <a:xfrm>
              <a:off x="5388764" y="4147841"/>
              <a:ext cx="1913217" cy="1600469"/>
            </a:xfrm>
            <a:prstGeom prst="chevron">
              <a:avLst>
                <a:gd name="adj" fmla="val 20758"/>
              </a:avLst>
            </a:prstGeom>
            <a:solidFill>
              <a:srgbClr val="71004D">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latin typeface="Roboto Bold" charset="0"/>
              </a:endParaRPr>
            </a:p>
          </p:txBody>
        </p:sp>
        <p:sp>
          <p:nvSpPr>
            <p:cNvPr id="35" name="Rectangle 34">
              <a:extLst>
                <a:ext uri="{FF2B5EF4-FFF2-40B4-BE49-F238E27FC236}">
                  <a16:creationId xmlns:a16="http://schemas.microsoft.com/office/drawing/2014/main" id="{BBFC6679-1211-44CE-9DC6-F871D3C836DD}"/>
                </a:ext>
              </a:extLst>
            </p:cNvPr>
            <p:cNvSpPr/>
            <p:nvPr/>
          </p:nvSpPr>
          <p:spPr>
            <a:xfrm>
              <a:off x="5642557" y="4266668"/>
              <a:ext cx="1360901" cy="1077218"/>
            </a:xfrm>
            <a:prstGeom prst="rect">
              <a:avLst/>
            </a:prstGeom>
          </p:spPr>
          <p:txBody>
            <a:bodyPr wrap="square" anchor="ctr" anchorCtr="0">
              <a:spAutoFit/>
            </a:bodyPr>
            <a:lstStyle/>
            <a:p>
              <a:pPr algn="ctr"/>
              <a:r>
                <a:rPr lang="en-US" sz="1600" dirty="0">
                  <a:solidFill>
                    <a:schemeClr val="bg1"/>
                  </a:solidFill>
                  <a:latin typeface="Franklin Gothic Demi" panose="020B0703020102020204" pitchFamily="34" charset="0"/>
                  <a:ea typeface="Roboto" charset="0"/>
                  <a:cs typeface="Roboto" charset="0"/>
                </a:rPr>
                <a:t>Renewal into a Health Connector Plan</a:t>
              </a:r>
            </a:p>
          </p:txBody>
        </p:sp>
        <p:sp>
          <p:nvSpPr>
            <p:cNvPr id="36" name="TextBox 35">
              <a:extLst>
                <a:ext uri="{FF2B5EF4-FFF2-40B4-BE49-F238E27FC236}">
                  <a16:creationId xmlns:a16="http://schemas.microsoft.com/office/drawing/2014/main" id="{E7B43BEE-D5D1-4374-88D4-5036C558FF86}"/>
                </a:ext>
              </a:extLst>
            </p:cNvPr>
            <p:cNvSpPr txBox="1"/>
            <p:nvPr/>
          </p:nvSpPr>
          <p:spPr>
            <a:xfrm>
              <a:off x="5545640" y="5342769"/>
              <a:ext cx="1546190" cy="265586"/>
            </a:xfrm>
            <a:prstGeom prst="rect">
              <a:avLst/>
            </a:prstGeom>
            <a:noFill/>
          </p:spPr>
          <p:txBody>
            <a:bodyPr wrap="square" rtlCol="0">
              <a:spAutoFit/>
            </a:bodyPr>
            <a:lstStyle/>
            <a:p>
              <a:pPr algn="ctr" defTabSz="1019175" fontAlgn="auto">
                <a:spcBef>
                  <a:spcPct val="20000"/>
                </a:spcBef>
                <a:spcAft>
                  <a:spcPts val="0"/>
                </a:spcAft>
              </a:pPr>
              <a:r>
                <a:rPr lang="en-GB" sz="1126" dirty="0">
                  <a:solidFill>
                    <a:schemeClr val="bg1"/>
                  </a:solidFill>
                  <a:latin typeface="Franklin Gothic Book" panose="020B0503020102020204" pitchFamily="34" charset="0"/>
                </a:rPr>
                <a:t>November</a:t>
              </a:r>
            </a:p>
          </p:txBody>
        </p:sp>
      </p:grpSp>
      <p:grpSp>
        <p:nvGrpSpPr>
          <p:cNvPr id="4" name="Group 3">
            <a:extLst>
              <a:ext uri="{FF2B5EF4-FFF2-40B4-BE49-F238E27FC236}">
                <a16:creationId xmlns:a16="http://schemas.microsoft.com/office/drawing/2014/main" id="{CCA03177-35EF-4029-B630-E3AF1493CEC5}"/>
              </a:ext>
            </a:extLst>
          </p:cNvPr>
          <p:cNvGrpSpPr/>
          <p:nvPr/>
        </p:nvGrpSpPr>
        <p:grpSpPr>
          <a:xfrm>
            <a:off x="7133500" y="4147841"/>
            <a:ext cx="1913217" cy="1600469"/>
            <a:chOff x="7133500" y="4147841"/>
            <a:chExt cx="1913217" cy="1600469"/>
          </a:xfrm>
        </p:grpSpPr>
        <p:sp>
          <p:nvSpPr>
            <p:cNvPr id="64" name="Chevron 36">
              <a:extLst>
                <a:ext uri="{FF2B5EF4-FFF2-40B4-BE49-F238E27FC236}">
                  <a16:creationId xmlns:a16="http://schemas.microsoft.com/office/drawing/2014/main" id="{573A36F5-019E-4903-8B6E-98DC7B717D1E}"/>
                </a:ext>
                <a:ext uri="{C183D7F6-B498-43B3-948B-1728B52AA6E4}">
                  <adec:decorative xmlns:adec="http://schemas.microsoft.com/office/drawing/2017/decorative" val="1"/>
                </a:ext>
              </a:extLst>
            </p:cNvPr>
            <p:cNvSpPr/>
            <p:nvPr/>
          </p:nvSpPr>
          <p:spPr>
            <a:xfrm>
              <a:off x="7133500" y="4147841"/>
              <a:ext cx="1913217" cy="1600469"/>
            </a:xfrm>
            <a:prstGeom prst="chevron">
              <a:avLst>
                <a:gd name="adj" fmla="val 20758"/>
              </a:avLst>
            </a:prstGeom>
            <a:solidFill>
              <a:srgbClr val="DC8E28">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latin typeface="Roboto Bold" charset="0"/>
              </a:endParaRPr>
            </a:p>
          </p:txBody>
        </p:sp>
        <p:sp>
          <p:nvSpPr>
            <p:cNvPr id="66" name="Rectangle 65">
              <a:extLst>
                <a:ext uri="{FF2B5EF4-FFF2-40B4-BE49-F238E27FC236}">
                  <a16:creationId xmlns:a16="http://schemas.microsoft.com/office/drawing/2014/main" id="{E859D2AE-0DF3-4EAE-9D82-6A849A225471}"/>
                </a:ext>
              </a:extLst>
            </p:cNvPr>
            <p:cNvSpPr/>
            <p:nvPr/>
          </p:nvSpPr>
          <p:spPr>
            <a:xfrm>
              <a:off x="7375736" y="4266668"/>
              <a:ext cx="1378119" cy="1077218"/>
            </a:xfrm>
            <a:prstGeom prst="rect">
              <a:avLst/>
            </a:prstGeom>
          </p:spPr>
          <p:txBody>
            <a:bodyPr wrap="square" anchor="ctr" anchorCtr="0">
              <a:spAutoFit/>
            </a:bodyPr>
            <a:lstStyle/>
            <a:p>
              <a:pPr algn="ctr" defTabSz="1019175" fontAlgn="auto">
                <a:spcBef>
                  <a:spcPct val="20000"/>
                </a:spcBef>
                <a:spcAft>
                  <a:spcPts val="0"/>
                </a:spcAft>
              </a:pPr>
              <a:r>
                <a:rPr lang="en-GB" sz="1600" dirty="0">
                  <a:solidFill>
                    <a:schemeClr val="bg1"/>
                  </a:solidFill>
                  <a:latin typeface="Franklin Gothic Demi" panose="020B0703020102020204" pitchFamily="34" charset="0"/>
                  <a:ea typeface="Roboto" charset="0"/>
                  <a:cs typeface="Roboto" charset="0"/>
                </a:rPr>
                <a:t>Billing and Payment for January 1 Coverage</a:t>
              </a:r>
            </a:p>
          </p:txBody>
        </p:sp>
        <p:sp>
          <p:nvSpPr>
            <p:cNvPr id="67" name="TextBox 66">
              <a:extLst>
                <a:ext uri="{FF2B5EF4-FFF2-40B4-BE49-F238E27FC236}">
                  <a16:creationId xmlns:a16="http://schemas.microsoft.com/office/drawing/2014/main" id="{BEF94805-0787-4866-829E-CCCB17B1E73D}"/>
                </a:ext>
              </a:extLst>
            </p:cNvPr>
            <p:cNvSpPr txBox="1"/>
            <p:nvPr/>
          </p:nvSpPr>
          <p:spPr>
            <a:xfrm>
              <a:off x="7375736" y="5342769"/>
              <a:ext cx="1546190" cy="265586"/>
            </a:xfrm>
            <a:prstGeom prst="rect">
              <a:avLst/>
            </a:prstGeom>
            <a:noFill/>
          </p:spPr>
          <p:txBody>
            <a:bodyPr wrap="square" rtlCol="0">
              <a:spAutoFit/>
            </a:bodyPr>
            <a:lstStyle/>
            <a:p>
              <a:pPr algn="ctr" defTabSz="1019175" fontAlgn="auto">
                <a:spcBef>
                  <a:spcPct val="20000"/>
                </a:spcBef>
                <a:spcAft>
                  <a:spcPts val="0"/>
                </a:spcAft>
              </a:pPr>
              <a:r>
                <a:rPr lang="en-GB" sz="1126" dirty="0">
                  <a:solidFill>
                    <a:schemeClr val="bg1"/>
                  </a:solidFill>
                  <a:latin typeface="Franklin Gothic Book" panose="020B0503020102020204" pitchFamily="34" charset="0"/>
                </a:rPr>
                <a:t>December</a:t>
              </a:r>
            </a:p>
          </p:txBody>
        </p:sp>
      </p:grpSp>
      <p:sp>
        <p:nvSpPr>
          <p:cNvPr id="24" name="Slide Number Placeholder 4">
            <a:extLst>
              <a:ext uri="{FF2B5EF4-FFF2-40B4-BE49-F238E27FC236}">
                <a16:creationId xmlns:a16="http://schemas.microsoft.com/office/drawing/2014/main" id="{F8B4304E-780A-4D1F-9A86-056417B6E795}"/>
              </a:ext>
            </a:extLst>
          </p:cNvPr>
          <p:cNvSpPr>
            <a:spLocks noGrp="1"/>
          </p:cNvSpPr>
          <p:nvPr>
            <p:ph type="sldNum" sz="quarter" idx="4"/>
          </p:nvPr>
        </p:nvSpPr>
        <p:spPr>
          <a:xfrm>
            <a:off x="6368142" y="6400800"/>
            <a:ext cx="2090057" cy="274320"/>
          </a:xfrm>
        </p:spPr>
        <p:txBody>
          <a:bodyPr lIns="0" tIns="0" rIns="0" bIns="0" anchor="b" anchorCtr="0"/>
          <a:lstStyle/>
          <a:p>
            <a:fld id="{627CA14E-5EDD-4C5C-B4B2-BE16B502D62B}" type="slidenum">
              <a:rPr lang="en-US"/>
              <a:pPr/>
              <a:t>27</a:t>
            </a:fld>
            <a:endParaRPr lang="en-US" dirty="0"/>
          </a:p>
        </p:txBody>
      </p:sp>
    </p:spTree>
    <p:custDataLst>
      <p:tags r:id="rId1"/>
    </p:custDataLst>
    <p:extLst>
      <p:ext uri="{BB962C8B-B14F-4D97-AF65-F5344CB8AC3E}">
        <p14:creationId xmlns:p14="http://schemas.microsoft.com/office/powerpoint/2010/main" val="4000955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1"/>
          <p:cNvSpPr>
            <a:spLocks noGrp="1"/>
          </p:cNvSpPr>
          <p:nvPr>
            <p:ph type="title"/>
          </p:nvPr>
        </p:nvSpPr>
        <p:spPr>
          <a:xfrm>
            <a:off x="320040" y="193448"/>
            <a:ext cx="8823960" cy="873351"/>
          </a:xfrm>
        </p:spPr>
        <p:txBody>
          <a:bodyPr>
            <a:normAutofit/>
          </a:bodyPr>
          <a:lstStyle/>
          <a:p>
            <a:r>
              <a:rPr lang="en-US" dirty="0"/>
              <a:t>Redeterminations and Renewals Process </a:t>
            </a:r>
            <a:r>
              <a:rPr lang="en-US" sz="2400" b="0" dirty="0"/>
              <a:t>(slide 1 of 10)</a:t>
            </a:r>
            <a:endParaRPr lang="en-US" b="0" dirty="0"/>
          </a:p>
        </p:txBody>
      </p:sp>
      <p:sp>
        <p:nvSpPr>
          <p:cNvPr id="19" name="Rectangle 18">
            <a:extLst>
              <a:ext uri="{FF2B5EF4-FFF2-40B4-BE49-F238E27FC236}">
                <a16:creationId xmlns:a16="http://schemas.microsoft.com/office/drawing/2014/main" id="{FABF61D0-48A4-4163-A874-720941E585F4}"/>
              </a:ext>
              <a:ext uri="{C183D7F6-B498-43B3-948B-1728B52AA6E4}">
                <adec:decorative xmlns:adec="http://schemas.microsoft.com/office/drawing/2017/decorative" val="1"/>
              </a:ext>
            </a:extLst>
          </p:cNvPr>
          <p:cNvSpPr/>
          <p:nvPr/>
        </p:nvSpPr>
        <p:spPr>
          <a:xfrm>
            <a:off x="0" y="767654"/>
            <a:ext cx="9144000" cy="1600469"/>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ED268550-66C5-4C9C-B89F-7151D3BE2291}"/>
              </a:ext>
            </a:extLst>
          </p:cNvPr>
          <p:cNvGrpSpPr/>
          <p:nvPr/>
        </p:nvGrpSpPr>
        <p:grpSpPr>
          <a:xfrm>
            <a:off x="122237" y="767654"/>
            <a:ext cx="1945530" cy="1600469"/>
            <a:chOff x="122237" y="3243720"/>
            <a:chExt cx="1945530" cy="1600469"/>
          </a:xfrm>
        </p:grpSpPr>
        <p:sp>
          <p:nvSpPr>
            <p:cNvPr id="16" name="Chevron 36">
              <a:extLst>
                <a:ext uri="{FF2B5EF4-FFF2-40B4-BE49-F238E27FC236}">
                  <a16:creationId xmlns:a16="http://schemas.microsoft.com/office/drawing/2014/main" id="{F6CD38EC-44FC-4DF5-B5F2-D48883BACCC1}"/>
                </a:ext>
                <a:ext uri="{C183D7F6-B498-43B3-948B-1728B52AA6E4}">
                  <adec:decorative xmlns:adec="http://schemas.microsoft.com/office/drawing/2017/decorative" val="1"/>
                </a:ext>
              </a:extLst>
            </p:cNvPr>
            <p:cNvSpPr/>
            <p:nvPr/>
          </p:nvSpPr>
          <p:spPr>
            <a:xfrm>
              <a:off x="154550" y="3243720"/>
              <a:ext cx="1913217" cy="1600469"/>
            </a:xfrm>
            <a:prstGeom prst="chevron">
              <a:avLst>
                <a:gd name="adj" fmla="val 20758"/>
              </a:avLst>
            </a:prstGeom>
            <a:solidFill>
              <a:schemeClr val="accent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latin typeface="Roboto Bold" charset="0"/>
              </a:endParaRPr>
            </a:p>
          </p:txBody>
        </p:sp>
        <p:sp>
          <p:nvSpPr>
            <p:cNvPr id="18" name="Rectangle 17">
              <a:extLst>
                <a:ext uri="{FF2B5EF4-FFF2-40B4-BE49-F238E27FC236}">
                  <a16:creationId xmlns:a16="http://schemas.microsoft.com/office/drawing/2014/main" id="{87EAE77D-E0D7-4898-B246-9CDC68AE6DC3}"/>
                </a:ext>
              </a:extLst>
            </p:cNvPr>
            <p:cNvSpPr/>
            <p:nvPr/>
          </p:nvSpPr>
          <p:spPr>
            <a:xfrm>
              <a:off x="453074" y="3475384"/>
              <a:ext cx="1471396" cy="830997"/>
            </a:xfrm>
            <a:prstGeom prst="rect">
              <a:avLst/>
            </a:prstGeom>
          </p:spPr>
          <p:txBody>
            <a:bodyPr wrap="square" anchor="ctr" anchorCtr="0">
              <a:spAutoFit/>
            </a:bodyPr>
            <a:lstStyle/>
            <a:p>
              <a:pPr algn="ctr"/>
              <a:r>
                <a:rPr lang="en-US" sz="1600" dirty="0">
                  <a:solidFill>
                    <a:schemeClr val="bg1"/>
                  </a:solidFill>
                  <a:latin typeface="Franklin Gothic Demi" panose="020B0703020102020204" pitchFamily="34" charset="0"/>
                  <a:ea typeface="Roboto" charset="0"/>
                  <a:cs typeface="Roboto" charset="0"/>
                </a:rPr>
                <a:t>Preliminary Eligibility Determination</a:t>
              </a:r>
            </a:p>
          </p:txBody>
        </p:sp>
        <p:sp>
          <p:nvSpPr>
            <p:cNvPr id="17" name="TextBox 16">
              <a:extLst>
                <a:ext uri="{FF2B5EF4-FFF2-40B4-BE49-F238E27FC236}">
                  <a16:creationId xmlns:a16="http://schemas.microsoft.com/office/drawing/2014/main" id="{D54A6693-0406-465A-B357-01807CD4FAE6}"/>
                </a:ext>
              </a:extLst>
            </p:cNvPr>
            <p:cNvSpPr txBox="1"/>
            <p:nvPr/>
          </p:nvSpPr>
          <p:spPr>
            <a:xfrm>
              <a:off x="122237" y="4404907"/>
              <a:ext cx="1820291" cy="289053"/>
            </a:xfrm>
            <a:prstGeom prst="rect">
              <a:avLst/>
            </a:prstGeom>
            <a:noFill/>
          </p:spPr>
          <p:txBody>
            <a:bodyPr wrap="square" rtlCol="0">
              <a:spAutoFit/>
            </a:bodyPr>
            <a:lstStyle/>
            <a:p>
              <a:pPr algn="ctr" fontAlgn="auto">
                <a:lnSpc>
                  <a:spcPts val="1666"/>
                </a:lnSpc>
                <a:spcBef>
                  <a:spcPct val="20000"/>
                </a:spcBef>
                <a:spcAft>
                  <a:spcPts val="0"/>
                </a:spcAft>
              </a:pPr>
              <a:r>
                <a:rPr lang="en-GB" sz="1126" dirty="0">
                  <a:solidFill>
                    <a:schemeClr val="bg1"/>
                  </a:solidFill>
                  <a:latin typeface="Franklin Gothic Book" panose="020B0503020102020204" pitchFamily="34" charset="0"/>
                </a:rPr>
                <a:t>August –  September</a:t>
              </a:r>
            </a:p>
          </p:txBody>
        </p:sp>
      </p:grpSp>
      <p:sp>
        <p:nvSpPr>
          <p:cNvPr id="3" name="Rectangle 2">
            <a:extLst>
              <a:ext uri="{FF2B5EF4-FFF2-40B4-BE49-F238E27FC236}">
                <a16:creationId xmlns:a16="http://schemas.microsoft.com/office/drawing/2014/main" id="{171BD050-8F01-4EBC-B550-1CC7D10A3E05}"/>
              </a:ext>
            </a:extLst>
          </p:cNvPr>
          <p:cNvSpPr/>
          <p:nvPr/>
        </p:nvSpPr>
        <p:spPr>
          <a:xfrm>
            <a:off x="2302778" y="857482"/>
            <a:ext cx="6400800" cy="1420902"/>
          </a:xfrm>
          <a:prstGeom prst="rect">
            <a:avLst/>
          </a:prstGeom>
        </p:spPr>
        <p:txBody>
          <a:bodyPr wrap="square">
            <a:spAutoFit/>
          </a:bodyPr>
          <a:lstStyle/>
          <a:p>
            <a:pPr marL="0" lvl="1" defTabSz="914400">
              <a:lnSpc>
                <a:spcPct val="110000"/>
              </a:lnSpc>
              <a:spcAft>
                <a:spcPts val="600"/>
              </a:spcAft>
              <a:buClr>
                <a:srgbClr val="5C5A5A"/>
              </a:buClr>
              <a:buSzPct val="100000"/>
            </a:pPr>
            <a:r>
              <a:rPr lang="en-US" sz="2000" dirty="0">
                <a:latin typeface="Franklin Gothic Demi" panose="020B0703020102020204" pitchFamily="34" charset="0"/>
              </a:rPr>
              <a:t>In August and September the Health Connector makes a preliminary eligibility determination for actively enrolled Health Connector members and Health Connector members who are part of mixed households.</a:t>
            </a:r>
          </a:p>
        </p:txBody>
      </p:sp>
      <p:sp>
        <p:nvSpPr>
          <p:cNvPr id="9" name="Content Placeholder 19">
            <a:extLst>
              <a:ext uri="{FF2B5EF4-FFF2-40B4-BE49-F238E27FC236}">
                <a16:creationId xmlns:a16="http://schemas.microsoft.com/office/drawing/2014/main" id="{62031E80-D9A4-4F8C-99DE-4F82AA2A1BD8}"/>
              </a:ext>
            </a:extLst>
          </p:cNvPr>
          <p:cNvSpPr txBox="1">
            <a:spLocks/>
          </p:cNvSpPr>
          <p:nvPr/>
        </p:nvSpPr>
        <p:spPr>
          <a:xfrm>
            <a:off x="610299" y="2520299"/>
            <a:ext cx="7772400" cy="2905141"/>
          </a:xfrm>
          <a:prstGeom prst="rect">
            <a:avLst/>
          </a:prstGeom>
        </p:spPr>
        <p:txBody>
          <a:bodyPr/>
          <a:lstStyle>
            <a:lvl1pPr marL="0" indent="0" algn="l" defTabSz="914400" rtl="0" eaLnBrk="1" latinLnBrk="0" hangingPunct="1">
              <a:lnSpc>
                <a:spcPct val="110000"/>
              </a:lnSpc>
              <a:spcBef>
                <a:spcPts val="0"/>
              </a:spcBef>
              <a:spcAft>
                <a:spcPts val="600"/>
              </a:spcAft>
              <a:buFontTx/>
              <a:buNone/>
              <a:defRPr sz="2000" kern="1200">
                <a:solidFill>
                  <a:schemeClr val="tx1">
                    <a:lumMod val="65000"/>
                    <a:lumOff val="35000"/>
                  </a:schemeClr>
                </a:solidFill>
                <a:latin typeface="Franklin Gothic Demi" panose="020B0703020102020204" pitchFamily="34" charset="0"/>
                <a:ea typeface="+mn-ea"/>
                <a:cs typeface="+mn-cs"/>
              </a:defRPr>
            </a:lvl1pPr>
            <a:lvl2pPr marL="169863" indent="-169863" algn="l" defTabSz="914400" rtl="0" eaLnBrk="1" latinLnBrk="0" hangingPunct="1">
              <a:lnSpc>
                <a:spcPct val="110000"/>
              </a:lnSpc>
              <a:spcBef>
                <a:spcPts val="600"/>
              </a:spcBef>
              <a:spcAft>
                <a:spcPts val="300"/>
              </a:spcAft>
              <a:buFont typeface="Wingdings" panose="05000000000000000000" pitchFamily="2" charset="2"/>
              <a:buChar char="§"/>
              <a:defRPr sz="1600" kern="1200">
                <a:solidFill>
                  <a:schemeClr val="tx1">
                    <a:lumMod val="65000"/>
                    <a:lumOff val="35000"/>
                  </a:schemeClr>
                </a:solidFill>
                <a:latin typeface="+mn-lt"/>
                <a:ea typeface="+mn-ea"/>
                <a:cs typeface="+mn-cs"/>
              </a:defRPr>
            </a:lvl2pPr>
            <a:lvl3pPr marL="398463" indent="-169863" algn="l" defTabSz="914400" rtl="0" eaLnBrk="1" latinLnBrk="0" hangingPunct="1">
              <a:lnSpc>
                <a:spcPct val="110000"/>
              </a:lnSpc>
              <a:spcBef>
                <a:spcPts val="300"/>
              </a:spcBef>
              <a:spcAft>
                <a:spcPts val="300"/>
              </a:spcAft>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Clr>
                <a:srgbClr val="5C5A5A"/>
              </a:buClr>
              <a:buSzPct val="100000"/>
              <a:buNone/>
            </a:pPr>
            <a:r>
              <a:rPr lang="en-US" sz="2000" b="1" dirty="0">
                <a:solidFill>
                  <a:schemeClr val="tx1"/>
                </a:solidFill>
              </a:rPr>
              <a:t>Mixed households are households that have both Health Connector members and MassHealth members. </a:t>
            </a:r>
          </a:p>
          <a:p>
            <a:pPr lvl="1">
              <a:buClr>
                <a:srgbClr val="5C5A5A"/>
              </a:buClr>
              <a:buSzPct val="100000"/>
              <a:buFont typeface="Arial" panose="020B0604020202020204" pitchFamily="34" charset="0"/>
              <a:buChar char="•"/>
              <a:tabLst>
                <a:tab pos="354965" algn="l"/>
              </a:tabLst>
              <a:defRPr/>
            </a:pPr>
            <a:r>
              <a:rPr lang="en-US" sz="1800" dirty="0">
                <a:solidFill>
                  <a:schemeClr val="tx1"/>
                </a:solidFill>
              </a:rPr>
              <a:t>Available federal and state data sources are used to check for income and other factors. </a:t>
            </a:r>
          </a:p>
          <a:p>
            <a:pPr lvl="2">
              <a:buClr>
                <a:srgbClr val="5C5A5A"/>
              </a:buClr>
              <a:buSzPct val="100000"/>
              <a:tabLst>
                <a:tab pos="354965" algn="l"/>
              </a:tabLst>
              <a:defRPr/>
            </a:pPr>
            <a:r>
              <a:rPr lang="en-US" sz="1800" dirty="0">
                <a:solidFill>
                  <a:schemeClr val="tx1"/>
                </a:solidFill>
              </a:rPr>
              <a:t>If a member has income that </a:t>
            </a:r>
            <a:r>
              <a:rPr lang="en-US" sz="1800" b="1" dirty="0">
                <a:solidFill>
                  <a:schemeClr val="tx1"/>
                </a:solidFill>
              </a:rPr>
              <a:t>was verified with documents provided by the member within the last year</a:t>
            </a:r>
            <a:r>
              <a:rPr lang="en-US" sz="1800" dirty="0">
                <a:solidFill>
                  <a:schemeClr val="tx1"/>
                </a:solidFill>
              </a:rPr>
              <a:t>, that income will be used for 2021.</a:t>
            </a:r>
          </a:p>
        </p:txBody>
      </p:sp>
      <p:sp>
        <p:nvSpPr>
          <p:cNvPr id="12" name="Slide Number Placeholder 4">
            <a:extLst>
              <a:ext uri="{FF2B5EF4-FFF2-40B4-BE49-F238E27FC236}">
                <a16:creationId xmlns:a16="http://schemas.microsoft.com/office/drawing/2014/main" id="{DFACE211-C0CD-498A-A66F-131A0E912051}"/>
              </a:ext>
            </a:extLst>
          </p:cNvPr>
          <p:cNvSpPr txBox="1">
            <a:spLocks/>
          </p:cNvSpPr>
          <p:nvPr/>
        </p:nvSpPr>
        <p:spPr>
          <a:xfrm>
            <a:off x="6368142" y="6400800"/>
            <a:ext cx="2090057" cy="274320"/>
          </a:xfrm>
          <a:prstGeom prst="rect">
            <a:avLst/>
          </a:prstGeom>
        </p:spPr>
        <p:txBody>
          <a:bodyPr lIns="0" tIns="0" rIns="0" bIns="0" anchor="b" anchorCtr="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627CA14E-5EDD-4C5C-B4B2-BE16B502D62B}" type="slidenum">
              <a:rPr lang="en-US" sz="1000" b="1">
                <a:solidFill>
                  <a:schemeClr val="accent1"/>
                </a:solidFill>
                <a:latin typeface="Franklin Gothic Demi" panose="020B0703020102020204" pitchFamily="34" charset="0"/>
              </a:rPr>
              <a:pPr algn="r"/>
              <a:t>28</a:t>
            </a:fld>
            <a:endParaRPr lang="en-US" sz="1000" b="1" dirty="0">
              <a:solidFill>
                <a:schemeClr val="accent1"/>
              </a:solidFill>
              <a:latin typeface="Franklin Gothic Demi" panose="020B0703020102020204" pitchFamily="34" charset="0"/>
            </a:endParaRPr>
          </a:p>
        </p:txBody>
      </p:sp>
    </p:spTree>
    <p:custDataLst>
      <p:tags r:id="rId2"/>
    </p:custDataLst>
    <p:extLst>
      <p:ext uri="{BB962C8B-B14F-4D97-AF65-F5344CB8AC3E}">
        <p14:creationId xmlns:p14="http://schemas.microsoft.com/office/powerpoint/2010/main" val="123675648"/>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320040" y="193448"/>
            <a:ext cx="8823960" cy="873351"/>
          </a:xfrm>
        </p:spPr>
        <p:txBody>
          <a:bodyPr>
            <a:normAutofit/>
          </a:bodyPr>
          <a:lstStyle/>
          <a:p>
            <a:r>
              <a:rPr lang="en-US" dirty="0"/>
              <a:t>Redeterminations and Renewals Process </a:t>
            </a:r>
            <a:r>
              <a:rPr lang="en-US" sz="2400" b="0" dirty="0"/>
              <a:t>(slide 2 of 10)</a:t>
            </a:r>
            <a:endParaRPr lang="en-US" dirty="0"/>
          </a:p>
        </p:txBody>
      </p:sp>
      <p:sp>
        <p:nvSpPr>
          <p:cNvPr id="19" name="Rectangle 18">
            <a:extLst>
              <a:ext uri="{FF2B5EF4-FFF2-40B4-BE49-F238E27FC236}">
                <a16:creationId xmlns:a16="http://schemas.microsoft.com/office/drawing/2014/main" id="{FABF61D0-48A4-4163-A874-720941E585F4}"/>
              </a:ext>
              <a:ext uri="{C183D7F6-B498-43B3-948B-1728B52AA6E4}">
                <adec:decorative xmlns:adec="http://schemas.microsoft.com/office/drawing/2017/decorative" val="1"/>
              </a:ext>
            </a:extLst>
          </p:cNvPr>
          <p:cNvSpPr/>
          <p:nvPr/>
        </p:nvSpPr>
        <p:spPr>
          <a:xfrm>
            <a:off x="0" y="767654"/>
            <a:ext cx="9144000" cy="1600469"/>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551A5B15-4FC8-4256-917C-CC963EBA0D36}"/>
              </a:ext>
            </a:extLst>
          </p:cNvPr>
          <p:cNvSpPr/>
          <p:nvPr/>
        </p:nvSpPr>
        <p:spPr>
          <a:xfrm>
            <a:off x="2302778" y="1365359"/>
            <a:ext cx="6400800" cy="743793"/>
          </a:xfrm>
          <a:prstGeom prst="rect">
            <a:avLst/>
          </a:prstGeom>
        </p:spPr>
        <p:txBody>
          <a:bodyPr wrap="square">
            <a:spAutoFit/>
          </a:bodyPr>
          <a:lstStyle/>
          <a:p>
            <a:pPr marL="0" lvl="1" defTabSz="914400">
              <a:lnSpc>
                <a:spcPct val="110000"/>
              </a:lnSpc>
              <a:spcAft>
                <a:spcPts val="600"/>
              </a:spcAft>
              <a:buClr>
                <a:srgbClr val="5C5A5A"/>
              </a:buClr>
              <a:buSzPct val="100000"/>
            </a:pPr>
            <a:r>
              <a:rPr lang="en-US" sz="2000" dirty="0">
                <a:latin typeface="Franklin Gothic Demi" panose="020B0703020102020204" pitchFamily="34" charset="0"/>
              </a:rPr>
              <a:t>More detail on supporting Health Connector and MassHealth members:</a:t>
            </a:r>
          </a:p>
        </p:txBody>
      </p:sp>
      <p:grpSp>
        <p:nvGrpSpPr>
          <p:cNvPr id="11" name="Group 10">
            <a:extLst>
              <a:ext uri="{FF2B5EF4-FFF2-40B4-BE49-F238E27FC236}">
                <a16:creationId xmlns:a16="http://schemas.microsoft.com/office/drawing/2014/main" id="{ED268550-66C5-4C9C-B89F-7151D3BE2291}"/>
              </a:ext>
            </a:extLst>
          </p:cNvPr>
          <p:cNvGrpSpPr/>
          <p:nvPr/>
        </p:nvGrpSpPr>
        <p:grpSpPr>
          <a:xfrm>
            <a:off x="122237" y="767654"/>
            <a:ext cx="1945530" cy="1600469"/>
            <a:chOff x="122237" y="3243720"/>
            <a:chExt cx="1945530" cy="1600469"/>
          </a:xfrm>
        </p:grpSpPr>
        <p:sp>
          <p:nvSpPr>
            <p:cNvPr id="16" name="Chevron 36">
              <a:extLst>
                <a:ext uri="{FF2B5EF4-FFF2-40B4-BE49-F238E27FC236}">
                  <a16:creationId xmlns:a16="http://schemas.microsoft.com/office/drawing/2014/main" id="{F6CD38EC-44FC-4DF5-B5F2-D48883BACCC1}"/>
                </a:ext>
                <a:ext uri="{C183D7F6-B498-43B3-948B-1728B52AA6E4}">
                  <adec:decorative xmlns:adec="http://schemas.microsoft.com/office/drawing/2017/decorative" val="1"/>
                </a:ext>
              </a:extLst>
            </p:cNvPr>
            <p:cNvSpPr/>
            <p:nvPr/>
          </p:nvSpPr>
          <p:spPr>
            <a:xfrm>
              <a:off x="154550" y="3243720"/>
              <a:ext cx="1913217" cy="1600469"/>
            </a:xfrm>
            <a:prstGeom prst="chevron">
              <a:avLst>
                <a:gd name="adj" fmla="val 20758"/>
              </a:avLst>
            </a:prstGeom>
            <a:solidFill>
              <a:schemeClr val="accent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latin typeface="Roboto Bold" charset="0"/>
              </a:endParaRPr>
            </a:p>
          </p:txBody>
        </p:sp>
        <p:sp>
          <p:nvSpPr>
            <p:cNvPr id="18" name="Rectangle 17">
              <a:extLst>
                <a:ext uri="{FF2B5EF4-FFF2-40B4-BE49-F238E27FC236}">
                  <a16:creationId xmlns:a16="http://schemas.microsoft.com/office/drawing/2014/main" id="{87EAE77D-E0D7-4898-B246-9CDC68AE6DC3}"/>
                </a:ext>
              </a:extLst>
            </p:cNvPr>
            <p:cNvSpPr/>
            <p:nvPr/>
          </p:nvSpPr>
          <p:spPr>
            <a:xfrm>
              <a:off x="453074" y="3475384"/>
              <a:ext cx="1471396" cy="830997"/>
            </a:xfrm>
            <a:prstGeom prst="rect">
              <a:avLst/>
            </a:prstGeom>
          </p:spPr>
          <p:txBody>
            <a:bodyPr wrap="square" anchor="ctr" anchorCtr="0">
              <a:spAutoFit/>
            </a:bodyPr>
            <a:lstStyle/>
            <a:p>
              <a:pPr algn="ctr"/>
              <a:r>
                <a:rPr lang="en-US" sz="1600" dirty="0">
                  <a:solidFill>
                    <a:schemeClr val="bg1"/>
                  </a:solidFill>
                  <a:latin typeface="Franklin Gothic Demi" panose="020B0703020102020204" pitchFamily="34" charset="0"/>
                  <a:ea typeface="Roboto" charset="0"/>
                  <a:cs typeface="Roboto" charset="0"/>
                </a:rPr>
                <a:t>Preliminary Eligibility Determination</a:t>
              </a:r>
            </a:p>
          </p:txBody>
        </p:sp>
        <p:sp>
          <p:nvSpPr>
            <p:cNvPr id="17" name="TextBox 16">
              <a:extLst>
                <a:ext uri="{FF2B5EF4-FFF2-40B4-BE49-F238E27FC236}">
                  <a16:creationId xmlns:a16="http://schemas.microsoft.com/office/drawing/2014/main" id="{D54A6693-0406-465A-B357-01807CD4FAE6}"/>
                </a:ext>
              </a:extLst>
            </p:cNvPr>
            <p:cNvSpPr txBox="1"/>
            <p:nvPr/>
          </p:nvSpPr>
          <p:spPr>
            <a:xfrm>
              <a:off x="122237" y="4404907"/>
              <a:ext cx="1820291" cy="289053"/>
            </a:xfrm>
            <a:prstGeom prst="rect">
              <a:avLst/>
            </a:prstGeom>
            <a:noFill/>
          </p:spPr>
          <p:txBody>
            <a:bodyPr wrap="square" rtlCol="0">
              <a:spAutoFit/>
            </a:bodyPr>
            <a:lstStyle/>
            <a:p>
              <a:pPr algn="ctr" fontAlgn="auto">
                <a:lnSpc>
                  <a:spcPts val="1666"/>
                </a:lnSpc>
                <a:spcBef>
                  <a:spcPct val="20000"/>
                </a:spcBef>
                <a:spcAft>
                  <a:spcPts val="0"/>
                </a:spcAft>
              </a:pPr>
              <a:r>
                <a:rPr lang="en-GB" sz="1126" dirty="0">
                  <a:solidFill>
                    <a:schemeClr val="bg1"/>
                  </a:solidFill>
                  <a:latin typeface="Franklin Gothic Book" panose="020B0503020102020204" pitchFamily="34" charset="0"/>
                </a:rPr>
                <a:t>August –  September</a:t>
              </a:r>
            </a:p>
          </p:txBody>
        </p:sp>
      </p:grpSp>
      <p:sp>
        <p:nvSpPr>
          <p:cNvPr id="9" name="Content Placeholder 19">
            <a:extLst>
              <a:ext uri="{FF2B5EF4-FFF2-40B4-BE49-F238E27FC236}">
                <a16:creationId xmlns:a16="http://schemas.microsoft.com/office/drawing/2014/main" id="{62031E80-D9A4-4F8C-99DE-4F82AA2A1BD8}"/>
              </a:ext>
            </a:extLst>
          </p:cNvPr>
          <p:cNvSpPr txBox="1">
            <a:spLocks/>
          </p:cNvSpPr>
          <p:nvPr/>
        </p:nvSpPr>
        <p:spPr>
          <a:xfrm>
            <a:off x="610299" y="2520299"/>
            <a:ext cx="7772400" cy="4351338"/>
          </a:xfrm>
          <a:prstGeom prst="rect">
            <a:avLst/>
          </a:prstGeom>
        </p:spPr>
        <p:txBody>
          <a:bodyPr/>
          <a:lstStyle>
            <a:lvl1pPr marL="0" indent="0" algn="l" defTabSz="914400" rtl="0" eaLnBrk="1" latinLnBrk="0" hangingPunct="1">
              <a:lnSpc>
                <a:spcPct val="110000"/>
              </a:lnSpc>
              <a:spcBef>
                <a:spcPts val="0"/>
              </a:spcBef>
              <a:spcAft>
                <a:spcPts val="600"/>
              </a:spcAft>
              <a:buFontTx/>
              <a:buNone/>
              <a:defRPr sz="2000" kern="1200">
                <a:solidFill>
                  <a:schemeClr val="tx1">
                    <a:lumMod val="65000"/>
                    <a:lumOff val="35000"/>
                  </a:schemeClr>
                </a:solidFill>
                <a:latin typeface="Franklin Gothic Demi" panose="020B0703020102020204" pitchFamily="34" charset="0"/>
                <a:ea typeface="+mn-ea"/>
                <a:cs typeface="+mn-cs"/>
              </a:defRPr>
            </a:lvl1pPr>
            <a:lvl2pPr marL="169863" indent="-169863" algn="l" defTabSz="914400" rtl="0" eaLnBrk="1" latinLnBrk="0" hangingPunct="1">
              <a:lnSpc>
                <a:spcPct val="110000"/>
              </a:lnSpc>
              <a:spcBef>
                <a:spcPts val="600"/>
              </a:spcBef>
              <a:spcAft>
                <a:spcPts val="300"/>
              </a:spcAft>
              <a:buFont typeface="Wingdings" panose="05000000000000000000" pitchFamily="2" charset="2"/>
              <a:buChar char="§"/>
              <a:defRPr sz="1600" kern="1200">
                <a:solidFill>
                  <a:schemeClr val="tx1">
                    <a:lumMod val="65000"/>
                    <a:lumOff val="35000"/>
                  </a:schemeClr>
                </a:solidFill>
                <a:latin typeface="+mn-lt"/>
                <a:ea typeface="+mn-ea"/>
                <a:cs typeface="+mn-cs"/>
              </a:defRPr>
            </a:lvl2pPr>
            <a:lvl3pPr marL="398463" indent="-169863" algn="l" defTabSz="914400" rtl="0" eaLnBrk="1" latinLnBrk="0" hangingPunct="1">
              <a:lnSpc>
                <a:spcPct val="110000"/>
              </a:lnSpc>
              <a:spcBef>
                <a:spcPts val="300"/>
              </a:spcBef>
              <a:spcAft>
                <a:spcPts val="300"/>
              </a:spcAft>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rgbClr val="5C5A5A"/>
              </a:buClr>
              <a:buSzPct val="100000"/>
              <a:buFont typeface="Arial" panose="020B0604020202020204" pitchFamily="34" charset="0"/>
              <a:buChar char="•"/>
              <a:tabLst>
                <a:tab pos="354965" algn="l"/>
              </a:tabLst>
              <a:defRPr/>
            </a:pPr>
            <a:r>
              <a:rPr lang="en-US" sz="1800" dirty="0">
                <a:solidFill>
                  <a:schemeClr val="tx1"/>
                </a:solidFill>
              </a:rPr>
              <a:t>If the household </a:t>
            </a:r>
            <a:r>
              <a:rPr lang="en-US" sz="1800" b="1" dirty="0">
                <a:solidFill>
                  <a:schemeClr val="tx1"/>
                </a:solidFill>
              </a:rPr>
              <a:t>has not verified their income in the last year</a:t>
            </a:r>
            <a:r>
              <a:rPr lang="en-US" sz="1800" dirty="0">
                <a:solidFill>
                  <a:schemeClr val="tx1"/>
                </a:solidFill>
              </a:rPr>
              <a:t> and data sources are incompatible, Health Connector will make the determination using available electronic data sources. </a:t>
            </a:r>
          </a:p>
          <a:p>
            <a:pPr lvl="2">
              <a:buClr>
                <a:srgbClr val="5C5A5A"/>
              </a:buClr>
              <a:buSzPct val="100000"/>
              <a:tabLst>
                <a:tab pos="354965" algn="l"/>
              </a:tabLst>
              <a:defRPr/>
            </a:pPr>
            <a:r>
              <a:rPr lang="en-US" sz="1800" dirty="0">
                <a:solidFill>
                  <a:schemeClr val="tx1"/>
                </a:solidFill>
              </a:rPr>
              <a:t>If household has not verified their income in the last year and data sources are </a:t>
            </a:r>
            <a:r>
              <a:rPr lang="en-US" sz="1800" b="1" dirty="0">
                <a:solidFill>
                  <a:schemeClr val="tx1"/>
                </a:solidFill>
              </a:rPr>
              <a:t>compatible with the income we are using</a:t>
            </a:r>
            <a:r>
              <a:rPr lang="en-US" sz="1800" dirty="0">
                <a:solidFill>
                  <a:schemeClr val="tx1"/>
                </a:solidFill>
              </a:rPr>
              <a:t>, we will continue to use the current (attested) income for 2021.</a:t>
            </a:r>
          </a:p>
          <a:p>
            <a:pPr lvl="2">
              <a:buClr>
                <a:srgbClr val="5C5A5A"/>
              </a:buClr>
              <a:buSzPct val="100000"/>
              <a:tabLst>
                <a:tab pos="354965" algn="l"/>
              </a:tabLst>
              <a:defRPr/>
            </a:pPr>
            <a:r>
              <a:rPr lang="en-US" sz="1800" dirty="0">
                <a:solidFill>
                  <a:schemeClr val="tx1"/>
                </a:solidFill>
              </a:rPr>
              <a:t>If there is no available data because </a:t>
            </a:r>
            <a:r>
              <a:rPr lang="en-US" sz="1800" b="1" dirty="0">
                <a:solidFill>
                  <a:schemeClr val="tx1"/>
                </a:solidFill>
              </a:rPr>
              <a:t>they have not filed taxes or there is no SSN</a:t>
            </a:r>
            <a:r>
              <a:rPr lang="en-US" sz="1800" dirty="0">
                <a:solidFill>
                  <a:schemeClr val="tx1"/>
                </a:solidFill>
              </a:rPr>
              <a:t>, we will not be able to determine eligibility for MassHealth or Health Connector. </a:t>
            </a:r>
          </a:p>
          <a:p>
            <a:pPr lvl="2">
              <a:buClr>
                <a:srgbClr val="5C5A5A"/>
              </a:buClr>
              <a:buSzPct val="100000"/>
              <a:tabLst>
                <a:tab pos="354965" algn="l"/>
              </a:tabLst>
              <a:defRPr/>
            </a:pPr>
            <a:endParaRPr lang="en-US" dirty="0">
              <a:solidFill>
                <a:schemeClr val="tx1"/>
              </a:solidFill>
            </a:endParaRPr>
          </a:p>
        </p:txBody>
      </p:sp>
      <p:sp>
        <p:nvSpPr>
          <p:cNvPr id="12" name="Slide Number Placeholder 4">
            <a:extLst>
              <a:ext uri="{FF2B5EF4-FFF2-40B4-BE49-F238E27FC236}">
                <a16:creationId xmlns:a16="http://schemas.microsoft.com/office/drawing/2014/main" id="{DFACE211-C0CD-498A-A66F-131A0E912051}"/>
              </a:ext>
            </a:extLst>
          </p:cNvPr>
          <p:cNvSpPr txBox="1">
            <a:spLocks/>
          </p:cNvSpPr>
          <p:nvPr/>
        </p:nvSpPr>
        <p:spPr>
          <a:xfrm>
            <a:off x="6368142" y="6400800"/>
            <a:ext cx="2090057" cy="274320"/>
          </a:xfrm>
          <a:prstGeom prst="rect">
            <a:avLst/>
          </a:prstGeom>
        </p:spPr>
        <p:txBody>
          <a:bodyPr lIns="0" tIns="0" rIns="0" bIns="0" anchor="b" anchorCtr="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627CA14E-5EDD-4C5C-B4B2-BE16B502D62B}" type="slidenum">
              <a:rPr lang="en-US" sz="1000" b="1">
                <a:solidFill>
                  <a:schemeClr val="accent1"/>
                </a:solidFill>
                <a:latin typeface="Franklin Gothic Demi" panose="020B0703020102020204" pitchFamily="34" charset="0"/>
              </a:rPr>
              <a:pPr algn="r"/>
              <a:t>29</a:t>
            </a:fld>
            <a:endParaRPr lang="en-US" sz="1000" b="1" dirty="0">
              <a:solidFill>
                <a:schemeClr val="accent1"/>
              </a:solidFill>
              <a:latin typeface="Franklin Gothic Demi" panose="020B0703020102020204" pitchFamily="34" charset="0"/>
            </a:endParaRPr>
          </a:p>
        </p:txBody>
      </p:sp>
    </p:spTree>
    <p:custDataLst>
      <p:tags r:id="rId1"/>
    </p:custDataLst>
    <p:extLst>
      <p:ext uri="{BB962C8B-B14F-4D97-AF65-F5344CB8AC3E}">
        <p14:creationId xmlns:p14="http://schemas.microsoft.com/office/powerpoint/2010/main" val="17876385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42297B7-87CF-4604-8008-4462187D0F65}"/>
              </a:ext>
            </a:extLst>
          </p:cNvPr>
          <p:cNvSpPr>
            <a:spLocks noGrp="1"/>
          </p:cNvSpPr>
          <p:nvPr>
            <p:ph type="title"/>
          </p:nvPr>
        </p:nvSpPr>
        <p:spPr>
          <a:xfrm>
            <a:off x="320039" y="193448"/>
            <a:ext cx="8856273" cy="873351"/>
          </a:xfrm>
        </p:spPr>
        <p:txBody>
          <a:bodyPr>
            <a:normAutofit/>
          </a:bodyPr>
          <a:lstStyle/>
          <a:p>
            <a:r>
              <a:rPr lang="en-US" dirty="0"/>
              <a:t>Redeterminations and Renewals Process </a:t>
            </a:r>
            <a:r>
              <a:rPr lang="en-US" sz="2400" b="0" dirty="0"/>
              <a:t>(slide 3 of 10)</a:t>
            </a:r>
            <a:endParaRPr lang="en-US" dirty="0"/>
          </a:p>
        </p:txBody>
      </p:sp>
      <p:sp>
        <p:nvSpPr>
          <p:cNvPr id="2" name="Rectangle 1">
            <a:extLst>
              <a:ext uri="{FF2B5EF4-FFF2-40B4-BE49-F238E27FC236}">
                <a16:creationId xmlns:a16="http://schemas.microsoft.com/office/drawing/2014/main" id="{4F10DEFD-261E-46D1-8810-2E77C683F0B1}"/>
              </a:ext>
              <a:ext uri="{C183D7F6-B498-43B3-948B-1728B52AA6E4}">
                <adec:decorative xmlns:adec="http://schemas.microsoft.com/office/drawing/2017/decorative" val="1"/>
              </a:ext>
            </a:extLst>
          </p:cNvPr>
          <p:cNvSpPr/>
          <p:nvPr/>
        </p:nvSpPr>
        <p:spPr>
          <a:xfrm>
            <a:off x="0" y="767654"/>
            <a:ext cx="9144000" cy="1600469"/>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a:extLst>
              <a:ext uri="{FF2B5EF4-FFF2-40B4-BE49-F238E27FC236}">
                <a16:creationId xmlns:a16="http://schemas.microsoft.com/office/drawing/2014/main" id="{F397FB0E-3481-4DA1-A2A5-F55758671842}"/>
              </a:ext>
            </a:extLst>
          </p:cNvPr>
          <p:cNvGrpSpPr/>
          <p:nvPr/>
        </p:nvGrpSpPr>
        <p:grpSpPr>
          <a:xfrm>
            <a:off x="122237" y="767654"/>
            <a:ext cx="1945530" cy="1600469"/>
            <a:chOff x="122237" y="3243720"/>
            <a:chExt cx="1945530" cy="1600469"/>
          </a:xfrm>
        </p:grpSpPr>
        <p:sp>
          <p:nvSpPr>
            <p:cNvPr id="17" name="Chevron 36">
              <a:extLst>
                <a:ext uri="{FF2B5EF4-FFF2-40B4-BE49-F238E27FC236}">
                  <a16:creationId xmlns:a16="http://schemas.microsoft.com/office/drawing/2014/main" id="{B81BAA51-BAC8-4511-8826-19BFA861DDD9}"/>
                </a:ext>
              </a:extLst>
            </p:cNvPr>
            <p:cNvSpPr/>
            <p:nvPr/>
          </p:nvSpPr>
          <p:spPr>
            <a:xfrm>
              <a:off x="154550" y="3243720"/>
              <a:ext cx="1913217" cy="1600469"/>
            </a:xfrm>
            <a:prstGeom prst="chevron">
              <a:avLst>
                <a:gd name="adj" fmla="val 20758"/>
              </a:avLst>
            </a:prstGeom>
            <a:solidFill>
              <a:schemeClr val="accent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latin typeface="Roboto Bold" charset="0"/>
              </a:endParaRPr>
            </a:p>
          </p:txBody>
        </p:sp>
        <p:sp>
          <p:nvSpPr>
            <p:cNvPr id="19" name="Rectangle 18">
              <a:extLst>
                <a:ext uri="{FF2B5EF4-FFF2-40B4-BE49-F238E27FC236}">
                  <a16:creationId xmlns:a16="http://schemas.microsoft.com/office/drawing/2014/main" id="{194E6394-221C-4AC1-96AB-AA573DED39E0}"/>
                </a:ext>
              </a:extLst>
            </p:cNvPr>
            <p:cNvSpPr/>
            <p:nvPr/>
          </p:nvSpPr>
          <p:spPr>
            <a:xfrm>
              <a:off x="453074" y="3475384"/>
              <a:ext cx="1471396" cy="830997"/>
            </a:xfrm>
            <a:prstGeom prst="rect">
              <a:avLst/>
            </a:prstGeom>
          </p:spPr>
          <p:txBody>
            <a:bodyPr wrap="square" anchor="ctr" anchorCtr="0">
              <a:spAutoFit/>
            </a:bodyPr>
            <a:lstStyle/>
            <a:p>
              <a:pPr algn="ctr"/>
              <a:r>
                <a:rPr lang="en-US" sz="1600" dirty="0">
                  <a:solidFill>
                    <a:schemeClr val="bg1"/>
                  </a:solidFill>
                  <a:latin typeface="Franklin Gothic Demi" panose="020B0703020102020204" pitchFamily="34" charset="0"/>
                  <a:ea typeface="Roboto" charset="0"/>
                  <a:cs typeface="Roboto" charset="0"/>
                </a:rPr>
                <a:t>Preliminary Eligibility Determination</a:t>
              </a:r>
            </a:p>
          </p:txBody>
        </p:sp>
        <p:sp>
          <p:nvSpPr>
            <p:cNvPr id="18" name="TextBox 17">
              <a:extLst>
                <a:ext uri="{FF2B5EF4-FFF2-40B4-BE49-F238E27FC236}">
                  <a16:creationId xmlns:a16="http://schemas.microsoft.com/office/drawing/2014/main" id="{77D2974B-5B52-48CF-A2B0-5D56A8004769}"/>
                </a:ext>
              </a:extLst>
            </p:cNvPr>
            <p:cNvSpPr txBox="1"/>
            <p:nvPr/>
          </p:nvSpPr>
          <p:spPr>
            <a:xfrm>
              <a:off x="122237" y="4404907"/>
              <a:ext cx="1820291" cy="289053"/>
            </a:xfrm>
            <a:prstGeom prst="rect">
              <a:avLst/>
            </a:prstGeom>
            <a:noFill/>
          </p:spPr>
          <p:txBody>
            <a:bodyPr wrap="square" rtlCol="0">
              <a:spAutoFit/>
            </a:bodyPr>
            <a:lstStyle/>
            <a:p>
              <a:pPr algn="ctr" fontAlgn="auto">
                <a:lnSpc>
                  <a:spcPts val="1666"/>
                </a:lnSpc>
                <a:spcBef>
                  <a:spcPct val="20000"/>
                </a:spcBef>
                <a:spcAft>
                  <a:spcPts val="0"/>
                </a:spcAft>
              </a:pPr>
              <a:r>
                <a:rPr lang="en-GB" sz="1126" dirty="0">
                  <a:solidFill>
                    <a:schemeClr val="bg1"/>
                  </a:solidFill>
                  <a:latin typeface="Franklin Gothic Book" panose="020B0503020102020204" pitchFamily="34" charset="0"/>
                </a:rPr>
                <a:t>August –  September</a:t>
              </a:r>
            </a:p>
          </p:txBody>
        </p:sp>
      </p:grpSp>
      <p:sp>
        <p:nvSpPr>
          <p:cNvPr id="3" name="Rectangle 2">
            <a:extLst>
              <a:ext uri="{FF2B5EF4-FFF2-40B4-BE49-F238E27FC236}">
                <a16:creationId xmlns:a16="http://schemas.microsoft.com/office/drawing/2014/main" id="{60A118BB-B4BF-4BA1-9259-481A5CD47A94}"/>
              </a:ext>
            </a:extLst>
          </p:cNvPr>
          <p:cNvSpPr/>
          <p:nvPr/>
        </p:nvSpPr>
        <p:spPr>
          <a:xfrm>
            <a:off x="2366291" y="1113512"/>
            <a:ext cx="5932313" cy="1015663"/>
          </a:xfrm>
          <a:prstGeom prst="rect">
            <a:avLst/>
          </a:prstGeom>
        </p:spPr>
        <p:txBody>
          <a:bodyPr wrap="square">
            <a:spAutoFit/>
          </a:bodyPr>
          <a:lstStyle/>
          <a:p>
            <a:r>
              <a:rPr lang="en-US" sz="2000" dirty="0">
                <a:latin typeface="Franklin Gothic Demi" panose="020B0703020102020204" pitchFamily="34" charset="0"/>
              </a:rPr>
              <a:t>Health Connector members who are identified as Medicare eligible in their 2020 application will lose access to State and Federal subsidies.</a:t>
            </a:r>
          </a:p>
        </p:txBody>
      </p:sp>
      <p:sp>
        <p:nvSpPr>
          <p:cNvPr id="9" name="Content Placeholder 19">
            <a:extLst>
              <a:ext uri="{FF2B5EF4-FFF2-40B4-BE49-F238E27FC236}">
                <a16:creationId xmlns:a16="http://schemas.microsoft.com/office/drawing/2014/main" id="{62031E80-D9A4-4F8C-99DE-4F82AA2A1BD8}"/>
              </a:ext>
            </a:extLst>
          </p:cNvPr>
          <p:cNvSpPr txBox="1">
            <a:spLocks/>
          </p:cNvSpPr>
          <p:nvPr/>
        </p:nvSpPr>
        <p:spPr>
          <a:xfrm>
            <a:off x="610299" y="2570403"/>
            <a:ext cx="7772400" cy="4351338"/>
          </a:xfrm>
          <a:prstGeom prst="rect">
            <a:avLst/>
          </a:prstGeom>
        </p:spPr>
        <p:txBody>
          <a:bodyPr/>
          <a:lstStyle>
            <a:lvl1pPr marL="0" indent="0" algn="l" defTabSz="914400" rtl="0" eaLnBrk="1" latinLnBrk="0" hangingPunct="1">
              <a:lnSpc>
                <a:spcPct val="110000"/>
              </a:lnSpc>
              <a:spcBef>
                <a:spcPts val="0"/>
              </a:spcBef>
              <a:spcAft>
                <a:spcPts val="600"/>
              </a:spcAft>
              <a:buFontTx/>
              <a:buNone/>
              <a:defRPr sz="2000" kern="1200">
                <a:solidFill>
                  <a:schemeClr val="tx1">
                    <a:lumMod val="65000"/>
                    <a:lumOff val="35000"/>
                  </a:schemeClr>
                </a:solidFill>
                <a:latin typeface="Franklin Gothic Demi" panose="020B0703020102020204" pitchFamily="34" charset="0"/>
                <a:ea typeface="+mn-ea"/>
                <a:cs typeface="+mn-cs"/>
              </a:defRPr>
            </a:lvl1pPr>
            <a:lvl2pPr marL="169863" indent="-169863" algn="l" defTabSz="914400" rtl="0" eaLnBrk="1" latinLnBrk="0" hangingPunct="1">
              <a:lnSpc>
                <a:spcPct val="110000"/>
              </a:lnSpc>
              <a:spcBef>
                <a:spcPts val="600"/>
              </a:spcBef>
              <a:spcAft>
                <a:spcPts val="300"/>
              </a:spcAft>
              <a:buFont typeface="Wingdings" panose="05000000000000000000" pitchFamily="2" charset="2"/>
              <a:buChar char="§"/>
              <a:defRPr sz="1600" kern="1200">
                <a:solidFill>
                  <a:schemeClr val="tx1">
                    <a:lumMod val="65000"/>
                    <a:lumOff val="35000"/>
                  </a:schemeClr>
                </a:solidFill>
                <a:latin typeface="+mn-lt"/>
                <a:ea typeface="+mn-ea"/>
                <a:cs typeface="+mn-cs"/>
              </a:defRPr>
            </a:lvl2pPr>
            <a:lvl3pPr marL="398463" indent="-169863" algn="l" defTabSz="914400" rtl="0" eaLnBrk="1" latinLnBrk="0" hangingPunct="1">
              <a:lnSpc>
                <a:spcPct val="110000"/>
              </a:lnSpc>
              <a:spcBef>
                <a:spcPts val="300"/>
              </a:spcBef>
              <a:spcAft>
                <a:spcPts val="300"/>
              </a:spcAft>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rgbClr val="5C5A5A"/>
              </a:buClr>
              <a:buSzPct val="100000"/>
              <a:buFont typeface="Arial" panose="020B0604020202020204" pitchFamily="34" charset="0"/>
              <a:buChar char="•"/>
              <a:tabLst>
                <a:tab pos="354965" algn="l"/>
              </a:tabLst>
              <a:defRPr/>
            </a:pPr>
            <a:r>
              <a:rPr lang="en-US" sz="1800" dirty="0">
                <a:solidFill>
                  <a:schemeClr val="tx1"/>
                </a:solidFill>
              </a:rPr>
              <a:t>They can remain in an unsubsidized Health Connector plan through the end of the calendar year. </a:t>
            </a:r>
          </a:p>
          <a:p>
            <a:pPr lvl="1">
              <a:buClr>
                <a:srgbClr val="5C5A5A"/>
              </a:buClr>
              <a:buSzPct val="100000"/>
              <a:buFont typeface="Arial" panose="020B0604020202020204" pitchFamily="34" charset="0"/>
              <a:buChar char="•"/>
              <a:tabLst>
                <a:tab pos="354965" algn="l"/>
              </a:tabLst>
              <a:defRPr/>
            </a:pPr>
            <a:r>
              <a:rPr lang="en-US" sz="1800" dirty="0">
                <a:solidFill>
                  <a:schemeClr val="tx1"/>
                </a:solidFill>
              </a:rPr>
              <a:t>These individuals will not be renewed for the upcoming year (they will lose their Health Connector health plan at the end of the calendar year). </a:t>
            </a:r>
          </a:p>
          <a:p>
            <a:pPr lvl="1">
              <a:buClr>
                <a:srgbClr val="5C5A5A"/>
              </a:buClr>
              <a:buSzPct val="100000"/>
              <a:buFont typeface="Arial" panose="020B0604020202020204" pitchFamily="34" charset="0"/>
              <a:buChar char="•"/>
              <a:tabLst>
                <a:tab pos="354965" algn="l"/>
              </a:tabLst>
              <a:defRPr/>
            </a:pPr>
            <a:r>
              <a:rPr lang="en-US" sz="1800" dirty="0">
                <a:solidFill>
                  <a:schemeClr val="tx1"/>
                </a:solidFill>
              </a:rPr>
              <a:t>If they are enrolled in a Health Connector Dental plan, they will be eligible to stay enrolled in Dental for the next year. </a:t>
            </a:r>
          </a:p>
        </p:txBody>
      </p:sp>
      <p:sp>
        <p:nvSpPr>
          <p:cNvPr id="12" name="Slide Number Placeholder 4">
            <a:extLst>
              <a:ext uri="{FF2B5EF4-FFF2-40B4-BE49-F238E27FC236}">
                <a16:creationId xmlns:a16="http://schemas.microsoft.com/office/drawing/2014/main" id="{A16376AF-65E9-48E2-8710-20881EC5EACE}"/>
              </a:ext>
            </a:extLst>
          </p:cNvPr>
          <p:cNvSpPr txBox="1">
            <a:spLocks/>
          </p:cNvSpPr>
          <p:nvPr/>
        </p:nvSpPr>
        <p:spPr>
          <a:xfrm>
            <a:off x="6368142" y="6400800"/>
            <a:ext cx="2090057" cy="274320"/>
          </a:xfrm>
          <a:prstGeom prst="rect">
            <a:avLst/>
          </a:prstGeom>
        </p:spPr>
        <p:txBody>
          <a:bodyPr lIns="0" tIns="0" rIns="0" bIns="0" anchor="b" anchorCtr="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627CA14E-5EDD-4C5C-B4B2-BE16B502D62B}" type="slidenum">
              <a:rPr lang="en-US" sz="1000" b="1">
                <a:solidFill>
                  <a:schemeClr val="accent1"/>
                </a:solidFill>
                <a:latin typeface="Franklin Gothic Demi" panose="020B0703020102020204" pitchFamily="34" charset="0"/>
              </a:rPr>
              <a:pPr algn="r"/>
              <a:t>30</a:t>
            </a:fld>
            <a:endParaRPr lang="en-US" sz="1000" b="1" dirty="0">
              <a:solidFill>
                <a:schemeClr val="accent1"/>
              </a:solidFill>
              <a:latin typeface="Franklin Gothic Demi" panose="020B0703020102020204" pitchFamily="34" charset="0"/>
            </a:endParaRPr>
          </a:p>
        </p:txBody>
      </p:sp>
    </p:spTree>
    <p:custDataLst>
      <p:tags r:id="rId1"/>
    </p:custDataLst>
    <p:extLst>
      <p:ext uri="{BB962C8B-B14F-4D97-AF65-F5344CB8AC3E}">
        <p14:creationId xmlns:p14="http://schemas.microsoft.com/office/powerpoint/2010/main" val="41838215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42297B7-87CF-4604-8008-4462187D0F65}"/>
              </a:ext>
            </a:extLst>
          </p:cNvPr>
          <p:cNvSpPr>
            <a:spLocks noGrp="1"/>
          </p:cNvSpPr>
          <p:nvPr>
            <p:ph type="title"/>
          </p:nvPr>
        </p:nvSpPr>
        <p:spPr>
          <a:xfrm>
            <a:off x="320040" y="193448"/>
            <a:ext cx="8823960" cy="873351"/>
          </a:xfrm>
        </p:spPr>
        <p:txBody>
          <a:bodyPr>
            <a:normAutofit/>
          </a:bodyPr>
          <a:lstStyle/>
          <a:p>
            <a:r>
              <a:rPr lang="en-US" dirty="0"/>
              <a:t>Redeterminations and Renewals Process </a:t>
            </a:r>
            <a:r>
              <a:rPr lang="en-US" sz="2400" b="0" dirty="0"/>
              <a:t>(slide 4 of 10)</a:t>
            </a:r>
            <a:endParaRPr lang="en-US" dirty="0"/>
          </a:p>
        </p:txBody>
      </p:sp>
      <p:grpSp>
        <p:nvGrpSpPr>
          <p:cNvPr id="16" name="Group 15">
            <a:extLst>
              <a:ext uri="{FF2B5EF4-FFF2-40B4-BE49-F238E27FC236}">
                <a16:creationId xmlns:a16="http://schemas.microsoft.com/office/drawing/2014/main" id="{5C283FAE-8B62-43F0-BB0D-028011C3FA99}"/>
              </a:ext>
            </a:extLst>
          </p:cNvPr>
          <p:cNvGrpSpPr/>
          <p:nvPr/>
        </p:nvGrpSpPr>
        <p:grpSpPr>
          <a:xfrm>
            <a:off x="122237" y="767654"/>
            <a:ext cx="1945530" cy="1600469"/>
            <a:chOff x="122237" y="3243720"/>
            <a:chExt cx="1945530" cy="1600469"/>
          </a:xfrm>
        </p:grpSpPr>
        <p:sp>
          <p:nvSpPr>
            <p:cNvPr id="17" name="Chevron 36">
              <a:extLst>
                <a:ext uri="{FF2B5EF4-FFF2-40B4-BE49-F238E27FC236}">
                  <a16:creationId xmlns:a16="http://schemas.microsoft.com/office/drawing/2014/main" id="{F6961246-7088-4737-9707-D69A0E0F0B34}"/>
                </a:ext>
              </a:extLst>
            </p:cNvPr>
            <p:cNvSpPr/>
            <p:nvPr/>
          </p:nvSpPr>
          <p:spPr>
            <a:xfrm>
              <a:off x="154550" y="3243720"/>
              <a:ext cx="1913217" cy="1600469"/>
            </a:xfrm>
            <a:prstGeom prst="chevron">
              <a:avLst>
                <a:gd name="adj" fmla="val 20758"/>
              </a:avLst>
            </a:prstGeom>
            <a:solidFill>
              <a:schemeClr val="accent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latin typeface="Roboto Bold" charset="0"/>
              </a:endParaRPr>
            </a:p>
          </p:txBody>
        </p:sp>
        <p:sp>
          <p:nvSpPr>
            <p:cNvPr id="19" name="Rectangle 18">
              <a:extLst>
                <a:ext uri="{FF2B5EF4-FFF2-40B4-BE49-F238E27FC236}">
                  <a16:creationId xmlns:a16="http://schemas.microsoft.com/office/drawing/2014/main" id="{897CE6DC-48CA-4AEA-8490-48A5FD832C58}"/>
                </a:ext>
              </a:extLst>
            </p:cNvPr>
            <p:cNvSpPr/>
            <p:nvPr/>
          </p:nvSpPr>
          <p:spPr>
            <a:xfrm>
              <a:off x="453074" y="3475384"/>
              <a:ext cx="1471396" cy="830997"/>
            </a:xfrm>
            <a:prstGeom prst="rect">
              <a:avLst/>
            </a:prstGeom>
          </p:spPr>
          <p:txBody>
            <a:bodyPr wrap="square" anchor="ctr" anchorCtr="0">
              <a:spAutoFit/>
            </a:bodyPr>
            <a:lstStyle/>
            <a:p>
              <a:pPr algn="ctr"/>
              <a:r>
                <a:rPr lang="en-US" sz="1600" dirty="0">
                  <a:solidFill>
                    <a:schemeClr val="bg1"/>
                  </a:solidFill>
                  <a:latin typeface="Franklin Gothic Demi" panose="020B0703020102020204" pitchFamily="34" charset="0"/>
                  <a:ea typeface="Roboto" charset="0"/>
                  <a:cs typeface="Roboto" charset="0"/>
                </a:rPr>
                <a:t>Preliminary Eligibility Determination</a:t>
              </a:r>
            </a:p>
          </p:txBody>
        </p:sp>
        <p:sp>
          <p:nvSpPr>
            <p:cNvPr id="18" name="TextBox 17">
              <a:extLst>
                <a:ext uri="{FF2B5EF4-FFF2-40B4-BE49-F238E27FC236}">
                  <a16:creationId xmlns:a16="http://schemas.microsoft.com/office/drawing/2014/main" id="{2B06C3C6-3F1C-4990-9909-25FF00D1E078}"/>
                </a:ext>
              </a:extLst>
            </p:cNvPr>
            <p:cNvSpPr txBox="1"/>
            <p:nvPr/>
          </p:nvSpPr>
          <p:spPr>
            <a:xfrm>
              <a:off x="122237" y="4404907"/>
              <a:ext cx="1820291" cy="289053"/>
            </a:xfrm>
            <a:prstGeom prst="rect">
              <a:avLst/>
            </a:prstGeom>
            <a:noFill/>
          </p:spPr>
          <p:txBody>
            <a:bodyPr wrap="square" rtlCol="0">
              <a:spAutoFit/>
            </a:bodyPr>
            <a:lstStyle/>
            <a:p>
              <a:pPr algn="ctr" fontAlgn="auto">
                <a:lnSpc>
                  <a:spcPts val="1666"/>
                </a:lnSpc>
                <a:spcBef>
                  <a:spcPct val="20000"/>
                </a:spcBef>
                <a:spcAft>
                  <a:spcPts val="0"/>
                </a:spcAft>
              </a:pPr>
              <a:r>
                <a:rPr lang="en-GB" sz="1126" dirty="0">
                  <a:solidFill>
                    <a:schemeClr val="bg1"/>
                  </a:solidFill>
                  <a:latin typeface="Franklin Gothic Book" panose="020B0503020102020204" pitchFamily="34" charset="0"/>
                </a:rPr>
                <a:t>August –  September</a:t>
              </a:r>
            </a:p>
          </p:txBody>
        </p:sp>
      </p:grpSp>
      <p:sp>
        <p:nvSpPr>
          <p:cNvPr id="20" name="Rectangle 19">
            <a:extLst>
              <a:ext uri="{FF2B5EF4-FFF2-40B4-BE49-F238E27FC236}">
                <a16:creationId xmlns:a16="http://schemas.microsoft.com/office/drawing/2014/main" id="{0F4115BD-3581-426F-93A9-EFD111D5FE2B}"/>
              </a:ext>
              <a:ext uri="{C183D7F6-B498-43B3-948B-1728B52AA6E4}">
                <adec:decorative xmlns:adec="http://schemas.microsoft.com/office/drawing/2017/decorative" val="1"/>
              </a:ext>
            </a:extLst>
          </p:cNvPr>
          <p:cNvSpPr/>
          <p:nvPr/>
        </p:nvSpPr>
        <p:spPr>
          <a:xfrm>
            <a:off x="0" y="767654"/>
            <a:ext cx="9144000" cy="1600469"/>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C9E0DF3D-89F0-41D1-A2F7-9525ABBE1834}"/>
              </a:ext>
            </a:extLst>
          </p:cNvPr>
          <p:cNvSpPr/>
          <p:nvPr/>
        </p:nvSpPr>
        <p:spPr>
          <a:xfrm>
            <a:off x="2373487" y="1287062"/>
            <a:ext cx="5932313" cy="707886"/>
          </a:xfrm>
          <a:prstGeom prst="rect">
            <a:avLst/>
          </a:prstGeom>
        </p:spPr>
        <p:txBody>
          <a:bodyPr wrap="square">
            <a:spAutoFit/>
          </a:bodyPr>
          <a:lstStyle/>
          <a:p>
            <a:r>
              <a:rPr lang="en-US" sz="2000" dirty="0">
                <a:latin typeface="Franklin Gothic Demi" panose="020B0703020102020204" pitchFamily="34" charset="0"/>
              </a:rPr>
              <a:t>Members should send in any verification documents they owe as soon as possible.</a:t>
            </a:r>
          </a:p>
        </p:txBody>
      </p:sp>
      <p:sp>
        <p:nvSpPr>
          <p:cNvPr id="9" name="Content Placeholder 19">
            <a:extLst>
              <a:ext uri="{FF2B5EF4-FFF2-40B4-BE49-F238E27FC236}">
                <a16:creationId xmlns:a16="http://schemas.microsoft.com/office/drawing/2014/main" id="{62031E80-D9A4-4F8C-99DE-4F82AA2A1BD8}"/>
              </a:ext>
            </a:extLst>
          </p:cNvPr>
          <p:cNvSpPr txBox="1">
            <a:spLocks/>
          </p:cNvSpPr>
          <p:nvPr/>
        </p:nvSpPr>
        <p:spPr>
          <a:xfrm>
            <a:off x="610299" y="2520299"/>
            <a:ext cx="7772400" cy="4351338"/>
          </a:xfrm>
          <a:prstGeom prst="rect">
            <a:avLst/>
          </a:prstGeom>
        </p:spPr>
        <p:txBody>
          <a:bodyPr/>
          <a:lstStyle>
            <a:lvl1pPr marL="0" indent="0" algn="l" defTabSz="914400" rtl="0" eaLnBrk="1" latinLnBrk="0" hangingPunct="1">
              <a:lnSpc>
                <a:spcPct val="110000"/>
              </a:lnSpc>
              <a:spcBef>
                <a:spcPts val="0"/>
              </a:spcBef>
              <a:spcAft>
                <a:spcPts val="600"/>
              </a:spcAft>
              <a:buFontTx/>
              <a:buNone/>
              <a:defRPr sz="2000" kern="1200">
                <a:solidFill>
                  <a:schemeClr val="tx1">
                    <a:lumMod val="65000"/>
                    <a:lumOff val="35000"/>
                  </a:schemeClr>
                </a:solidFill>
                <a:latin typeface="Franklin Gothic Demi" panose="020B0703020102020204" pitchFamily="34" charset="0"/>
                <a:ea typeface="+mn-ea"/>
                <a:cs typeface="+mn-cs"/>
              </a:defRPr>
            </a:lvl1pPr>
            <a:lvl2pPr marL="169863" indent="-169863" algn="l" defTabSz="914400" rtl="0" eaLnBrk="1" latinLnBrk="0" hangingPunct="1">
              <a:lnSpc>
                <a:spcPct val="110000"/>
              </a:lnSpc>
              <a:spcBef>
                <a:spcPts val="600"/>
              </a:spcBef>
              <a:spcAft>
                <a:spcPts val="300"/>
              </a:spcAft>
              <a:buFont typeface="Wingdings" panose="05000000000000000000" pitchFamily="2" charset="2"/>
              <a:buChar char="§"/>
              <a:defRPr sz="1600" kern="1200">
                <a:solidFill>
                  <a:schemeClr val="tx1">
                    <a:lumMod val="65000"/>
                    <a:lumOff val="35000"/>
                  </a:schemeClr>
                </a:solidFill>
                <a:latin typeface="+mn-lt"/>
                <a:ea typeface="+mn-ea"/>
                <a:cs typeface="+mn-cs"/>
              </a:defRPr>
            </a:lvl2pPr>
            <a:lvl3pPr marL="398463" indent="-169863" algn="l" defTabSz="914400" rtl="0" eaLnBrk="1" latinLnBrk="0" hangingPunct="1">
              <a:lnSpc>
                <a:spcPct val="110000"/>
              </a:lnSpc>
              <a:spcBef>
                <a:spcPts val="300"/>
              </a:spcBef>
              <a:spcAft>
                <a:spcPts val="300"/>
              </a:spcAft>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rgbClr val="5C5A5A"/>
              </a:buClr>
              <a:buSzPct val="100000"/>
              <a:buFont typeface="Arial" panose="020B0604020202020204" pitchFamily="34" charset="0"/>
              <a:buChar char="•"/>
              <a:tabLst>
                <a:tab pos="354965" algn="l"/>
              </a:tabLst>
              <a:defRPr/>
            </a:pPr>
            <a:r>
              <a:rPr lang="en-US" sz="1800" dirty="0">
                <a:solidFill>
                  <a:schemeClr val="tx1"/>
                </a:solidFill>
              </a:rPr>
              <a:t>Members who have outstanding verifications should send them prior to </a:t>
            </a:r>
            <a:br>
              <a:rPr lang="en-US" sz="1800" dirty="0">
                <a:solidFill>
                  <a:schemeClr val="tx1"/>
                </a:solidFill>
              </a:rPr>
            </a:br>
            <a:r>
              <a:rPr lang="en-US" sz="1800" dirty="0">
                <a:solidFill>
                  <a:schemeClr val="tx1"/>
                </a:solidFill>
              </a:rPr>
              <a:t>mid-August, if possible, as the verified information will help create the most accurate 2021 eligibility. </a:t>
            </a:r>
          </a:p>
          <a:p>
            <a:pPr lvl="1">
              <a:buClr>
                <a:srgbClr val="5C5A5A"/>
              </a:buClr>
              <a:buSzPct val="100000"/>
              <a:buFont typeface="Arial" panose="020B0604020202020204" pitchFamily="34" charset="0"/>
              <a:buChar char="•"/>
              <a:tabLst>
                <a:tab pos="354965" algn="l"/>
              </a:tabLst>
              <a:defRPr/>
            </a:pPr>
            <a:r>
              <a:rPr lang="en-US" sz="1800" dirty="0">
                <a:solidFill>
                  <a:schemeClr val="tx1"/>
                </a:solidFill>
              </a:rPr>
              <a:t>Members who owe verifications when their preliminary eligibility is determined may see changes on their 2021 eligibility.</a:t>
            </a:r>
          </a:p>
          <a:p>
            <a:pPr lvl="1">
              <a:buClr>
                <a:srgbClr val="5C5A5A"/>
              </a:buClr>
              <a:buSzPct val="100000"/>
              <a:tabLst>
                <a:tab pos="354965" algn="l"/>
              </a:tabLst>
              <a:defRPr/>
            </a:pPr>
            <a:endParaRPr lang="en-US" sz="2000" dirty="0">
              <a:solidFill>
                <a:schemeClr val="tx1"/>
              </a:solidFill>
            </a:endParaRPr>
          </a:p>
          <a:p>
            <a:pPr lvl="1">
              <a:buClr>
                <a:srgbClr val="5C5A5A"/>
              </a:buClr>
              <a:buSzPct val="100000"/>
              <a:tabLst>
                <a:tab pos="354965" algn="l"/>
              </a:tabLst>
              <a:defRPr/>
            </a:pPr>
            <a:endParaRPr lang="en-US" sz="2000" dirty="0">
              <a:solidFill>
                <a:schemeClr val="tx1"/>
              </a:solidFill>
            </a:endParaRPr>
          </a:p>
          <a:p>
            <a:pPr lvl="2"/>
            <a:endParaRPr lang="en-US" sz="1400" dirty="0"/>
          </a:p>
          <a:p>
            <a:pPr lvl="2"/>
            <a:endParaRPr lang="en-US" sz="1400" dirty="0"/>
          </a:p>
          <a:p>
            <a:endParaRPr lang="en-US" dirty="0"/>
          </a:p>
        </p:txBody>
      </p:sp>
      <p:sp>
        <p:nvSpPr>
          <p:cNvPr id="11" name="Slide Number Placeholder 4">
            <a:extLst>
              <a:ext uri="{FF2B5EF4-FFF2-40B4-BE49-F238E27FC236}">
                <a16:creationId xmlns:a16="http://schemas.microsoft.com/office/drawing/2014/main" id="{05BD429A-8508-4573-8B93-15D6DBEBBE0C}"/>
              </a:ext>
            </a:extLst>
          </p:cNvPr>
          <p:cNvSpPr txBox="1">
            <a:spLocks/>
          </p:cNvSpPr>
          <p:nvPr/>
        </p:nvSpPr>
        <p:spPr>
          <a:xfrm>
            <a:off x="6368142" y="6400800"/>
            <a:ext cx="2090057" cy="274320"/>
          </a:xfrm>
          <a:prstGeom prst="rect">
            <a:avLst/>
          </a:prstGeom>
        </p:spPr>
        <p:txBody>
          <a:bodyPr lIns="0" tIns="0" rIns="0" bIns="0" anchor="b" anchorCtr="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627CA14E-5EDD-4C5C-B4B2-BE16B502D62B}" type="slidenum">
              <a:rPr lang="en-US" sz="1000" b="1">
                <a:solidFill>
                  <a:schemeClr val="accent1"/>
                </a:solidFill>
                <a:latin typeface="Franklin Gothic Demi" panose="020B0703020102020204" pitchFamily="34" charset="0"/>
              </a:rPr>
              <a:pPr algn="r"/>
              <a:t>31</a:t>
            </a:fld>
            <a:endParaRPr lang="en-US" sz="1000" b="1" dirty="0">
              <a:solidFill>
                <a:schemeClr val="accent1"/>
              </a:solidFill>
              <a:latin typeface="Franklin Gothic Demi" panose="020B0703020102020204" pitchFamily="34" charset="0"/>
            </a:endParaRPr>
          </a:p>
        </p:txBody>
      </p:sp>
    </p:spTree>
    <p:custDataLst>
      <p:tags r:id="rId1"/>
    </p:custDataLst>
    <p:extLst>
      <p:ext uri="{BB962C8B-B14F-4D97-AF65-F5344CB8AC3E}">
        <p14:creationId xmlns:p14="http://schemas.microsoft.com/office/powerpoint/2010/main" val="30150388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679723E4-BCCF-413E-929E-1D702A40F5C8}"/>
              </a:ext>
            </a:extLst>
          </p:cNvPr>
          <p:cNvSpPr>
            <a:spLocks noGrp="1"/>
          </p:cNvSpPr>
          <p:nvPr>
            <p:ph type="title"/>
          </p:nvPr>
        </p:nvSpPr>
        <p:spPr>
          <a:xfrm>
            <a:off x="320040" y="193448"/>
            <a:ext cx="8823960" cy="873351"/>
          </a:xfrm>
        </p:spPr>
        <p:txBody>
          <a:bodyPr>
            <a:normAutofit/>
          </a:bodyPr>
          <a:lstStyle/>
          <a:p>
            <a:r>
              <a:rPr lang="en-US" dirty="0"/>
              <a:t>Redeterminations and Renewals Process </a:t>
            </a:r>
            <a:r>
              <a:rPr lang="en-US" sz="2400" b="0" dirty="0"/>
              <a:t>(slide 5 of 10)</a:t>
            </a:r>
            <a:endParaRPr lang="en-US" dirty="0"/>
          </a:p>
        </p:txBody>
      </p:sp>
      <p:grpSp>
        <p:nvGrpSpPr>
          <p:cNvPr id="5" name="Group 4">
            <a:extLst>
              <a:ext uri="{FF2B5EF4-FFF2-40B4-BE49-F238E27FC236}">
                <a16:creationId xmlns:a16="http://schemas.microsoft.com/office/drawing/2014/main" id="{17C356D2-4AFB-48B2-9D9F-B02A166A027E}"/>
              </a:ext>
            </a:extLst>
          </p:cNvPr>
          <p:cNvGrpSpPr/>
          <p:nvPr/>
        </p:nvGrpSpPr>
        <p:grpSpPr>
          <a:xfrm>
            <a:off x="184788" y="795041"/>
            <a:ext cx="1913217" cy="1600469"/>
            <a:chOff x="1899288" y="4147841"/>
            <a:chExt cx="1913217" cy="1600469"/>
          </a:xfrm>
        </p:grpSpPr>
        <p:sp>
          <p:nvSpPr>
            <p:cNvPr id="17" name="Chevron 36">
              <a:extLst>
                <a:ext uri="{FF2B5EF4-FFF2-40B4-BE49-F238E27FC236}">
                  <a16:creationId xmlns:a16="http://schemas.microsoft.com/office/drawing/2014/main" id="{C388FE2E-EC59-406B-BF7B-3A89B09F1A70}"/>
                </a:ext>
              </a:extLst>
            </p:cNvPr>
            <p:cNvSpPr/>
            <p:nvPr/>
          </p:nvSpPr>
          <p:spPr>
            <a:xfrm>
              <a:off x="1899288" y="4147841"/>
              <a:ext cx="1913217" cy="1600469"/>
            </a:xfrm>
            <a:prstGeom prst="chevron">
              <a:avLst>
                <a:gd name="adj" fmla="val 20758"/>
              </a:avLst>
            </a:prstGeom>
            <a:solidFill>
              <a:srgbClr val="6CB33F">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latin typeface="Roboto Bold" charset="0"/>
              </a:endParaRPr>
            </a:p>
          </p:txBody>
        </p:sp>
        <p:sp>
          <p:nvSpPr>
            <p:cNvPr id="19" name="Rectangle 18">
              <a:extLst>
                <a:ext uri="{FF2B5EF4-FFF2-40B4-BE49-F238E27FC236}">
                  <a16:creationId xmlns:a16="http://schemas.microsoft.com/office/drawing/2014/main" id="{F9D1F5A9-167D-4E59-A484-52856779CBE7}"/>
                </a:ext>
              </a:extLst>
            </p:cNvPr>
            <p:cNvSpPr/>
            <p:nvPr/>
          </p:nvSpPr>
          <p:spPr>
            <a:xfrm>
              <a:off x="2139652" y="4266668"/>
              <a:ext cx="1502694" cy="1077218"/>
            </a:xfrm>
            <a:prstGeom prst="rect">
              <a:avLst/>
            </a:prstGeom>
          </p:spPr>
          <p:txBody>
            <a:bodyPr wrap="square" anchor="ctr" anchorCtr="0">
              <a:spAutoFit/>
            </a:bodyPr>
            <a:lstStyle/>
            <a:p>
              <a:pPr algn="ctr" fontAlgn="auto">
                <a:spcBef>
                  <a:spcPct val="20000"/>
                </a:spcBef>
                <a:spcAft>
                  <a:spcPts val="0"/>
                </a:spcAft>
              </a:pPr>
              <a:r>
                <a:rPr lang="en-GB" sz="1600" dirty="0">
                  <a:solidFill>
                    <a:schemeClr val="bg1"/>
                  </a:solidFill>
                  <a:latin typeface="Franklin Gothic Demi" panose="020B0703020102020204" pitchFamily="34" charset="0"/>
                  <a:ea typeface="Roboto" charset="0"/>
                  <a:cs typeface="Roboto" charset="0"/>
                </a:rPr>
                <a:t>Preliminary Eligibility Notice and Review Period </a:t>
              </a:r>
            </a:p>
          </p:txBody>
        </p:sp>
        <p:sp>
          <p:nvSpPr>
            <p:cNvPr id="18" name="TextBox 17">
              <a:extLst>
                <a:ext uri="{FF2B5EF4-FFF2-40B4-BE49-F238E27FC236}">
                  <a16:creationId xmlns:a16="http://schemas.microsoft.com/office/drawing/2014/main" id="{ECEADB0C-4F89-4C5B-8FA4-BEAAB0FCB7B8}"/>
                </a:ext>
              </a:extLst>
            </p:cNvPr>
            <p:cNvSpPr txBox="1"/>
            <p:nvPr/>
          </p:nvSpPr>
          <p:spPr>
            <a:xfrm>
              <a:off x="2018359" y="5342769"/>
              <a:ext cx="1546190" cy="265586"/>
            </a:xfrm>
            <a:prstGeom prst="rect">
              <a:avLst/>
            </a:prstGeom>
            <a:noFill/>
          </p:spPr>
          <p:txBody>
            <a:bodyPr wrap="square" rtlCol="0">
              <a:spAutoFit/>
            </a:bodyPr>
            <a:lstStyle/>
            <a:p>
              <a:pPr algn="ctr" defTabSz="1019175" fontAlgn="auto">
                <a:spcBef>
                  <a:spcPct val="20000"/>
                </a:spcBef>
                <a:spcAft>
                  <a:spcPts val="0"/>
                </a:spcAft>
              </a:pPr>
              <a:r>
                <a:rPr lang="en-GB" sz="1126" dirty="0">
                  <a:solidFill>
                    <a:schemeClr val="bg1"/>
                  </a:solidFill>
                  <a:latin typeface="Franklin Gothic Book" panose="020B0503020102020204" pitchFamily="34" charset="0"/>
                </a:rPr>
                <a:t>August - October</a:t>
              </a:r>
            </a:p>
          </p:txBody>
        </p:sp>
      </p:grpSp>
      <p:sp>
        <p:nvSpPr>
          <p:cNvPr id="16" name="Rectangle 15">
            <a:extLst>
              <a:ext uri="{FF2B5EF4-FFF2-40B4-BE49-F238E27FC236}">
                <a16:creationId xmlns:a16="http://schemas.microsoft.com/office/drawing/2014/main" id="{EF22EDC3-3989-45D9-9522-A1D77E7E185A}"/>
              </a:ext>
              <a:ext uri="{C183D7F6-B498-43B3-948B-1728B52AA6E4}">
                <adec:decorative xmlns:adec="http://schemas.microsoft.com/office/drawing/2017/decorative" val="1"/>
              </a:ext>
            </a:extLst>
          </p:cNvPr>
          <p:cNvSpPr/>
          <p:nvPr/>
        </p:nvSpPr>
        <p:spPr>
          <a:xfrm>
            <a:off x="0" y="802604"/>
            <a:ext cx="9144000" cy="1600469"/>
          </a:xfrm>
          <a:prstGeom prst="rect">
            <a:avLst/>
          </a:prstGeom>
          <a:solidFill>
            <a:srgbClr val="76B85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171BD050-8F01-4EBC-B550-1CC7D10A3E05}"/>
              </a:ext>
            </a:extLst>
          </p:cNvPr>
          <p:cNvSpPr/>
          <p:nvPr/>
        </p:nvSpPr>
        <p:spPr>
          <a:xfrm>
            <a:off x="2302778" y="939674"/>
            <a:ext cx="6400800" cy="1836400"/>
          </a:xfrm>
          <a:prstGeom prst="rect">
            <a:avLst/>
          </a:prstGeom>
        </p:spPr>
        <p:txBody>
          <a:bodyPr wrap="square">
            <a:spAutoFit/>
          </a:bodyPr>
          <a:lstStyle/>
          <a:p>
            <a:pPr marL="0" lvl="1" defTabSz="914400">
              <a:lnSpc>
                <a:spcPct val="110000"/>
              </a:lnSpc>
              <a:spcAft>
                <a:spcPts val="600"/>
              </a:spcAft>
              <a:buClr>
                <a:srgbClr val="5C5A5A"/>
              </a:buClr>
              <a:buSzPct val="100000"/>
            </a:pPr>
            <a:r>
              <a:rPr lang="en-US" sz="2000" dirty="0">
                <a:latin typeface="Franklin Gothic Demi" panose="020B0703020102020204" pitchFamily="34" charset="0"/>
              </a:rPr>
              <a:t>Notices with the results of the preliminary eligibility determination are sent in August and September to all Health Connector enrollees that applied for financial assistance. </a:t>
            </a:r>
          </a:p>
          <a:p>
            <a:pPr marL="0" lvl="1" defTabSz="914400">
              <a:lnSpc>
                <a:spcPct val="110000"/>
              </a:lnSpc>
              <a:spcAft>
                <a:spcPts val="600"/>
              </a:spcAft>
              <a:buClr>
                <a:srgbClr val="5C5A5A"/>
              </a:buClr>
              <a:buSzPct val="100000"/>
            </a:pPr>
            <a:endParaRPr lang="en-US" dirty="0">
              <a:solidFill>
                <a:schemeClr val="tx1">
                  <a:lumMod val="65000"/>
                  <a:lumOff val="35000"/>
                </a:schemeClr>
              </a:solidFill>
              <a:latin typeface="Franklin Gothic Demi" panose="020B0703020102020204" pitchFamily="34" charset="0"/>
            </a:endParaRPr>
          </a:p>
        </p:txBody>
      </p:sp>
      <p:sp>
        <p:nvSpPr>
          <p:cNvPr id="9" name="Content Placeholder 19">
            <a:extLst>
              <a:ext uri="{FF2B5EF4-FFF2-40B4-BE49-F238E27FC236}">
                <a16:creationId xmlns:a16="http://schemas.microsoft.com/office/drawing/2014/main" id="{62031E80-D9A4-4F8C-99DE-4F82AA2A1BD8}"/>
              </a:ext>
            </a:extLst>
          </p:cNvPr>
          <p:cNvSpPr txBox="1">
            <a:spLocks/>
          </p:cNvSpPr>
          <p:nvPr/>
        </p:nvSpPr>
        <p:spPr>
          <a:xfrm>
            <a:off x="548845" y="2611533"/>
            <a:ext cx="7909354" cy="4095563"/>
          </a:xfrm>
          <a:prstGeom prst="rect">
            <a:avLst/>
          </a:prstGeom>
        </p:spPr>
        <p:txBody>
          <a:bodyPr/>
          <a:lstStyle>
            <a:lvl1pPr marL="0" indent="0" algn="l" defTabSz="914400" rtl="0" eaLnBrk="1" latinLnBrk="0" hangingPunct="1">
              <a:lnSpc>
                <a:spcPct val="110000"/>
              </a:lnSpc>
              <a:spcBef>
                <a:spcPts val="0"/>
              </a:spcBef>
              <a:spcAft>
                <a:spcPts val="600"/>
              </a:spcAft>
              <a:buFontTx/>
              <a:buNone/>
              <a:defRPr sz="2000" kern="1200">
                <a:solidFill>
                  <a:schemeClr val="tx1">
                    <a:lumMod val="65000"/>
                    <a:lumOff val="35000"/>
                  </a:schemeClr>
                </a:solidFill>
                <a:latin typeface="Franklin Gothic Demi" panose="020B0703020102020204" pitchFamily="34" charset="0"/>
                <a:ea typeface="+mn-ea"/>
                <a:cs typeface="+mn-cs"/>
              </a:defRPr>
            </a:lvl1pPr>
            <a:lvl2pPr marL="169863" indent="-169863" algn="l" defTabSz="914400" rtl="0" eaLnBrk="1" latinLnBrk="0" hangingPunct="1">
              <a:lnSpc>
                <a:spcPct val="110000"/>
              </a:lnSpc>
              <a:spcBef>
                <a:spcPts val="600"/>
              </a:spcBef>
              <a:spcAft>
                <a:spcPts val="300"/>
              </a:spcAft>
              <a:buFont typeface="Wingdings" panose="05000000000000000000" pitchFamily="2" charset="2"/>
              <a:buChar char="§"/>
              <a:defRPr sz="1600" kern="1200">
                <a:solidFill>
                  <a:schemeClr val="tx1">
                    <a:lumMod val="65000"/>
                    <a:lumOff val="35000"/>
                  </a:schemeClr>
                </a:solidFill>
                <a:latin typeface="+mn-lt"/>
                <a:ea typeface="+mn-ea"/>
                <a:cs typeface="+mn-cs"/>
              </a:defRPr>
            </a:lvl2pPr>
            <a:lvl3pPr marL="398463" indent="-169863" algn="l" defTabSz="914400" rtl="0" eaLnBrk="1" latinLnBrk="0" hangingPunct="1">
              <a:lnSpc>
                <a:spcPct val="110000"/>
              </a:lnSpc>
              <a:spcBef>
                <a:spcPts val="300"/>
              </a:spcBef>
              <a:spcAft>
                <a:spcPts val="300"/>
              </a:spcAft>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55563" eaLnBrk="0" hangingPunct="0">
              <a:lnSpc>
                <a:spcPct val="114000"/>
              </a:lnSpc>
              <a:spcBef>
                <a:spcPts val="0"/>
              </a:spcBef>
              <a:spcAft>
                <a:spcPts val="600"/>
              </a:spcAft>
              <a:buClr>
                <a:srgbClr val="5C5A5A"/>
              </a:buClr>
              <a:buSzPct val="100000"/>
              <a:buNone/>
              <a:tabLst>
                <a:tab pos="354965" algn="l"/>
              </a:tabLst>
              <a:defRPr/>
            </a:pPr>
            <a:r>
              <a:rPr lang="en-US" sz="2000" dirty="0">
                <a:solidFill>
                  <a:schemeClr val="tx1"/>
                </a:solidFill>
                <a:latin typeface="Franklin Gothic Demi" panose="020B0703020102020204" pitchFamily="34" charset="0"/>
              </a:rPr>
              <a:t>Households with only Health Connector members will get: </a:t>
            </a:r>
          </a:p>
          <a:p>
            <a:pPr marL="457200" lvl="1" indent="-342900" eaLnBrk="0" hangingPunct="0">
              <a:lnSpc>
                <a:spcPct val="114000"/>
              </a:lnSpc>
              <a:spcAft>
                <a:spcPts val="600"/>
              </a:spcAft>
              <a:buClr>
                <a:srgbClr val="5C5A5A"/>
              </a:buClr>
              <a:buSzPct val="100000"/>
              <a:buAutoNum type="alphaLcParenR"/>
              <a:tabLst>
                <a:tab pos="354965" algn="l"/>
              </a:tabLst>
              <a:defRPr/>
            </a:pPr>
            <a:r>
              <a:rPr lang="en-US" sz="1800" dirty="0">
                <a:solidFill>
                  <a:schemeClr val="tx1"/>
                </a:solidFill>
                <a:latin typeface="Franklin Gothic Book" pitchFamily="34" charset="0"/>
                <a:ea typeface="MS PGothic" pitchFamily="34" charset="-128"/>
                <a:cs typeface="FranklinGothicURWBoo" pitchFamily="2" charset="0"/>
              </a:rPr>
              <a:t>Health Connector Preliminary Eligibility notice</a:t>
            </a:r>
            <a:endParaRPr lang="en-US" sz="1800" strike="sngStrike" dirty="0">
              <a:solidFill>
                <a:schemeClr val="tx1"/>
              </a:solidFill>
              <a:latin typeface="Franklin Gothic Book" pitchFamily="34" charset="0"/>
              <a:ea typeface="MS PGothic" pitchFamily="34" charset="-128"/>
              <a:cs typeface="FranklinGothicURWBoo" pitchFamily="2" charset="0"/>
            </a:endParaRPr>
          </a:p>
          <a:p>
            <a:pPr indent="-55563" eaLnBrk="0" hangingPunct="0">
              <a:lnSpc>
                <a:spcPct val="114000"/>
              </a:lnSpc>
              <a:buClr>
                <a:srgbClr val="5C5A5A"/>
              </a:buClr>
              <a:buSzPct val="100000"/>
              <a:tabLst>
                <a:tab pos="354965" algn="l"/>
              </a:tabLst>
              <a:defRPr/>
            </a:pPr>
            <a:r>
              <a:rPr lang="en-US" dirty="0">
                <a:solidFill>
                  <a:schemeClr val="tx1"/>
                </a:solidFill>
              </a:rPr>
              <a:t>Mixed Households will receive either a:</a:t>
            </a:r>
          </a:p>
          <a:p>
            <a:pPr marL="457200" lvl="1" indent="-342900" eaLnBrk="0" hangingPunct="0">
              <a:lnSpc>
                <a:spcPct val="114000"/>
              </a:lnSpc>
              <a:spcAft>
                <a:spcPts val="600"/>
              </a:spcAft>
              <a:buClr>
                <a:srgbClr val="5C5A5A"/>
              </a:buClr>
              <a:buSzPct val="100000"/>
              <a:buAutoNum type="alphaLcParenR"/>
              <a:tabLst>
                <a:tab pos="354965" algn="l"/>
              </a:tabLst>
              <a:defRPr/>
            </a:pPr>
            <a:r>
              <a:rPr lang="en-US" sz="1800" dirty="0">
                <a:solidFill>
                  <a:schemeClr val="tx1"/>
                </a:solidFill>
                <a:latin typeface="Franklin Gothic Book" pitchFamily="34" charset="0"/>
                <a:ea typeface="MS PGothic" pitchFamily="34" charset="-128"/>
              </a:rPr>
              <a:t>Health Connector Preliminary Eligibility notice </a:t>
            </a:r>
            <a:r>
              <a:rPr lang="en-US" sz="1800" dirty="0">
                <a:solidFill>
                  <a:schemeClr val="tx1"/>
                </a:solidFill>
                <a:latin typeface="Franklin Gothic Book" pitchFamily="34" charset="0"/>
                <a:ea typeface="MS PGothic" pitchFamily="34" charset="-128"/>
                <a:cs typeface="FranklinGothicURWBoo" pitchFamily="2" charset="0"/>
              </a:rPr>
              <a:t>(for Mixed Households who </a:t>
            </a:r>
            <a:r>
              <a:rPr lang="en-US" sz="1800" u="sng" dirty="0">
                <a:solidFill>
                  <a:schemeClr val="tx1"/>
                </a:solidFill>
                <a:latin typeface="Franklin Gothic Book" pitchFamily="34" charset="0"/>
                <a:ea typeface="MS PGothic" pitchFamily="34" charset="-128"/>
                <a:cs typeface="FranklinGothicURWBoo" pitchFamily="2" charset="0"/>
              </a:rPr>
              <a:t>can be </a:t>
            </a:r>
            <a:r>
              <a:rPr lang="en-US" sz="1800" dirty="0">
                <a:solidFill>
                  <a:schemeClr val="tx1"/>
                </a:solidFill>
                <a:latin typeface="Franklin Gothic Book" pitchFamily="34" charset="0"/>
                <a:ea typeface="MS PGothic" pitchFamily="34" charset="-128"/>
                <a:cs typeface="FranklinGothicURWBoo" pitchFamily="2" charset="0"/>
              </a:rPr>
              <a:t>auto-renewed); </a:t>
            </a:r>
            <a:r>
              <a:rPr lang="en-US" sz="1800" dirty="0">
                <a:solidFill>
                  <a:schemeClr val="tx1"/>
                </a:solidFill>
                <a:latin typeface="Franklin Gothic Book" pitchFamily="34" charset="0"/>
                <a:ea typeface="MS PGothic" pitchFamily="34" charset="-128"/>
              </a:rPr>
              <a:t>or a </a:t>
            </a:r>
          </a:p>
          <a:p>
            <a:pPr marL="457200" lvl="1" indent="-342900" eaLnBrk="0" hangingPunct="0">
              <a:lnSpc>
                <a:spcPct val="114000"/>
              </a:lnSpc>
              <a:spcAft>
                <a:spcPts val="600"/>
              </a:spcAft>
              <a:buClr>
                <a:srgbClr val="5C5A5A"/>
              </a:buClr>
              <a:buSzPct val="100000"/>
              <a:buAutoNum type="alphaLcParenR"/>
              <a:tabLst>
                <a:tab pos="354965" algn="l"/>
              </a:tabLst>
              <a:defRPr/>
            </a:pPr>
            <a:r>
              <a:rPr lang="en-US" sz="1800" dirty="0">
                <a:solidFill>
                  <a:schemeClr val="tx1"/>
                </a:solidFill>
                <a:latin typeface="Franklin Gothic Book" pitchFamily="34" charset="0"/>
                <a:ea typeface="MS PGothic" pitchFamily="34" charset="-128"/>
              </a:rPr>
              <a:t>Combined (co-branded) Health Connector and MassHealth notice for Mixed Households with a MassHealth pre-populated form (for those Mixed Households who cannot be auto-renewed). </a:t>
            </a:r>
          </a:p>
        </p:txBody>
      </p:sp>
      <p:sp>
        <p:nvSpPr>
          <p:cNvPr id="20" name="Slide Number Placeholder 4">
            <a:extLst>
              <a:ext uri="{FF2B5EF4-FFF2-40B4-BE49-F238E27FC236}">
                <a16:creationId xmlns:a16="http://schemas.microsoft.com/office/drawing/2014/main" id="{502DC555-E746-43A1-9350-37488FEC1120}"/>
              </a:ext>
            </a:extLst>
          </p:cNvPr>
          <p:cNvSpPr txBox="1">
            <a:spLocks/>
          </p:cNvSpPr>
          <p:nvPr/>
        </p:nvSpPr>
        <p:spPr>
          <a:xfrm>
            <a:off x="6368142" y="6400800"/>
            <a:ext cx="2090057" cy="274320"/>
          </a:xfrm>
          <a:prstGeom prst="rect">
            <a:avLst/>
          </a:prstGeom>
        </p:spPr>
        <p:txBody>
          <a:bodyPr lIns="0" tIns="0" rIns="0" bIns="0" anchor="b" anchorCtr="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627CA14E-5EDD-4C5C-B4B2-BE16B502D62B}" type="slidenum">
              <a:rPr lang="en-US" sz="1000" b="1">
                <a:solidFill>
                  <a:schemeClr val="accent1"/>
                </a:solidFill>
                <a:latin typeface="Franklin Gothic Demi" panose="020B0703020102020204" pitchFamily="34" charset="0"/>
              </a:rPr>
              <a:pPr algn="r"/>
              <a:t>32</a:t>
            </a:fld>
            <a:endParaRPr lang="en-US" sz="1000" b="1" dirty="0">
              <a:solidFill>
                <a:schemeClr val="accent1"/>
              </a:solidFill>
              <a:latin typeface="Franklin Gothic Demi" panose="020B0703020102020204" pitchFamily="34" charset="0"/>
            </a:endParaRPr>
          </a:p>
        </p:txBody>
      </p:sp>
    </p:spTree>
    <p:custDataLst>
      <p:tags r:id="rId1"/>
    </p:custDataLst>
    <p:extLst>
      <p:ext uri="{BB962C8B-B14F-4D97-AF65-F5344CB8AC3E}">
        <p14:creationId xmlns:p14="http://schemas.microsoft.com/office/powerpoint/2010/main" val="3708049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35DCD07-ACCF-4EC0-87DB-B486926AA27E}"/>
              </a:ext>
            </a:extLst>
          </p:cNvPr>
          <p:cNvSpPr>
            <a:spLocks noGrp="1"/>
          </p:cNvSpPr>
          <p:nvPr>
            <p:ph type="title"/>
          </p:nvPr>
        </p:nvSpPr>
        <p:spPr>
          <a:xfrm>
            <a:off x="320040" y="193448"/>
            <a:ext cx="8823960" cy="593141"/>
          </a:xfrm>
        </p:spPr>
        <p:txBody>
          <a:bodyPr>
            <a:normAutofit/>
          </a:bodyPr>
          <a:lstStyle/>
          <a:p>
            <a:r>
              <a:rPr lang="en-US" dirty="0"/>
              <a:t>Redeterminations and Renewals Process </a:t>
            </a:r>
            <a:r>
              <a:rPr lang="en-US" sz="2400" b="0" dirty="0"/>
              <a:t>(slide 6 of 10)</a:t>
            </a:r>
            <a:endParaRPr lang="en-US" dirty="0"/>
          </a:p>
        </p:txBody>
      </p:sp>
      <p:sp>
        <p:nvSpPr>
          <p:cNvPr id="16" name="Rectangle 15">
            <a:extLst>
              <a:ext uri="{FF2B5EF4-FFF2-40B4-BE49-F238E27FC236}">
                <a16:creationId xmlns:a16="http://schemas.microsoft.com/office/drawing/2014/main" id="{C58DE05D-1B38-439F-8F7E-B79A0BC838C8}"/>
              </a:ext>
              <a:ext uri="{C183D7F6-B498-43B3-948B-1728B52AA6E4}">
                <adec:decorative xmlns:adec="http://schemas.microsoft.com/office/drawing/2017/decorative" val="1"/>
              </a:ext>
            </a:extLst>
          </p:cNvPr>
          <p:cNvSpPr/>
          <p:nvPr/>
        </p:nvSpPr>
        <p:spPr>
          <a:xfrm>
            <a:off x="0" y="802604"/>
            <a:ext cx="9144000" cy="1600469"/>
          </a:xfrm>
          <a:prstGeom prst="rect">
            <a:avLst/>
          </a:prstGeom>
          <a:solidFill>
            <a:srgbClr val="76B85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a:extLst>
              <a:ext uri="{FF2B5EF4-FFF2-40B4-BE49-F238E27FC236}">
                <a16:creationId xmlns:a16="http://schemas.microsoft.com/office/drawing/2014/main" id="{883ADBC8-ADC6-4AA5-8837-FA2C52333F55}"/>
              </a:ext>
            </a:extLst>
          </p:cNvPr>
          <p:cNvGrpSpPr/>
          <p:nvPr/>
        </p:nvGrpSpPr>
        <p:grpSpPr>
          <a:xfrm>
            <a:off x="184788" y="795041"/>
            <a:ext cx="1913217" cy="1600469"/>
            <a:chOff x="1899288" y="4147841"/>
            <a:chExt cx="1913217" cy="1600469"/>
          </a:xfrm>
        </p:grpSpPr>
        <p:sp>
          <p:nvSpPr>
            <p:cNvPr id="18" name="Chevron 36">
              <a:extLst>
                <a:ext uri="{FF2B5EF4-FFF2-40B4-BE49-F238E27FC236}">
                  <a16:creationId xmlns:a16="http://schemas.microsoft.com/office/drawing/2014/main" id="{892A204C-EB63-496E-8D3F-717A3CA8DB22}"/>
                </a:ext>
              </a:extLst>
            </p:cNvPr>
            <p:cNvSpPr/>
            <p:nvPr/>
          </p:nvSpPr>
          <p:spPr>
            <a:xfrm>
              <a:off x="1899288" y="4147841"/>
              <a:ext cx="1913217" cy="1600469"/>
            </a:xfrm>
            <a:prstGeom prst="chevron">
              <a:avLst>
                <a:gd name="adj" fmla="val 20758"/>
              </a:avLst>
            </a:prstGeom>
            <a:solidFill>
              <a:srgbClr val="6CB33F">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latin typeface="Roboto Bold" charset="0"/>
              </a:endParaRPr>
            </a:p>
          </p:txBody>
        </p:sp>
        <p:sp>
          <p:nvSpPr>
            <p:cNvPr id="20" name="Rectangle 19">
              <a:extLst>
                <a:ext uri="{FF2B5EF4-FFF2-40B4-BE49-F238E27FC236}">
                  <a16:creationId xmlns:a16="http://schemas.microsoft.com/office/drawing/2014/main" id="{16C6B47D-4A04-45B9-9602-8B08E57AFB51}"/>
                </a:ext>
              </a:extLst>
            </p:cNvPr>
            <p:cNvSpPr/>
            <p:nvPr/>
          </p:nvSpPr>
          <p:spPr>
            <a:xfrm>
              <a:off x="2139652" y="4266668"/>
              <a:ext cx="1502694" cy="1077218"/>
            </a:xfrm>
            <a:prstGeom prst="rect">
              <a:avLst/>
            </a:prstGeom>
          </p:spPr>
          <p:txBody>
            <a:bodyPr wrap="square" anchor="ctr" anchorCtr="0">
              <a:spAutoFit/>
            </a:bodyPr>
            <a:lstStyle/>
            <a:p>
              <a:pPr algn="ctr" fontAlgn="auto">
                <a:spcBef>
                  <a:spcPct val="20000"/>
                </a:spcBef>
                <a:spcAft>
                  <a:spcPts val="0"/>
                </a:spcAft>
              </a:pPr>
              <a:r>
                <a:rPr lang="en-GB" sz="1600" dirty="0">
                  <a:solidFill>
                    <a:schemeClr val="bg1"/>
                  </a:solidFill>
                  <a:latin typeface="Franklin Gothic Demi" panose="020B0703020102020204" pitchFamily="34" charset="0"/>
                  <a:ea typeface="Roboto" charset="0"/>
                  <a:cs typeface="Roboto" charset="0"/>
                </a:rPr>
                <a:t>Preliminary Eligibility Notice and Review Period </a:t>
              </a:r>
            </a:p>
          </p:txBody>
        </p:sp>
        <p:sp>
          <p:nvSpPr>
            <p:cNvPr id="19" name="TextBox 18">
              <a:extLst>
                <a:ext uri="{FF2B5EF4-FFF2-40B4-BE49-F238E27FC236}">
                  <a16:creationId xmlns:a16="http://schemas.microsoft.com/office/drawing/2014/main" id="{73A8A146-1671-4F6C-A4FE-03EDFA90D158}"/>
                </a:ext>
              </a:extLst>
            </p:cNvPr>
            <p:cNvSpPr txBox="1"/>
            <p:nvPr/>
          </p:nvSpPr>
          <p:spPr>
            <a:xfrm>
              <a:off x="2018359" y="5342769"/>
              <a:ext cx="1546190" cy="265586"/>
            </a:xfrm>
            <a:prstGeom prst="rect">
              <a:avLst/>
            </a:prstGeom>
            <a:noFill/>
          </p:spPr>
          <p:txBody>
            <a:bodyPr wrap="square" rtlCol="0">
              <a:spAutoFit/>
            </a:bodyPr>
            <a:lstStyle/>
            <a:p>
              <a:pPr algn="ctr" defTabSz="1019175" fontAlgn="auto">
                <a:spcBef>
                  <a:spcPct val="20000"/>
                </a:spcBef>
                <a:spcAft>
                  <a:spcPts val="0"/>
                </a:spcAft>
              </a:pPr>
              <a:r>
                <a:rPr lang="en-GB" sz="1126" dirty="0">
                  <a:solidFill>
                    <a:schemeClr val="bg1"/>
                  </a:solidFill>
                  <a:latin typeface="Franklin Gothic Book" panose="020B0503020102020204" pitchFamily="34" charset="0"/>
                </a:rPr>
                <a:t>August - October</a:t>
              </a:r>
            </a:p>
          </p:txBody>
        </p:sp>
      </p:grpSp>
      <p:sp>
        <p:nvSpPr>
          <p:cNvPr id="2" name="Rectangle 1">
            <a:extLst>
              <a:ext uri="{FF2B5EF4-FFF2-40B4-BE49-F238E27FC236}">
                <a16:creationId xmlns:a16="http://schemas.microsoft.com/office/drawing/2014/main" id="{DDC09591-F67D-4F43-B2BE-C0F4C4F3CBDC}"/>
              </a:ext>
            </a:extLst>
          </p:cNvPr>
          <p:cNvSpPr/>
          <p:nvPr/>
        </p:nvSpPr>
        <p:spPr>
          <a:xfrm>
            <a:off x="2280344" y="1010827"/>
            <a:ext cx="6711774" cy="1082348"/>
          </a:xfrm>
          <a:prstGeom prst="rect">
            <a:avLst/>
          </a:prstGeom>
        </p:spPr>
        <p:txBody>
          <a:bodyPr wrap="square">
            <a:spAutoFit/>
          </a:bodyPr>
          <a:lstStyle/>
          <a:p>
            <a:pPr marL="0" lvl="1" indent="0" defTabSz="914400">
              <a:lnSpc>
                <a:spcPct val="110000"/>
              </a:lnSpc>
              <a:spcAft>
                <a:spcPts val="600"/>
              </a:spcAft>
              <a:buClr>
                <a:srgbClr val="5C5A5A"/>
              </a:buClr>
              <a:buSzPct val="100000"/>
              <a:buNone/>
              <a:tabLst>
                <a:tab pos="354965" algn="l"/>
              </a:tabLst>
              <a:defRPr/>
            </a:pPr>
            <a:r>
              <a:rPr lang="en-US" sz="2000" dirty="0">
                <a:latin typeface="Franklin Gothic Demi" panose="020B0703020102020204" pitchFamily="34" charset="0"/>
              </a:rPr>
              <a:t>After members receive their Preliminary Eligibility notice, they have an opportunity to make changes before their determination is finalized for the next year. </a:t>
            </a:r>
          </a:p>
        </p:txBody>
      </p:sp>
      <p:sp>
        <p:nvSpPr>
          <p:cNvPr id="9" name="Content Placeholder 19">
            <a:extLst>
              <a:ext uri="{FF2B5EF4-FFF2-40B4-BE49-F238E27FC236}">
                <a16:creationId xmlns:a16="http://schemas.microsoft.com/office/drawing/2014/main" id="{62031E80-D9A4-4F8C-99DE-4F82AA2A1BD8}"/>
              </a:ext>
            </a:extLst>
          </p:cNvPr>
          <p:cNvSpPr txBox="1">
            <a:spLocks/>
          </p:cNvSpPr>
          <p:nvPr/>
        </p:nvSpPr>
        <p:spPr>
          <a:xfrm>
            <a:off x="610298" y="2506773"/>
            <a:ext cx="7954581" cy="4364863"/>
          </a:xfrm>
          <a:prstGeom prst="rect">
            <a:avLst/>
          </a:prstGeom>
        </p:spPr>
        <p:txBody>
          <a:bodyPr/>
          <a:lstStyle>
            <a:lvl1pPr marL="0" indent="0" algn="l" defTabSz="914400" rtl="0" eaLnBrk="1" latinLnBrk="0" hangingPunct="1">
              <a:lnSpc>
                <a:spcPct val="110000"/>
              </a:lnSpc>
              <a:spcBef>
                <a:spcPts val="0"/>
              </a:spcBef>
              <a:spcAft>
                <a:spcPts val="600"/>
              </a:spcAft>
              <a:buFontTx/>
              <a:buNone/>
              <a:defRPr sz="2000" kern="1200">
                <a:solidFill>
                  <a:schemeClr val="tx1">
                    <a:lumMod val="65000"/>
                    <a:lumOff val="35000"/>
                  </a:schemeClr>
                </a:solidFill>
                <a:latin typeface="Franklin Gothic Demi" panose="020B0703020102020204" pitchFamily="34" charset="0"/>
                <a:ea typeface="+mn-ea"/>
                <a:cs typeface="+mn-cs"/>
              </a:defRPr>
            </a:lvl1pPr>
            <a:lvl2pPr marL="169863" indent="-169863" algn="l" defTabSz="914400" rtl="0" eaLnBrk="1" latinLnBrk="0" hangingPunct="1">
              <a:lnSpc>
                <a:spcPct val="110000"/>
              </a:lnSpc>
              <a:spcBef>
                <a:spcPts val="600"/>
              </a:spcBef>
              <a:spcAft>
                <a:spcPts val="300"/>
              </a:spcAft>
              <a:buFont typeface="Wingdings" panose="05000000000000000000" pitchFamily="2" charset="2"/>
              <a:buChar char="§"/>
              <a:defRPr sz="1600" kern="1200">
                <a:solidFill>
                  <a:schemeClr val="tx1">
                    <a:lumMod val="65000"/>
                    <a:lumOff val="35000"/>
                  </a:schemeClr>
                </a:solidFill>
                <a:latin typeface="+mn-lt"/>
                <a:ea typeface="+mn-ea"/>
                <a:cs typeface="+mn-cs"/>
              </a:defRPr>
            </a:lvl2pPr>
            <a:lvl3pPr marL="398463" indent="-169863" algn="l" defTabSz="914400" rtl="0" eaLnBrk="1" latinLnBrk="0" hangingPunct="1">
              <a:lnSpc>
                <a:spcPct val="110000"/>
              </a:lnSpc>
              <a:spcBef>
                <a:spcPts val="300"/>
              </a:spcBef>
              <a:spcAft>
                <a:spcPts val="300"/>
              </a:spcAft>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Clr>
                <a:srgbClr val="5C5A5A"/>
              </a:buClr>
              <a:buSzPct val="100000"/>
              <a:buNone/>
              <a:tabLst>
                <a:tab pos="354965" algn="l"/>
              </a:tabLst>
              <a:defRPr/>
            </a:pPr>
            <a:r>
              <a:rPr lang="en-US" sz="1800" dirty="0">
                <a:solidFill>
                  <a:schemeClr val="tx1"/>
                </a:solidFill>
              </a:rPr>
              <a:t>Depending on the type of household, the review period is between 30 – 45 days. </a:t>
            </a:r>
          </a:p>
          <a:p>
            <a:pPr lvl="1">
              <a:buClr>
                <a:srgbClr val="5C5A5A"/>
              </a:buClr>
              <a:buSzPct val="100000"/>
              <a:buFont typeface="Arial" panose="020B0604020202020204" pitchFamily="34" charset="0"/>
              <a:buChar char="•"/>
              <a:tabLst>
                <a:tab pos="354965" algn="l"/>
              </a:tabLst>
              <a:defRPr/>
            </a:pPr>
            <a:r>
              <a:rPr lang="en-US" sz="1800" b="1" dirty="0">
                <a:solidFill>
                  <a:schemeClr val="tx1"/>
                </a:solidFill>
              </a:rPr>
              <a:t>Health Connector Households: </a:t>
            </a:r>
            <a:r>
              <a:rPr lang="en-US" sz="1800" dirty="0">
                <a:solidFill>
                  <a:schemeClr val="tx1"/>
                </a:solidFill>
              </a:rPr>
              <a:t>30 days to review application and make any changes before their renewal eligibility is finalized.</a:t>
            </a:r>
          </a:p>
          <a:p>
            <a:pPr lvl="1">
              <a:buClr>
                <a:srgbClr val="5C5A5A"/>
              </a:buClr>
              <a:buSzPct val="100000"/>
              <a:buFont typeface="Arial" panose="020B0604020202020204" pitchFamily="34" charset="0"/>
              <a:buChar char="•"/>
              <a:tabLst>
                <a:tab pos="354965" algn="l"/>
              </a:tabLst>
              <a:defRPr/>
            </a:pPr>
            <a:r>
              <a:rPr lang="en-US" sz="1800" b="1" dirty="0">
                <a:solidFill>
                  <a:schemeClr val="tx1"/>
                </a:solidFill>
              </a:rPr>
              <a:t>Mixed Households that cannot be auto-renewed:</a:t>
            </a:r>
            <a:r>
              <a:rPr lang="en-US" sz="1800" dirty="0">
                <a:solidFill>
                  <a:schemeClr val="tx1"/>
                </a:solidFill>
              </a:rPr>
              <a:t>  Households that have both Health Connector and MassHealth members and get a MassHealth Pre-populated Renewal form have 45 days to review their application and make any changes before renewal eligibility is finalized .</a:t>
            </a:r>
          </a:p>
          <a:p>
            <a:pPr lvl="2">
              <a:buClr>
                <a:srgbClr val="5C5A5A"/>
              </a:buClr>
              <a:buSzPct val="100000"/>
              <a:tabLst>
                <a:tab pos="354965" algn="l"/>
              </a:tabLst>
              <a:defRPr/>
            </a:pPr>
            <a:r>
              <a:rPr lang="en-US" sz="1800" dirty="0">
                <a:solidFill>
                  <a:schemeClr val="tx1"/>
                </a:solidFill>
              </a:rPr>
              <a:t>Those who are sent a pre-populated form are required to respond to MassHealth to provide updated information either online, by phone to MassHealth Customer Service or paper (mail or in-person).</a:t>
            </a:r>
          </a:p>
          <a:p>
            <a:pPr lvl="1">
              <a:buClr>
                <a:srgbClr val="5C5A5A"/>
              </a:buClr>
              <a:buSzPct val="100000"/>
              <a:buFont typeface="Arial" panose="020B0604020202020204" pitchFamily="34" charset="0"/>
              <a:buChar char="•"/>
              <a:tabLst>
                <a:tab pos="354965" algn="l"/>
              </a:tabLst>
              <a:defRPr/>
            </a:pPr>
            <a:r>
              <a:rPr lang="en-US" sz="1800" u="sng" dirty="0">
                <a:solidFill>
                  <a:schemeClr val="tx1"/>
                </a:solidFill>
              </a:rPr>
              <a:t>All members </a:t>
            </a:r>
            <a:r>
              <a:rPr lang="en-US" sz="1800" dirty="0">
                <a:solidFill>
                  <a:schemeClr val="tx1"/>
                </a:solidFill>
              </a:rPr>
              <a:t>can make changes on their own online at any time.</a:t>
            </a:r>
          </a:p>
        </p:txBody>
      </p:sp>
      <p:sp>
        <p:nvSpPr>
          <p:cNvPr id="21" name="Slide Number Placeholder 4">
            <a:extLst>
              <a:ext uri="{FF2B5EF4-FFF2-40B4-BE49-F238E27FC236}">
                <a16:creationId xmlns:a16="http://schemas.microsoft.com/office/drawing/2014/main" id="{E9AF4BCC-0D3E-4621-BEB5-8181E6DA4889}"/>
              </a:ext>
            </a:extLst>
          </p:cNvPr>
          <p:cNvSpPr txBox="1">
            <a:spLocks/>
          </p:cNvSpPr>
          <p:nvPr/>
        </p:nvSpPr>
        <p:spPr>
          <a:xfrm>
            <a:off x="6368142" y="6400800"/>
            <a:ext cx="2090057" cy="274320"/>
          </a:xfrm>
          <a:prstGeom prst="rect">
            <a:avLst/>
          </a:prstGeom>
        </p:spPr>
        <p:txBody>
          <a:bodyPr lIns="0" tIns="0" rIns="0" bIns="0" anchor="b" anchorCtr="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627CA14E-5EDD-4C5C-B4B2-BE16B502D62B}" type="slidenum">
              <a:rPr lang="en-US" sz="1000" b="1">
                <a:solidFill>
                  <a:schemeClr val="accent1"/>
                </a:solidFill>
                <a:latin typeface="Franklin Gothic Demi" panose="020B0703020102020204" pitchFamily="34" charset="0"/>
              </a:rPr>
              <a:pPr algn="r"/>
              <a:t>33</a:t>
            </a:fld>
            <a:endParaRPr lang="en-US" sz="1000" b="1" dirty="0">
              <a:solidFill>
                <a:schemeClr val="accent1"/>
              </a:solidFill>
              <a:latin typeface="Franklin Gothic Demi" panose="020B0703020102020204" pitchFamily="34" charset="0"/>
            </a:endParaRPr>
          </a:p>
        </p:txBody>
      </p:sp>
    </p:spTree>
    <p:custDataLst>
      <p:tags r:id="rId1"/>
    </p:custDataLst>
    <p:extLst>
      <p:ext uri="{BB962C8B-B14F-4D97-AF65-F5344CB8AC3E}">
        <p14:creationId xmlns:p14="http://schemas.microsoft.com/office/powerpoint/2010/main" val="3654569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679723E4-BCCF-413E-929E-1D702A40F5C8}"/>
              </a:ext>
            </a:extLst>
          </p:cNvPr>
          <p:cNvSpPr>
            <a:spLocks noGrp="1"/>
          </p:cNvSpPr>
          <p:nvPr>
            <p:ph type="title"/>
          </p:nvPr>
        </p:nvSpPr>
        <p:spPr>
          <a:xfrm>
            <a:off x="320040" y="193448"/>
            <a:ext cx="8823960" cy="873351"/>
          </a:xfrm>
        </p:spPr>
        <p:txBody>
          <a:bodyPr>
            <a:normAutofit/>
          </a:bodyPr>
          <a:lstStyle/>
          <a:p>
            <a:r>
              <a:rPr lang="en-US" dirty="0"/>
              <a:t>Redeterminations and Renewals Process </a:t>
            </a:r>
            <a:r>
              <a:rPr lang="en-US" sz="2400" b="0" dirty="0"/>
              <a:t>(slide 7 of 10)</a:t>
            </a:r>
            <a:endParaRPr lang="en-US" dirty="0"/>
          </a:p>
        </p:txBody>
      </p:sp>
      <p:sp>
        <p:nvSpPr>
          <p:cNvPr id="16" name="Rectangle 15">
            <a:extLst>
              <a:ext uri="{FF2B5EF4-FFF2-40B4-BE49-F238E27FC236}">
                <a16:creationId xmlns:a16="http://schemas.microsoft.com/office/drawing/2014/main" id="{EF22EDC3-3989-45D9-9522-A1D77E7E185A}"/>
              </a:ext>
              <a:ext uri="{C183D7F6-B498-43B3-948B-1728B52AA6E4}">
                <adec:decorative xmlns:adec="http://schemas.microsoft.com/office/drawing/2017/decorative" val="1"/>
              </a:ext>
            </a:extLst>
          </p:cNvPr>
          <p:cNvSpPr/>
          <p:nvPr/>
        </p:nvSpPr>
        <p:spPr>
          <a:xfrm>
            <a:off x="0" y="802604"/>
            <a:ext cx="9144000" cy="1600469"/>
          </a:xfrm>
          <a:prstGeom prst="rect">
            <a:avLst/>
          </a:prstGeom>
          <a:solidFill>
            <a:srgbClr val="76B85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17C356D2-4AFB-48B2-9D9F-B02A166A027E}"/>
              </a:ext>
            </a:extLst>
          </p:cNvPr>
          <p:cNvGrpSpPr/>
          <p:nvPr/>
        </p:nvGrpSpPr>
        <p:grpSpPr>
          <a:xfrm>
            <a:off x="184788" y="795041"/>
            <a:ext cx="1913217" cy="1600469"/>
            <a:chOff x="1899288" y="4147841"/>
            <a:chExt cx="1913217" cy="1600469"/>
          </a:xfrm>
        </p:grpSpPr>
        <p:sp>
          <p:nvSpPr>
            <p:cNvPr id="17" name="Chevron 36">
              <a:extLst>
                <a:ext uri="{FF2B5EF4-FFF2-40B4-BE49-F238E27FC236}">
                  <a16:creationId xmlns:a16="http://schemas.microsoft.com/office/drawing/2014/main" id="{C388FE2E-EC59-406B-BF7B-3A89B09F1A70}"/>
                </a:ext>
              </a:extLst>
            </p:cNvPr>
            <p:cNvSpPr/>
            <p:nvPr/>
          </p:nvSpPr>
          <p:spPr>
            <a:xfrm>
              <a:off x="1899288" y="4147841"/>
              <a:ext cx="1913217" cy="1600469"/>
            </a:xfrm>
            <a:prstGeom prst="chevron">
              <a:avLst>
                <a:gd name="adj" fmla="val 20758"/>
              </a:avLst>
            </a:prstGeom>
            <a:solidFill>
              <a:srgbClr val="6CB33F">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latin typeface="Roboto Bold" charset="0"/>
              </a:endParaRPr>
            </a:p>
          </p:txBody>
        </p:sp>
        <p:sp>
          <p:nvSpPr>
            <p:cNvPr id="19" name="Rectangle 18">
              <a:extLst>
                <a:ext uri="{FF2B5EF4-FFF2-40B4-BE49-F238E27FC236}">
                  <a16:creationId xmlns:a16="http://schemas.microsoft.com/office/drawing/2014/main" id="{F9D1F5A9-167D-4E59-A484-52856779CBE7}"/>
                </a:ext>
              </a:extLst>
            </p:cNvPr>
            <p:cNvSpPr/>
            <p:nvPr/>
          </p:nvSpPr>
          <p:spPr>
            <a:xfrm>
              <a:off x="2139652" y="4266668"/>
              <a:ext cx="1502694" cy="1077218"/>
            </a:xfrm>
            <a:prstGeom prst="rect">
              <a:avLst/>
            </a:prstGeom>
          </p:spPr>
          <p:txBody>
            <a:bodyPr wrap="square" anchor="ctr" anchorCtr="0">
              <a:spAutoFit/>
            </a:bodyPr>
            <a:lstStyle/>
            <a:p>
              <a:pPr algn="ctr" fontAlgn="auto">
                <a:spcBef>
                  <a:spcPct val="20000"/>
                </a:spcBef>
                <a:spcAft>
                  <a:spcPts val="0"/>
                </a:spcAft>
              </a:pPr>
              <a:r>
                <a:rPr lang="en-GB" sz="1600" dirty="0">
                  <a:solidFill>
                    <a:schemeClr val="bg1"/>
                  </a:solidFill>
                  <a:latin typeface="Franklin Gothic Demi" panose="020B0703020102020204" pitchFamily="34" charset="0"/>
                  <a:ea typeface="Roboto" charset="0"/>
                  <a:cs typeface="Roboto" charset="0"/>
                </a:rPr>
                <a:t>Preliminary Eligibility Notice and Review Period </a:t>
              </a:r>
            </a:p>
          </p:txBody>
        </p:sp>
        <p:sp>
          <p:nvSpPr>
            <p:cNvPr id="18" name="TextBox 17">
              <a:extLst>
                <a:ext uri="{FF2B5EF4-FFF2-40B4-BE49-F238E27FC236}">
                  <a16:creationId xmlns:a16="http://schemas.microsoft.com/office/drawing/2014/main" id="{ECEADB0C-4F89-4C5B-8FA4-BEAAB0FCB7B8}"/>
                </a:ext>
              </a:extLst>
            </p:cNvPr>
            <p:cNvSpPr txBox="1"/>
            <p:nvPr/>
          </p:nvSpPr>
          <p:spPr>
            <a:xfrm>
              <a:off x="2018359" y="5342769"/>
              <a:ext cx="1546190" cy="265586"/>
            </a:xfrm>
            <a:prstGeom prst="rect">
              <a:avLst/>
            </a:prstGeom>
            <a:noFill/>
          </p:spPr>
          <p:txBody>
            <a:bodyPr wrap="square" rtlCol="0">
              <a:spAutoFit/>
            </a:bodyPr>
            <a:lstStyle/>
            <a:p>
              <a:pPr algn="ctr" defTabSz="1019175" fontAlgn="auto">
                <a:spcBef>
                  <a:spcPct val="20000"/>
                </a:spcBef>
                <a:spcAft>
                  <a:spcPts val="0"/>
                </a:spcAft>
              </a:pPr>
              <a:r>
                <a:rPr lang="en-GB" sz="1126" dirty="0">
                  <a:solidFill>
                    <a:schemeClr val="bg1"/>
                  </a:solidFill>
                  <a:latin typeface="Franklin Gothic Book" panose="020B0503020102020204" pitchFamily="34" charset="0"/>
                </a:rPr>
                <a:t>August - October</a:t>
              </a:r>
            </a:p>
          </p:txBody>
        </p:sp>
      </p:grpSp>
      <p:sp>
        <p:nvSpPr>
          <p:cNvPr id="3" name="Rectangle 2">
            <a:extLst>
              <a:ext uri="{FF2B5EF4-FFF2-40B4-BE49-F238E27FC236}">
                <a16:creationId xmlns:a16="http://schemas.microsoft.com/office/drawing/2014/main" id="{171BD050-8F01-4EBC-B550-1CC7D10A3E05}"/>
              </a:ext>
            </a:extLst>
          </p:cNvPr>
          <p:cNvSpPr/>
          <p:nvPr/>
        </p:nvSpPr>
        <p:spPr>
          <a:xfrm>
            <a:off x="2318048" y="1363995"/>
            <a:ext cx="6400800" cy="1128001"/>
          </a:xfrm>
          <a:prstGeom prst="rect">
            <a:avLst/>
          </a:prstGeom>
        </p:spPr>
        <p:txBody>
          <a:bodyPr wrap="square">
            <a:spAutoFit/>
          </a:bodyPr>
          <a:lstStyle/>
          <a:p>
            <a:pPr marL="0" lvl="1" defTabSz="914400">
              <a:lnSpc>
                <a:spcPct val="110000"/>
              </a:lnSpc>
              <a:spcAft>
                <a:spcPts val="600"/>
              </a:spcAft>
              <a:buClr>
                <a:srgbClr val="5C5A5A"/>
              </a:buClr>
              <a:buSzPct val="100000"/>
            </a:pPr>
            <a:r>
              <a:rPr lang="en-US" sz="2000" dirty="0">
                <a:latin typeface="Franklin Gothic Demi" panose="020B0703020102020204" pitchFamily="34" charset="0"/>
              </a:rPr>
              <a:t>More detail on supporting Health Connector and MassHealth members:</a:t>
            </a:r>
          </a:p>
          <a:p>
            <a:pPr marL="0" lvl="1" defTabSz="914400">
              <a:lnSpc>
                <a:spcPct val="110000"/>
              </a:lnSpc>
              <a:spcAft>
                <a:spcPts val="600"/>
              </a:spcAft>
              <a:buClr>
                <a:srgbClr val="5C5A5A"/>
              </a:buClr>
              <a:buSzPct val="100000"/>
            </a:pPr>
            <a:endParaRPr lang="en-US" dirty="0">
              <a:solidFill>
                <a:schemeClr val="tx1">
                  <a:lumMod val="65000"/>
                  <a:lumOff val="35000"/>
                </a:schemeClr>
              </a:solidFill>
              <a:latin typeface="Franklin Gothic Demi" panose="020B0703020102020204" pitchFamily="34" charset="0"/>
            </a:endParaRPr>
          </a:p>
        </p:txBody>
      </p:sp>
      <p:sp>
        <p:nvSpPr>
          <p:cNvPr id="4" name="Rectangle 3">
            <a:extLst>
              <a:ext uri="{FF2B5EF4-FFF2-40B4-BE49-F238E27FC236}">
                <a16:creationId xmlns:a16="http://schemas.microsoft.com/office/drawing/2014/main" id="{BDD878DB-4790-4E1C-8D09-99137E3ED8BE}"/>
              </a:ext>
            </a:extLst>
          </p:cNvPr>
          <p:cNvSpPr/>
          <p:nvPr/>
        </p:nvSpPr>
        <p:spPr>
          <a:xfrm>
            <a:off x="425152" y="2765652"/>
            <a:ext cx="8391742" cy="3316292"/>
          </a:xfrm>
          <a:prstGeom prst="rect">
            <a:avLst/>
          </a:prstGeom>
        </p:spPr>
        <p:txBody>
          <a:bodyPr wrap="square">
            <a:spAutoFit/>
          </a:bodyPr>
          <a:lstStyle/>
          <a:p>
            <a:pPr marL="342900" lvl="1" indent="-342900" defTabSz="914400">
              <a:lnSpc>
                <a:spcPct val="110000"/>
              </a:lnSpc>
              <a:spcBef>
                <a:spcPts val="600"/>
              </a:spcBef>
              <a:spcAft>
                <a:spcPts val="300"/>
              </a:spcAft>
              <a:buClr>
                <a:srgbClr val="5C5A5A"/>
              </a:buClr>
              <a:buSzPct val="100000"/>
              <a:buFont typeface="Arial" panose="020B0604020202020204" pitchFamily="34" charset="0"/>
              <a:buChar char="•"/>
              <a:tabLst>
                <a:tab pos="354965" algn="l"/>
              </a:tabLst>
              <a:defRPr/>
            </a:pPr>
            <a:r>
              <a:rPr lang="en-US" sz="2000" b="1" dirty="0"/>
              <a:t>Remember:</a:t>
            </a:r>
            <a:r>
              <a:rPr lang="en-US" sz="2000" dirty="0"/>
              <a:t> When working with applicants who have “Pending” MassHealth benefits, encourage them to return their income verifications as soon as possible. </a:t>
            </a:r>
          </a:p>
          <a:p>
            <a:pPr marL="342900" lvl="1" indent="-342900" defTabSz="914400">
              <a:lnSpc>
                <a:spcPct val="110000"/>
              </a:lnSpc>
              <a:spcBef>
                <a:spcPts val="600"/>
              </a:spcBef>
              <a:spcAft>
                <a:spcPts val="300"/>
              </a:spcAft>
              <a:buClr>
                <a:srgbClr val="5C5A5A"/>
              </a:buClr>
              <a:buSzPct val="100000"/>
              <a:buFont typeface="Arial" panose="020B0604020202020204" pitchFamily="34" charset="0"/>
              <a:buChar char="•"/>
              <a:tabLst>
                <a:tab pos="354965" algn="l"/>
              </a:tabLst>
              <a:defRPr/>
            </a:pPr>
            <a:r>
              <a:rPr lang="en-US" sz="2000" dirty="0"/>
              <a:t>Certain individuals who are pending MassHealth benefits will not receive a Pre-Populated Form or a Preliminary Eligibility notice.</a:t>
            </a:r>
          </a:p>
          <a:p>
            <a:pPr marL="342900" lvl="1" indent="-342900" defTabSz="914400">
              <a:lnSpc>
                <a:spcPct val="110000"/>
              </a:lnSpc>
              <a:spcBef>
                <a:spcPts val="600"/>
              </a:spcBef>
              <a:spcAft>
                <a:spcPts val="300"/>
              </a:spcAft>
              <a:buClr>
                <a:srgbClr val="5C5A5A"/>
              </a:buClr>
              <a:buSzPct val="100000"/>
              <a:buFont typeface="Arial" panose="020B0604020202020204" pitchFamily="34" charset="0"/>
              <a:buChar char="•"/>
              <a:tabLst>
                <a:tab pos="354965" algn="l"/>
              </a:tabLst>
              <a:defRPr/>
            </a:pPr>
            <a:r>
              <a:rPr lang="en-US" sz="2000" i="1" dirty="0"/>
              <a:t>Please note these outlined MassHealth processes are only true in normal state in which the COVID-19 national emergency protections are not in place.</a:t>
            </a:r>
          </a:p>
          <a:p>
            <a:endParaRPr lang="en-US" sz="1600" dirty="0">
              <a:latin typeface="Franklin Gothic Book" pitchFamily="34" charset="0"/>
              <a:ea typeface="MS PGothic" pitchFamily="34" charset="-128"/>
            </a:endParaRPr>
          </a:p>
        </p:txBody>
      </p:sp>
      <p:sp>
        <p:nvSpPr>
          <p:cNvPr id="20" name="Slide Number Placeholder 4">
            <a:extLst>
              <a:ext uri="{FF2B5EF4-FFF2-40B4-BE49-F238E27FC236}">
                <a16:creationId xmlns:a16="http://schemas.microsoft.com/office/drawing/2014/main" id="{502DC555-E746-43A1-9350-37488FEC1120}"/>
              </a:ext>
            </a:extLst>
          </p:cNvPr>
          <p:cNvSpPr txBox="1">
            <a:spLocks/>
          </p:cNvSpPr>
          <p:nvPr/>
        </p:nvSpPr>
        <p:spPr>
          <a:xfrm>
            <a:off x="6368142" y="6400800"/>
            <a:ext cx="2090057" cy="274320"/>
          </a:xfrm>
          <a:prstGeom prst="rect">
            <a:avLst/>
          </a:prstGeom>
        </p:spPr>
        <p:txBody>
          <a:bodyPr lIns="0" tIns="0" rIns="0" bIns="0" anchor="b" anchorCtr="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627CA14E-5EDD-4C5C-B4B2-BE16B502D62B}" type="slidenum">
              <a:rPr lang="en-US" sz="1000" b="1">
                <a:solidFill>
                  <a:schemeClr val="accent1"/>
                </a:solidFill>
                <a:latin typeface="Franklin Gothic Demi" panose="020B0703020102020204" pitchFamily="34" charset="0"/>
              </a:rPr>
              <a:pPr algn="r"/>
              <a:t>34</a:t>
            </a:fld>
            <a:endParaRPr lang="en-US" sz="1000" b="1" dirty="0">
              <a:solidFill>
                <a:schemeClr val="accent1"/>
              </a:solidFill>
              <a:latin typeface="Franklin Gothic Demi" panose="020B0703020102020204" pitchFamily="34" charset="0"/>
            </a:endParaRPr>
          </a:p>
        </p:txBody>
      </p:sp>
    </p:spTree>
    <p:custDataLst>
      <p:tags r:id="rId1"/>
    </p:custDataLst>
    <p:extLst>
      <p:ext uri="{BB962C8B-B14F-4D97-AF65-F5344CB8AC3E}">
        <p14:creationId xmlns:p14="http://schemas.microsoft.com/office/powerpoint/2010/main" val="11011164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7C80302-4B02-4852-AF7E-8920464DBAC7}"/>
              </a:ext>
            </a:extLst>
          </p:cNvPr>
          <p:cNvSpPr>
            <a:spLocks noGrp="1"/>
          </p:cNvSpPr>
          <p:nvPr>
            <p:ph type="title"/>
          </p:nvPr>
        </p:nvSpPr>
        <p:spPr>
          <a:xfrm>
            <a:off x="320040" y="193448"/>
            <a:ext cx="8823960" cy="873351"/>
          </a:xfrm>
        </p:spPr>
        <p:txBody>
          <a:bodyPr>
            <a:normAutofit/>
          </a:bodyPr>
          <a:lstStyle/>
          <a:p>
            <a:r>
              <a:rPr lang="en-US" dirty="0"/>
              <a:t>Redeterminations and Renewals Process </a:t>
            </a:r>
            <a:r>
              <a:rPr lang="en-US" sz="2400" b="0" dirty="0"/>
              <a:t>(slide 8 of 10)</a:t>
            </a:r>
            <a:endParaRPr lang="en-US" i="1" dirty="0"/>
          </a:p>
        </p:txBody>
      </p:sp>
      <p:sp>
        <p:nvSpPr>
          <p:cNvPr id="19" name="Rectangle 18">
            <a:extLst>
              <a:ext uri="{FF2B5EF4-FFF2-40B4-BE49-F238E27FC236}">
                <a16:creationId xmlns:a16="http://schemas.microsoft.com/office/drawing/2014/main" id="{57C5EDE5-D0E1-4A93-987B-F5A3083C40AF}"/>
              </a:ext>
              <a:ext uri="{C183D7F6-B498-43B3-948B-1728B52AA6E4}">
                <adec:decorative xmlns:adec="http://schemas.microsoft.com/office/drawing/2017/decorative" val="1"/>
              </a:ext>
            </a:extLst>
          </p:cNvPr>
          <p:cNvSpPr/>
          <p:nvPr/>
        </p:nvSpPr>
        <p:spPr>
          <a:xfrm>
            <a:off x="0" y="802604"/>
            <a:ext cx="9144000" cy="1600469"/>
          </a:xfrm>
          <a:prstGeom prst="rect">
            <a:avLst/>
          </a:prstGeom>
          <a:solidFill>
            <a:srgbClr val="008C99">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253A1D4D-B175-47CA-BC48-8FDDA00294A9}"/>
              </a:ext>
            </a:extLst>
          </p:cNvPr>
          <p:cNvGrpSpPr/>
          <p:nvPr/>
        </p:nvGrpSpPr>
        <p:grpSpPr>
          <a:xfrm>
            <a:off x="208676" y="807741"/>
            <a:ext cx="1913217" cy="1600469"/>
            <a:chOff x="3644026" y="4147841"/>
            <a:chExt cx="1913217" cy="1600469"/>
          </a:xfrm>
        </p:grpSpPr>
        <p:sp>
          <p:nvSpPr>
            <p:cNvPr id="16" name="Chevron 36">
              <a:extLst>
                <a:ext uri="{FF2B5EF4-FFF2-40B4-BE49-F238E27FC236}">
                  <a16:creationId xmlns:a16="http://schemas.microsoft.com/office/drawing/2014/main" id="{8378E0B1-C4B5-466A-9533-AEF81D659F76}"/>
                </a:ext>
              </a:extLst>
            </p:cNvPr>
            <p:cNvSpPr/>
            <p:nvPr/>
          </p:nvSpPr>
          <p:spPr>
            <a:xfrm>
              <a:off x="3644026" y="4147841"/>
              <a:ext cx="1913217" cy="1600469"/>
            </a:xfrm>
            <a:prstGeom prst="chevron">
              <a:avLst>
                <a:gd name="adj" fmla="val 20758"/>
              </a:avLst>
            </a:prstGeom>
            <a:solidFill>
              <a:srgbClr val="008C99"/>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latin typeface="Roboto Bold" charset="0"/>
              </a:endParaRPr>
            </a:p>
          </p:txBody>
        </p:sp>
        <p:sp>
          <p:nvSpPr>
            <p:cNvPr id="18" name="Rectangle 17">
              <a:extLst>
                <a:ext uri="{FF2B5EF4-FFF2-40B4-BE49-F238E27FC236}">
                  <a16:creationId xmlns:a16="http://schemas.microsoft.com/office/drawing/2014/main" id="{D4300ACF-B73E-4336-AA9C-BF637ED1B183}"/>
                </a:ext>
              </a:extLst>
            </p:cNvPr>
            <p:cNvSpPr/>
            <p:nvPr/>
          </p:nvSpPr>
          <p:spPr>
            <a:xfrm>
              <a:off x="3780456" y="4266668"/>
              <a:ext cx="1638712" cy="1077218"/>
            </a:xfrm>
            <a:prstGeom prst="rect">
              <a:avLst/>
            </a:prstGeom>
          </p:spPr>
          <p:txBody>
            <a:bodyPr wrap="square" anchor="ctr" anchorCtr="0">
              <a:spAutoFit/>
            </a:bodyPr>
            <a:lstStyle/>
            <a:p>
              <a:pPr algn="ctr">
                <a:spcBef>
                  <a:spcPct val="20000"/>
                </a:spcBef>
              </a:pPr>
              <a:r>
                <a:rPr lang="en-GB" sz="1600" dirty="0">
                  <a:solidFill>
                    <a:schemeClr val="bg1"/>
                  </a:solidFill>
                  <a:latin typeface="Franklin Gothic Demi" panose="020B0703020102020204" pitchFamily="34" charset="0"/>
                  <a:ea typeface="Roboto" charset="0"/>
                  <a:cs typeface="Roboto" charset="0"/>
                </a:rPr>
                <a:t>Final Eligibility Determination &amp; Renewal Notice </a:t>
              </a:r>
            </a:p>
          </p:txBody>
        </p:sp>
        <p:sp>
          <p:nvSpPr>
            <p:cNvPr id="17" name="TextBox 16">
              <a:extLst>
                <a:ext uri="{FF2B5EF4-FFF2-40B4-BE49-F238E27FC236}">
                  <a16:creationId xmlns:a16="http://schemas.microsoft.com/office/drawing/2014/main" id="{B0E021B3-BA48-4AB9-991B-76086BDCAD5A}"/>
                </a:ext>
              </a:extLst>
            </p:cNvPr>
            <p:cNvSpPr txBox="1"/>
            <p:nvPr/>
          </p:nvSpPr>
          <p:spPr>
            <a:xfrm>
              <a:off x="3725301" y="5342769"/>
              <a:ext cx="1546190" cy="265586"/>
            </a:xfrm>
            <a:prstGeom prst="rect">
              <a:avLst/>
            </a:prstGeom>
            <a:noFill/>
          </p:spPr>
          <p:txBody>
            <a:bodyPr wrap="square" rtlCol="0">
              <a:spAutoFit/>
            </a:bodyPr>
            <a:lstStyle/>
            <a:p>
              <a:pPr algn="ctr" defTabSz="1019175" fontAlgn="auto">
                <a:spcBef>
                  <a:spcPct val="20000"/>
                </a:spcBef>
                <a:spcAft>
                  <a:spcPts val="0"/>
                </a:spcAft>
              </a:pPr>
              <a:r>
                <a:rPr lang="en-GB" sz="1126" dirty="0">
                  <a:solidFill>
                    <a:schemeClr val="bg1"/>
                  </a:solidFill>
                  <a:latin typeface="Franklin Gothic Book" panose="020B0503020102020204" pitchFamily="34" charset="0"/>
                </a:rPr>
                <a:t>October</a:t>
              </a:r>
            </a:p>
          </p:txBody>
        </p:sp>
      </p:grpSp>
      <p:sp>
        <p:nvSpPr>
          <p:cNvPr id="3" name="Rectangle 2">
            <a:extLst>
              <a:ext uri="{FF2B5EF4-FFF2-40B4-BE49-F238E27FC236}">
                <a16:creationId xmlns:a16="http://schemas.microsoft.com/office/drawing/2014/main" id="{171BD050-8F01-4EBC-B550-1CC7D10A3E05}"/>
              </a:ext>
            </a:extLst>
          </p:cNvPr>
          <p:cNvSpPr/>
          <p:nvPr/>
        </p:nvSpPr>
        <p:spPr>
          <a:xfrm>
            <a:off x="2286000" y="1400218"/>
            <a:ext cx="6400800" cy="405239"/>
          </a:xfrm>
          <a:prstGeom prst="rect">
            <a:avLst/>
          </a:prstGeom>
        </p:spPr>
        <p:txBody>
          <a:bodyPr wrap="square">
            <a:spAutoFit/>
          </a:bodyPr>
          <a:lstStyle/>
          <a:p>
            <a:pPr marL="0" lvl="1" defTabSz="914400">
              <a:lnSpc>
                <a:spcPct val="110000"/>
              </a:lnSpc>
              <a:spcAft>
                <a:spcPts val="600"/>
              </a:spcAft>
              <a:buClr>
                <a:srgbClr val="5C5A5A"/>
              </a:buClr>
              <a:buSzPct val="100000"/>
            </a:pPr>
            <a:r>
              <a:rPr lang="en-US" sz="2000" dirty="0">
                <a:latin typeface="Franklin Gothic Demi" panose="020B0703020102020204" pitchFamily="34" charset="0"/>
              </a:rPr>
              <a:t>Eligibility is finalized after the 30-45 review period.</a:t>
            </a:r>
          </a:p>
        </p:txBody>
      </p:sp>
      <p:sp>
        <p:nvSpPr>
          <p:cNvPr id="9" name="Content Placeholder 19">
            <a:extLst>
              <a:ext uri="{FF2B5EF4-FFF2-40B4-BE49-F238E27FC236}">
                <a16:creationId xmlns:a16="http://schemas.microsoft.com/office/drawing/2014/main" id="{62031E80-D9A4-4F8C-99DE-4F82AA2A1BD8}"/>
              </a:ext>
            </a:extLst>
          </p:cNvPr>
          <p:cNvSpPr txBox="1">
            <a:spLocks/>
          </p:cNvSpPr>
          <p:nvPr/>
        </p:nvSpPr>
        <p:spPr>
          <a:xfrm>
            <a:off x="685800" y="2859911"/>
            <a:ext cx="7772400" cy="3406071"/>
          </a:xfrm>
          <a:prstGeom prst="rect">
            <a:avLst/>
          </a:prstGeom>
        </p:spPr>
        <p:txBody>
          <a:bodyPr/>
          <a:lstStyle>
            <a:lvl1pPr marL="0" indent="0" algn="l" defTabSz="914400" rtl="0" eaLnBrk="1" latinLnBrk="0" hangingPunct="1">
              <a:lnSpc>
                <a:spcPct val="110000"/>
              </a:lnSpc>
              <a:spcBef>
                <a:spcPts val="0"/>
              </a:spcBef>
              <a:spcAft>
                <a:spcPts val="600"/>
              </a:spcAft>
              <a:buFontTx/>
              <a:buNone/>
              <a:defRPr sz="2000" kern="1200">
                <a:solidFill>
                  <a:schemeClr val="tx1">
                    <a:lumMod val="65000"/>
                    <a:lumOff val="35000"/>
                  </a:schemeClr>
                </a:solidFill>
                <a:latin typeface="Franklin Gothic Demi" panose="020B0703020102020204" pitchFamily="34" charset="0"/>
                <a:ea typeface="+mn-ea"/>
                <a:cs typeface="+mn-cs"/>
              </a:defRPr>
            </a:lvl1pPr>
            <a:lvl2pPr marL="169863" indent="-169863" algn="l" defTabSz="914400" rtl="0" eaLnBrk="1" latinLnBrk="0" hangingPunct="1">
              <a:lnSpc>
                <a:spcPct val="110000"/>
              </a:lnSpc>
              <a:spcBef>
                <a:spcPts val="600"/>
              </a:spcBef>
              <a:spcAft>
                <a:spcPts val="300"/>
              </a:spcAft>
              <a:buFont typeface="Wingdings" panose="05000000000000000000" pitchFamily="2" charset="2"/>
              <a:buChar char="§"/>
              <a:defRPr sz="1600" kern="1200">
                <a:solidFill>
                  <a:schemeClr val="tx1">
                    <a:lumMod val="65000"/>
                    <a:lumOff val="35000"/>
                  </a:schemeClr>
                </a:solidFill>
                <a:latin typeface="+mn-lt"/>
                <a:ea typeface="+mn-ea"/>
                <a:cs typeface="+mn-cs"/>
              </a:defRPr>
            </a:lvl2pPr>
            <a:lvl3pPr marL="398463" indent="-169863" algn="l" defTabSz="914400" rtl="0" eaLnBrk="1" latinLnBrk="0" hangingPunct="1">
              <a:lnSpc>
                <a:spcPct val="110000"/>
              </a:lnSpc>
              <a:spcBef>
                <a:spcPts val="300"/>
              </a:spcBef>
              <a:spcAft>
                <a:spcPts val="300"/>
              </a:spcAft>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rgbClr val="5C5A5A"/>
              </a:buClr>
              <a:buSzPct val="100000"/>
              <a:buFont typeface="Arial" panose="020B0604020202020204" pitchFamily="34" charset="0"/>
              <a:buChar char="•"/>
              <a:tabLst>
                <a:tab pos="354965" algn="l"/>
              </a:tabLst>
              <a:defRPr/>
            </a:pPr>
            <a:r>
              <a:rPr lang="en-US" sz="2000" dirty="0">
                <a:solidFill>
                  <a:schemeClr val="tx1"/>
                </a:solidFill>
              </a:rPr>
              <a:t>In October a Final Eligibility and Renewal notice is sent to All households with at least one eligible and enrolled Health Connector health plan member that continues to be eligible for a Health Connector plan the following year. </a:t>
            </a:r>
          </a:p>
          <a:p>
            <a:pPr lvl="1">
              <a:buClr>
                <a:srgbClr val="5C5A5A"/>
              </a:buClr>
              <a:buSzPct val="100000"/>
              <a:buFont typeface="Arial" panose="020B0604020202020204" pitchFamily="34" charset="0"/>
              <a:buChar char="•"/>
              <a:tabLst>
                <a:tab pos="354965" algn="l"/>
              </a:tabLst>
              <a:defRPr/>
            </a:pPr>
            <a:r>
              <a:rPr lang="en-US" sz="2000" dirty="0">
                <a:solidFill>
                  <a:schemeClr val="tx1"/>
                </a:solidFill>
              </a:rPr>
              <a:t>This notice will include the health plan name and premium for the upcoming year, and their APTC amount.</a:t>
            </a:r>
          </a:p>
          <a:p>
            <a:pPr lvl="1">
              <a:buClr>
                <a:srgbClr val="5C5A5A"/>
              </a:buClr>
              <a:buSzPct val="100000"/>
              <a:buFont typeface="Arial" panose="020B0604020202020204" pitchFamily="34" charset="0"/>
              <a:buChar char="•"/>
              <a:tabLst>
                <a:tab pos="354965" algn="l"/>
              </a:tabLst>
              <a:defRPr/>
            </a:pPr>
            <a:r>
              <a:rPr lang="en-US" sz="2000" dirty="0">
                <a:solidFill>
                  <a:schemeClr val="tx1"/>
                </a:solidFill>
              </a:rPr>
              <a:t>Those who were determined eligible but not enrolled and got a 2021 application will get a 2021 eligibility notice during this timeframe.  It will not include any renewal information.</a:t>
            </a:r>
          </a:p>
          <a:p>
            <a:pPr lvl="1">
              <a:buClr>
                <a:srgbClr val="5C5A5A"/>
              </a:buClr>
              <a:buSzPct val="100000"/>
              <a:tabLst>
                <a:tab pos="354965" algn="l"/>
              </a:tabLst>
              <a:defRPr/>
            </a:pPr>
            <a:endParaRPr lang="en-US" sz="2000" dirty="0"/>
          </a:p>
          <a:p>
            <a:pPr marL="0" lvl="1" indent="0">
              <a:buClr>
                <a:srgbClr val="5C5A5A"/>
              </a:buClr>
              <a:buSzPct val="100000"/>
              <a:buNone/>
              <a:tabLst>
                <a:tab pos="354965" algn="l"/>
              </a:tabLst>
              <a:defRPr/>
            </a:pPr>
            <a:endParaRPr lang="en-US" sz="2000" dirty="0"/>
          </a:p>
        </p:txBody>
      </p:sp>
      <p:sp>
        <p:nvSpPr>
          <p:cNvPr id="20" name="Slide Number Placeholder 4">
            <a:extLst>
              <a:ext uri="{FF2B5EF4-FFF2-40B4-BE49-F238E27FC236}">
                <a16:creationId xmlns:a16="http://schemas.microsoft.com/office/drawing/2014/main" id="{D3D7E691-56E7-4E77-B60B-76E920E0D16E}"/>
              </a:ext>
            </a:extLst>
          </p:cNvPr>
          <p:cNvSpPr txBox="1">
            <a:spLocks/>
          </p:cNvSpPr>
          <p:nvPr/>
        </p:nvSpPr>
        <p:spPr>
          <a:xfrm>
            <a:off x="6368142" y="6400800"/>
            <a:ext cx="2090057" cy="274320"/>
          </a:xfrm>
          <a:prstGeom prst="rect">
            <a:avLst/>
          </a:prstGeom>
        </p:spPr>
        <p:txBody>
          <a:bodyPr lIns="0" tIns="0" rIns="0" bIns="0" anchor="b" anchorCtr="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627CA14E-5EDD-4C5C-B4B2-BE16B502D62B}" type="slidenum">
              <a:rPr lang="en-US" sz="1000" b="1">
                <a:solidFill>
                  <a:schemeClr val="accent1"/>
                </a:solidFill>
                <a:latin typeface="Franklin Gothic Demi" panose="020B0703020102020204" pitchFamily="34" charset="0"/>
              </a:rPr>
              <a:pPr algn="r"/>
              <a:t>35</a:t>
            </a:fld>
            <a:endParaRPr lang="en-US" sz="1000" b="1" dirty="0">
              <a:solidFill>
                <a:schemeClr val="accent1"/>
              </a:solidFill>
              <a:latin typeface="Franklin Gothic Demi" panose="020B0703020102020204" pitchFamily="34" charset="0"/>
            </a:endParaRPr>
          </a:p>
        </p:txBody>
      </p:sp>
    </p:spTree>
    <p:custDataLst>
      <p:tags r:id="rId1"/>
    </p:custDataLst>
    <p:extLst>
      <p:ext uri="{BB962C8B-B14F-4D97-AF65-F5344CB8AC3E}">
        <p14:creationId xmlns:p14="http://schemas.microsoft.com/office/powerpoint/2010/main" val="23991028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77F6AC0-521C-4EB8-9893-48E8B6A16D3A}"/>
              </a:ext>
            </a:extLst>
          </p:cNvPr>
          <p:cNvSpPr>
            <a:spLocks noGrp="1"/>
          </p:cNvSpPr>
          <p:nvPr>
            <p:ph type="title"/>
          </p:nvPr>
        </p:nvSpPr>
        <p:spPr>
          <a:xfrm>
            <a:off x="320040" y="193448"/>
            <a:ext cx="8823960" cy="873351"/>
          </a:xfrm>
        </p:spPr>
        <p:txBody>
          <a:bodyPr>
            <a:normAutofit/>
          </a:bodyPr>
          <a:lstStyle/>
          <a:p>
            <a:r>
              <a:rPr lang="en-US" dirty="0"/>
              <a:t>Redeterminations and Renewals Process </a:t>
            </a:r>
            <a:r>
              <a:rPr lang="en-US" sz="2400" b="0" dirty="0"/>
              <a:t>(slide 9 of 10)</a:t>
            </a:r>
            <a:endParaRPr lang="en-US" i="1" dirty="0"/>
          </a:p>
        </p:txBody>
      </p:sp>
      <p:sp>
        <p:nvSpPr>
          <p:cNvPr id="19" name="Rectangle 18">
            <a:extLst>
              <a:ext uri="{FF2B5EF4-FFF2-40B4-BE49-F238E27FC236}">
                <a16:creationId xmlns:a16="http://schemas.microsoft.com/office/drawing/2014/main" id="{898C29D0-4EA7-4053-A3F5-ED30F2EE7FA4}"/>
              </a:ext>
              <a:ext uri="{C183D7F6-B498-43B3-948B-1728B52AA6E4}">
                <adec:decorative xmlns:adec="http://schemas.microsoft.com/office/drawing/2017/decorative" val="1"/>
              </a:ext>
            </a:extLst>
          </p:cNvPr>
          <p:cNvSpPr/>
          <p:nvPr/>
        </p:nvSpPr>
        <p:spPr>
          <a:xfrm>
            <a:off x="0" y="802604"/>
            <a:ext cx="9144000" cy="1600469"/>
          </a:xfrm>
          <a:prstGeom prst="rect">
            <a:avLst/>
          </a:prstGeom>
          <a:solidFill>
            <a:srgbClr val="85306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96BF0BED-BB1B-4BE1-9AE0-0F3C632E072D}"/>
              </a:ext>
            </a:extLst>
          </p:cNvPr>
          <p:cNvGrpSpPr/>
          <p:nvPr/>
        </p:nvGrpSpPr>
        <p:grpSpPr>
          <a:xfrm>
            <a:off x="217496" y="809838"/>
            <a:ext cx="1913217" cy="1600469"/>
            <a:chOff x="5388764" y="4147841"/>
            <a:chExt cx="1913217" cy="1600469"/>
          </a:xfrm>
        </p:grpSpPr>
        <p:sp>
          <p:nvSpPr>
            <p:cNvPr id="16" name="Chevron 36">
              <a:extLst>
                <a:ext uri="{FF2B5EF4-FFF2-40B4-BE49-F238E27FC236}">
                  <a16:creationId xmlns:a16="http://schemas.microsoft.com/office/drawing/2014/main" id="{5D5408A2-D40D-49E4-A2A7-32CC98CB81FB}"/>
                </a:ext>
              </a:extLst>
            </p:cNvPr>
            <p:cNvSpPr/>
            <p:nvPr/>
          </p:nvSpPr>
          <p:spPr>
            <a:xfrm>
              <a:off x="5388764" y="4147841"/>
              <a:ext cx="1913217" cy="1600469"/>
            </a:xfrm>
            <a:prstGeom prst="chevron">
              <a:avLst>
                <a:gd name="adj" fmla="val 20758"/>
              </a:avLst>
            </a:prstGeom>
            <a:solidFill>
              <a:srgbClr val="71004D">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latin typeface="Roboto Bold" charset="0"/>
              </a:endParaRPr>
            </a:p>
          </p:txBody>
        </p:sp>
        <p:sp>
          <p:nvSpPr>
            <p:cNvPr id="17" name="TextBox 16">
              <a:extLst>
                <a:ext uri="{FF2B5EF4-FFF2-40B4-BE49-F238E27FC236}">
                  <a16:creationId xmlns:a16="http://schemas.microsoft.com/office/drawing/2014/main" id="{5BFBD466-DE19-48ED-A863-B2E642EC6C1B}"/>
                </a:ext>
              </a:extLst>
            </p:cNvPr>
            <p:cNvSpPr txBox="1"/>
            <p:nvPr/>
          </p:nvSpPr>
          <p:spPr>
            <a:xfrm>
              <a:off x="5545640" y="5342769"/>
              <a:ext cx="1546190" cy="265586"/>
            </a:xfrm>
            <a:prstGeom prst="rect">
              <a:avLst/>
            </a:prstGeom>
            <a:noFill/>
          </p:spPr>
          <p:txBody>
            <a:bodyPr wrap="square" rtlCol="0">
              <a:spAutoFit/>
            </a:bodyPr>
            <a:lstStyle/>
            <a:p>
              <a:pPr algn="ctr" defTabSz="1019175" fontAlgn="auto">
                <a:spcBef>
                  <a:spcPct val="20000"/>
                </a:spcBef>
                <a:spcAft>
                  <a:spcPts val="0"/>
                </a:spcAft>
              </a:pPr>
              <a:r>
                <a:rPr lang="en-GB" sz="1126" dirty="0">
                  <a:solidFill>
                    <a:schemeClr val="bg1"/>
                  </a:solidFill>
                  <a:latin typeface="Franklin Gothic Book" panose="020B0503020102020204" pitchFamily="34" charset="0"/>
                </a:rPr>
                <a:t>November</a:t>
              </a:r>
            </a:p>
          </p:txBody>
        </p:sp>
        <p:sp>
          <p:nvSpPr>
            <p:cNvPr id="18" name="Rectangle 17">
              <a:extLst>
                <a:ext uri="{FF2B5EF4-FFF2-40B4-BE49-F238E27FC236}">
                  <a16:creationId xmlns:a16="http://schemas.microsoft.com/office/drawing/2014/main" id="{47F547E2-BCBC-4C7B-9099-BBEE7C30D28A}"/>
                </a:ext>
              </a:extLst>
            </p:cNvPr>
            <p:cNvSpPr/>
            <p:nvPr/>
          </p:nvSpPr>
          <p:spPr>
            <a:xfrm>
              <a:off x="5642557" y="4266668"/>
              <a:ext cx="1360901" cy="1077218"/>
            </a:xfrm>
            <a:prstGeom prst="rect">
              <a:avLst/>
            </a:prstGeom>
          </p:spPr>
          <p:txBody>
            <a:bodyPr wrap="square" anchor="ctr" anchorCtr="0">
              <a:spAutoFit/>
            </a:bodyPr>
            <a:lstStyle/>
            <a:p>
              <a:pPr algn="ctr"/>
              <a:r>
                <a:rPr lang="en-US" sz="1600" dirty="0">
                  <a:solidFill>
                    <a:schemeClr val="bg1"/>
                  </a:solidFill>
                  <a:latin typeface="Franklin Gothic Demi" panose="020B0703020102020204" pitchFamily="34" charset="0"/>
                  <a:ea typeface="Roboto" charset="0"/>
                  <a:cs typeface="Roboto" charset="0"/>
                </a:rPr>
                <a:t>Renewal into a Health Connector Plan</a:t>
              </a:r>
            </a:p>
          </p:txBody>
        </p:sp>
      </p:grpSp>
      <p:sp>
        <p:nvSpPr>
          <p:cNvPr id="3" name="Rectangle 2">
            <a:extLst>
              <a:ext uri="{FF2B5EF4-FFF2-40B4-BE49-F238E27FC236}">
                <a16:creationId xmlns:a16="http://schemas.microsoft.com/office/drawing/2014/main" id="{171BD050-8F01-4EBC-B550-1CC7D10A3E05}"/>
              </a:ext>
            </a:extLst>
          </p:cNvPr>
          <p:cNvSpPr/>
          <p:nvPr/>
        </p:nvSpPr>
        <p:spPr>
          <a:xfrm>
            <a:off x="2302778" y="1081722"/>
            <a:ext cx="6400800" cy="1497846"/>
          </a:xfrm>
          <a:prstGeom prst="rect">
            <a:avLst/>
          </a:prstGeom>
        </p:spPr>
        <p:txBody>
          <a:bodyPr wrap="square">
            <a:spAutoFit/>
          </a:bodyPr>
          <a:lstStyle/>
          <a:p>
            <a:pPr marL="0" lvl="1" defTabSz="914400">
              <a:lnSpc>
                <a:spcPct val="110000"/>
              </a:lnSpc>
              <a:spcAft>
                <a:spcPts val="600"/>
              </a:spcAft>
              <a:buClr>
                <a:srgbClr val="5C5A5A"/>
              </a:buClr>
              <a:buSzPct val="100000"/>
            </a:pPr>
            <a:r>
              <a:rPr lang="en-US" sz="2000" dirty="0">
                <a:latin typeface="Franklin Gothic Demi" panose="020B0703020102020204" pitchFamily="34" charset="0"/>
              </a:rPr>
              <a:t>Open Enrollment begins on November 1st. The Health Connector follows guidelines to place members into their </a:t>
            </a:r>
            <a:r>
              <a:rPr lang="en-US" sz="2000" dirty="0">
                <a:latin typeface="Franklin Gothic Demi" panose="020B0703020102020204" pitchFamily="34" charset="0"/>
                <a:sym typeface="Wingdings" panose="05000000000000000000" pitchFamily="2" charset="2"/>
              </a:rPr>
              <a:t>dental and medical plans </a:t>
            </a:r>
            <a:r>
              <a:rPr lang="en-US" sz="2000" dirty="0">
                <a:latin typeface="Franklin Gothic Demi" panose="020B0703020102020204" pitchFamily="34" charset="0"/>
              </a:rPr>
              <a:t>each year. </a:t>
            </a:r>
          </a:p>
          <a:p>
            <a:pPr marL="0" lvl="1" defTabSz="914400">
              <a:lnSpc>
                <a:spcPct val="110000"/>
              </a:lnSpc>
              <a:spcAft>
                <a:spcPts val="600"/>
              </a:spcAft>
              <a:buClr>
                <a:srgbClr val="5C5A5A"/>
              </a:buClr>
              <a:buSzPct val="100000"/>
            </a:pPr>
            <a:endParaRPr lang="en-US" sz="2000" dirty="0">
              <a:solidFill>
                <a:schemeClr val="tx1">
                  <a:lumMod val="65000"/>
                  <a:lumOff val="35000"/>
                </a:schemeClr>
              </a:solidFill>
              <a:latin typeface="Franklin Gothic Demi" panose="020B0703020102020204" pitchFamily="34" charset="0"/>
            </a:endParaRPr>
          </a:p>
        </p:txBody>
      </p:sp>
      <p:sp>
        <p:nvSpPr>
          <p:cNvPr id="9" name="Content Placeholder 19">
            <a:extLst>
              <a:ext uri="{FF2B5EF4-FFF2-40B4-BE49-F238E27FC236}">
                <a16:creationId xmlns:a16="http://schemas.microsoft.com/office/drawing/2014/main" id="{62031E80-D9A4-4F8C-99DE-4F82AA2A1BD8}"/>
              </a:ext>
            </a:extLst>
          </p:cNvPr>
          <p:cNvSpPr txBox="1">
            <a:spLocks/>
          </p:cNvSpPr>
          <p:nvPr/>
        </p:nvSpPr>
        <p:spPr>
          <a:xfrm>
            <a:off x="610299" y="2520299"/>
            <a:ext cx="7772400" cy="4351338"/>
          </a:xfrm>
          <a:prstGeom prst="rect">
            <a:avLst/>
          </a:prstGeom>
        </p:spPr>
        <p:txBody>
          <a:bodyPr/>
          <a:lstStyle>
            <a:lvl1pPr marL="0" indent="0" algn="l" defTabSz="914400" rtl="0" eaLnBrk="1" latinLnBrk="0" hangingPunct="1">
              <a:lnSpc>
                <a:spcPct val="110000"/>
              </a:lnSpc>
              <a:spcBef>
                <a:spcPts val="0"/>
              </a:spcBef>
              <a:spcAft>
                <a:spcPts val="600"/>
              </a:spcAft>
              <a:buFontTx/>
              <a:buNone/>
              <a:defRPr sz="2000" kern="1200">
                <a:solidFill>
                  <a:schemeClr val="tx1">
                    <a:lumMod val="65000"/>
                    <a:lumOff val="35000"/>
                  </a:schemeClr>
                </a:solidFill>
                <a:latin typeface="Franklin Gothic Demi" panose="020B0703020102020204" pitchFamily="34" charset="0"/>
                <a:ea typeface="+mn-ea"/>
                <a:cs typeface="+mn-cs"/>
              </a:defRPr>
            </a:lvl1pPr>
            <a:lvl2pPr marL="169863" indent="-169863" algn="l" defTabSz="914400" rtl="0" eaLnBrk="1" latinLnBrk="0" hangingPunct="1">
              <a:lnSpc>
                <a:spcPct val="110000"/>
              </a:lnSpc>
              <a:spcBef>
                <a:spcPts val="600"/>
              </a:spcBef>
              <a:spcAft>
                <a:spcPts val="300"/>
              </a:spcAft>
              <a:buFont typeface="Wingdings" panose="05000000000000000000" pitchFamily="2" charset="2"/>
              <a:buChar char="§"/>
              <a:defRPr sz="1600" kern="1200">
                <a:solidFill>
                  <a:schemeClr val="tx1">
                    <a:lumMod val="65000"/>
                    <a:lumOff val="35000"/>
                  </a:schemeClr>
                </a:solidFill>
                <a:latin typeface="+mn-lt"/>
                <a:ea typeface="+mn-ea"/>
                <a:cs typeface="+mn-cs"/>
              </a:defRPr>
            </a:lvl2pPr>
            <a:lvl3pPr marL="398463" indent="-169863" algn="l" defTabSz="914400" rtl="0" eaLnBrk="1" latinLnBrk="0" hangingPunct="1">
              <a:lnSpc>
                <a:spcPct val="110000"/>
              </a:lnSpc>
              <a:spcBef>
                <a:spcPts val="300"/>
              </a:spcBef>
              <a:spcAft>
                <a:spcPts val="300"/>
              </a:spcAft>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rgbClr val="5C5A5A"/>
              </a:buClr>
              <a:buSzPct val="100000"/>
              <a:buFont typeface="Arial" panose="020B0604020202020204" pitchFamily="34" charset="0"/>
              <a:buChar char="•"/>
              <a:tabLst>
                <a:tab pos="354965" algn="l"/>
              </a:tabLst>
              <a:defRPr/>
            </a:pPr>
            <a:r>
              <a:rPr lang="en-US" dirty="0">
                <a:solidFill>
                  <a:schemeClr val="tx1"/>
                </a:solidFill>
              </a:rPr>
              <a:t>T</a:t>
            </a:r>
            <a:r>
              <a:rPr lang="en-US" sz="1800" dirty="0">
                <a:solidFill>
                  <a:schemeClr val="tx1"/>
                </a:solidFill>
              </a:rPr>
              <a:t>he Health Connector will renew members into the same plan for 2021, unless that plan is no longer available to them. If their plan is no longer available, the Health Connector will put them into a similar plan.</a:t>
            </a:r>
          </a:p>
          <a:p>
            <a:pPr lvl="1">
              <a:buClr>
                <a:srgbClr val="5C5A5A"/>
              </a:buClr>
              <a:buSzPct val="100000"/>
              <a:buFont typeface="Arial" panose="020B0604020202020204" pitchFamily="34" charset="0"/>
              <a:buChar char="•"/>
              <a:tabLst>
                <a:tab pos="354965" algn="l"/>
              </a:tabLst>
              <a:defRPr/>
            </a:pPr>
            <a:r>
              <a:rPr lang="en-US" sz="1800" dirty="0">
                <a:solidFill>
                  <a:schemeClr val="tx1"/>
                </a:solidFill>
              </a:rPr>
              <a:t>All Health Connector eligible and enrolled QHP (qualified health plan) members who continue to be eligible for January 1 will be auto renewed into a plan.</a:t>
            </a:r>
          </a:p>
          <a:p>
            <a:pPr lvl="1">
              <a:buClr>
                <a:srgbClr val="5C5A5A"/>
              </a:buClr>
              <a:buSzPct val="100000"/>
              <a:buFont typeface="Arial" panose="020B0604020202020204" pitchFamily="34" charset="0"/>
              <a:buChar char="•"/>
              <a:tabLst>
                <a:tab pos="354965" algn="l"/>
              </a:tabLst>
              <a:defRPr/>
            </a:pPr>
            <a:r>
              <a:rPr lang="en-US" sz="1800" dirty="0">
                <a:solidFill>
                  <a:schemeClr val="tx1"/>
                </a:solidFill>
              </a:rPr>
              <a:t>During Open Enrollment, members can shop for and select new plans for the next year if they do not want to be renewed into their current plan. </a:t>
            </a:r>
          </a:p>
          <a:p>
            <a:pPr lvl="1">
              <a:buClr>
                <a:srgbClr val="5C5A5A"/>
              </a:buClr>
              <a:buSzPct val="100000"/>
              <a:buFont typeface="Arial" panose="020B0604020202020204" pitchFamily="34" charset="0"/>
              <a:buChar char="•"/>
              <a:tabLst>
                <a:tab pos="354965" algn="l"/>
              </a:tabLst>
              <a:defRPr/>
            </a:pPr>
            <a:r>
              <a:rPr lang="en-US" sz="1800" b="1" dirty="0">
                <a:solidFill>
                  <a:schemeClr val="tx1"/>
                </a:solidFill>
              </a:rPr>
              <a:t>Remember: </a:t>
            </a:r>
            <a:r>
              <a:rPr lang="en-US" sz="1800" dirty="0">
                <a:solidFill>
                  <a:schemeClr val="tx1"/>
                </a:solidFill>
              </a:rPr>
              <a:t>Medicare individuals will not be renewed into a Health Connector medical plan for 2021. They will lose eligibility for QHP (including unsubsidized coverage) at the end of the year.  </a:t>
            </a:r>
          </a:p>
        </p:txBody>
      </p:sp>
      <p:sp>
        <p:nvSpPr>
          <p:cNvPr id="20" name="Slide Number Placeholder 4">
            <a:extLst>
              <a:ext uri="{FF2B5EF4-FFF2-40B4-BE49-F238E27FC236}">
                <a16:creationId xmlns:a16="http://schemas.microsoft.com/office/drawing/2014/main" id="{49CDDF7D-F365-4566-824A-AFB3A5E73C31}"/>
              </a:ext>
            </a:extLst>
          </p:cNvPr>
          <p:cNvSpPr txBox="1">
            <a:spLocks/>
          </p:cNvSpPr>
          <p:nvPr/>
        </p:nvSpPr>
        <p:spPr>
          <a:xfrm>
            <a:off x="6368142" y="6400800"/>
            <a:ext cx="2090057" cy="274320"/>
          </a:xfrm>
          <a:prstGeom prst="rect">
            <a:avLst/>
          </a:prstGeom>
        </p:spPr>
        <p:txBody>
          <a:bodyPr lIns="0" tIns="0" rIns="0" bIns="0" anchor="b" anchorCtr="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627CA14E-5EDD-4C5C-B4B2-BE16B502D62B}" type="slidenum">
              <a:rPr lang="en-US" sz="1000" b="1">
                <a:solidFill>
                  <a:schemeClr val="accent1"/>
                </a:solidFill>
                <a:latin typeface="Franklin Gothic Demi" panose="020B0703020102020204" pitchFamily="34" charset="0"/>
              </a:rPr>
              <a:pPr algn="r"/>
              <a:t>36</a:t>
            </a:fld>
            <a:endParaRPr lang="en-US" sz="1000" b="1" dirty="0">
              <a:solidFill>
                <a:schemeClr val="accent1"/>
              </a:solidFill>
              <a:latin typeface="Franklin Gothic Demi" panose="020B0703020102020204" pitchFamily="34" charset="0"/>
            </a:endParaRPr>
          </a:p>
        </p:txBody>
      </p:sp>
    </p:spTree>
    <p:custDataLst>
      <p:tags r:id="rId1"/>
    </p:custDataLst>
    <p:extLst>
      <p:ext uri="{BB962C8B-B14F-4D97-AF65-F5344CB8AC3E}">
        <p14:creationId xmlns:p14="http://schemas.microsoft.com/office/powerpoint/2010/main" val="24031542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0A16722-55A5-43BD-86F1-729A58B6DE15}"/>
              </a:ext>
            </a:extLst>
          </p:cNvPr>
          <p:cNvSpPr>
            <a:spLocks noGrp="1"/>
          </p:cNvSpPr>
          <p:nvPr>
            <p:ph type="title"/>
          </p:nvPr>
        </p:nvSpPr>
        <p:spPr>
          <a:xfrm>
            <a:off x="320040" y="193448"/>
            <a:ext cx="8823960" cy="873351"/>
          </a:xfrm>
        </p:spPr>
        <p:txBody>
          <a:bodyPr>
            <a:normAutofit/>
          </a:bodyPr>
          <a:lstStyle/>
          <a:p>
            <a:r>
              <a:rPr lang="en-US" dirty="0"/>
              <a:t>Redeterminations and Renewals Process </a:t>
            </a:r>
            <a:r>
              <a:rPr lang="en-US" sz="2400" b="0" dirty="0"/>
              <a:t>(slide 10 of 10)</a:t>
            </a:r>
            <a:endParaRPr lang="en-US" i="1" dirty="0"/>
          </a:p>
        </p:txBody>
      </p:sp>
      <p:sp>
        <p:nvSpPr>
          <p:cNvPr id="20" name="Rectangle 19">
            <a:extLst>
              <a:ext uri="{FF2B5EF4-FFF2-40B4-BE49-F238E27FC236}">
                <a16:creationId xmlns:a16="http://schemas.microsoft.com/office/drawing/2014/main" id="{7C2C6364-17E1-493B-8021-502EB4FFC759}"/>
              </a:ext>
              <a:ext uri="{C183D7F6-B498-43B3-948B-1728B52AA6E4}">
                <adec:decorative xmlns:adec="http://schemas.microsoft.com/office/drawing/2017/decorative" val="1"/>
              </a:ext>
            </a:extLst>
          </p:cNvPr>
          <p:cNvSpPr/>
          <p:nvPr/>
        </p:nvSpPr>
        <p:spPr>
          <a:xfrm>
            <a:off x="0" y="802604"/>
            <a:ext cx="9144000" cy="1600469"/>
          </a:xfrm>
          <a:prstGeom prst="rect">
            <a:avLst/>
          </a:prstGeom>
          <a:solidFill>
            <a:srgbClr val="DF9F4F">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FEBD46A9-174F-498F-85C2-D236113442A1}"/>
              </a:ext>
            </a:extLst>
          </p:cNvPr>
          <p:cNvGrpSpPr/>
          <p:nvPr/>
        </p:nvGrpSpPr>
        <p:grpSpPr>
          <a:xfrm>
            <a:off x="266248" y="792084"/>
            <a:ext cx="1913217" cy="1600469"/>
            <a:chOff x="7133500" y="4147841"/>
            <a:chExt cx="1913217" cy="1600469"/>
          </a:xfrm>
        </p:grpSpPr>
        <p:sp>
          <p:nvSpPr>
            <p:cNvPr id="13" name="Chevron 36">
              <a:extLst>
                <a:ext uri="{FF2B5EF4-FFF2-40B4-BE49-F238E27FC236}">
                  <a16:creationId xmlns:a16="http://schemas.microsoft.com/office/drawing/2014/main" id="{9AF1F96E-523A-429F-B4E6-7EBDBD59373A}"/>
                </a:ext>
              </a:extLst>
            </p:cNvPr>
            <p:cNvSpPr/>
            <p:nvPr/>
          </p:nvSpPr>
          <p:spPr>
            <a:xfrm>
              <a:off x="7133500" y="4147841"/>
              <a:ext cx="1913217" cy="1600469"/>
            </a:xfrm>
            <a:prstGeom prst="chevron">
              <a:avLst>
                <a:gd name="adj" fmla="val 20758"/>
              </a:avLst>
            </a:prstGeom>
            <a:solidFill>
              <a:srgbClr val="DC8E28">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latin typeface="Roboto Bold" charset="0"/>
              </a:endParaRPr>
            </a:p>
          </p:txBody>
        </p:sp>
        <p:sp>
          <p:nvSpPr>
            <p:cNvPr id="18" name="Rectangle 17">
              <a:extLst>
                <a:ext uri="{FF2B5EF4-FFF2-40B4-BE49-F238E27FC236}">
                  <a16:creationId xmlns:a16="http://schemas.microsoft.com/office/drawing/2014/main" id="{822C07C2-2751-42CF-B8F8-AC0C4E585244}"/>
                </a:ext>
              </a:extLst>
            </p:cNvPr>
            <p:cNvSpPr/>
            <p:nvPr/>
          </p:nvSpPr>
          <p:spPr>
            <a:xfrm>
              <a:off x="7375736" y="4266668"/>
              <a:ext cx="1378119" cy="1077218"/>
            </a:xfrm>
            <a:prstGeom prst="rect">
              <a:avLst/>
            </a:prstGeom>
          </p:spPr>
          <p:txBody>
            <a:bodyPr wrap="square" anchor="ctr" anchorCtr="0">
              <a:spAutoFit/>
            </a:bodyPr>
            <a:lstStyle/>
            <a:p>
              <a:pPr algn="ctr" defTabSz="1019175" fontAlgn="auto">
                <a:spcBef>
                  <a:spcPct val="20000"/>
                </a:spcBef>
                <a:spcAft>
                  <a:spcPts val="0"/>
                </a:spcAft>
              </a:pPr>
              <a:r>
                <a:rPr lang="en-GB" sz="1600" dirty="0">
                  <a:solidFill>
                    <a:schemeClr val="bg1"/>
                  </a:solidFill>
                  <a:latin typeface="Franklin Gothic Demi" panose="020B0703020102020204" pitchFamily="34" charset="0"/>
                  <a:ea typeface="Roboto" charset="0"/>
                  <a:cs typeface="Roboto" charset="0"/>
                </a:rPr>
                <a:t>Billing and Payment for January 1 Coverage</a:t>
              </a:r>
            </a:p>
          </p:txBody>
        </p:sp>
        <p:sp>
          <p:nvSpPr>
            <p:cNvPr id="19" name="TextBox 18">
              <a:extLst>
                <a:ext uri="{FF2B5EF4-FFF2-40B4-BE49-F238E27FC236}">
                  <a16:creationId xmlns:a16="http://schemas.microsoft.com/office/drawing/2014/main" id="{94C628BC-DB9F-42DA-9C10-C289ED926BF1}"/>
                </a:ext>
              </a:extLst>
            </p:cNvPr>
            <p:cNvSpPr txBox="1"/>
            <p:nvPr/>
          </p:nvSpPr>
          <p:spPr>
            <a:xfrm>
              <a:off x="7375736" y="5342769"/>
              <a:ext cx="1546190" cy="265586"/>
            </a:xfrm>
            <a:prstGeom prst="rect">
              <a:avLst/>
            </a:prstGeom>
            <a:noFill/>
          </p:spPr>
          <p:txBody>
            <a:bodyPr wrap="square" rtlCol="0">
              <a:spAutoFit/>
            </a:bodyPr>
            <a:lstStyle/>
            <a:p>
              <a:pPr algn="ctr" defTabSz="1019175" fontAlgn="auto">
                <a:spcBef>
                  <a:spcPct val="20000"/>
                </a:spcBef>
                <a:spcAft>
                  <a:spcPts val="0"/>
                </a:spcAft>
              </a:pPr>
              <a:r>
                <a:rPr lang="en-GB" sz="1126" dirty="0">
                  <a:solidFill>
                    <a:schemeClr val="bg1"/>
                  </a:solidFill>
                  <a:latin typeface="Franklin Gothic Book" panose="020B0503020102020204" pitchFamily="34" charset="0"/>
                </a:rPr>
                <a:t>December</a:t>
              </a:r>
            </a:p>
          </p:txBody>
        </p:sp>
      </p:grpSp>
      <p:sp>
        <p:nvSpPr>
          <p:cNvPr id="3" name="Rectangle 2">
            <a:extLst>
              <a:ext uri="{FF2B5EF4-FFF2-40B4-BE49-F238E27FC236}">
                <a16:creationId xmlns:a16="http://schemas.microsoft.com/office/drawing/2014/main" id="{171BD050-8F01-4EBC-B550-1CC7D10A3E05}"/>
              </a:ext>
            </a:extLst>
          </p:cNvPr>
          <p:cNvSpPr/>
          <p:nvPr/>
        </p:nvSpPr>
        <p:spPr>
          <a:xfrm>
            <a:off x="2286000" y="1211479"/>
            <a:ext cx="6400800" cy="743793"/>
          </a:xfrm>
          <a:prstGeom prst="rect">
            <a:avLst/>
          </a:prstGeom>
        </p:spPr>
        <p:txBody>
          <a:bodyPr wrap="square">
            <a:spAutoFit/>
          </a:bodyPr>
          <a:lstStyle/>
          <a:p>
            <a:pPr marL="0" lvl="1" defTabSz="914400">
              <a:lnSpc>
                <a:spcPct val="110000"/>
              </a:lnSpc>
              <a:spcAft>
                <a:spcPts val="600"/>
              </a:spcAft>
              <a:buClr>
                <a:srgbClr val="5C5A5A"/>
              </a:buClr>
              <a:buSzPct val="100000"/>
            </a:pPr>
            <a:r>
              <a:rPr lang="en-GB" sz="2000" dirty="0">
                <a:latin typeface="Franklin Gothic Demi" panose="020B0703020102020204" pitchFamily="34" charset="0"/>
              </a:rPr>
              <a:t>For coverage effective January 1, 2021, payment is due on December 23, 2020. </a:t>
            </a:r>
            <a:endParaRPr lang="en-US" sz="2000" dirty="0">
              <a:latin typeface="Franklin Gothic Demi" panose="020B0703020102020204" pitchFamily="34" charset="0"/>
            </a:endParaRPr>
          </a:p>
        </p:txBody>
      </p:sp>
      <p:sp>
        <p:nvSpPr>
          <p:cNvPr id="9" name="Content Placeholder 19">
            <a:extLst>
              <a:ext uri="{FF2B5EF4-FFF2-40B4-BE49-F238E27FC236}">
                <a16:creationId xmlns:a16="http://schemas.microsoft.com/office/drawing/2014/main" id="{62031E80-D9A4-4F8C-99DE-4F82AA2A1BD8}"/>
              </a:ext>
            </a:extLst>
          </p:cNvPr>
          <p:cNvSpPr txBox="1">
            <a:spLocks/>
          </p:cNvSpPr>
          <p:nvPr/>
        </p:nvSpPr>
        <p:spPr>
          <a:xfrm>
            <a:off x="610299" y="2520299"/>
            <a:ext cx="7772400" cy="3656981"/>
          </a:xfrm>
          <a:prstGeom prst="rect">
            <a:avLst/>
          </a:prstGeom>
        </p:spPr>
        <p:txBody>
          <a:bodyPr/>
          <a:lstStyle>
            <a:lvl1pPr marL="0" indent="0" algn="l" defTabSz="914400" rtl="0" eaLnBrk="1" latinLnBrk="0" hangingPunct="1">
              <a:lnSpc>
                <a:spcPct val="110000"/>
              </a:lnSpc>
              <a:spcBef>
                <a:spcPts val="0"/>
              </a:spcBef>
              <a:spcAft>
                <a:spcPts val="600"/>
              </a:spcAft>
              <a:buFontTx/>
              <a:buNone/>
              <a:defRPr sz="2000" kern="1200">
                <a:solidFill>
                  <a:schemeClr val="tx1">
                    <a:lumMod val="65000"/>
                    <a:lumOff val="35000"/>
                  </a:schemeClr>
                </a:solidFill>
                <a:latin typeface="Franklin Gothic Demi" panose="020B0703020102020204" pitchFamily="34" charset="0"/>
                <a:ea typeface="+mn-ea"/>
                <a:cs typeface="+mn-cs"/>
              </a:defRPr>
            </a:lvl1pPr>
            <a:lvl2pPr marL="169863" indent="-169863" algn="l" defTabSz="914400" rtl="0" eaLnBrk="1" latinLnBrk="0" hangingPunct="1">
              <a:lnSpc>
                <a:spcPct val="110000"/>
              </a:lnSpc>
              <a:spcBef>
                <a:spcPts val="600"/>
              </a:spcBef>
              <a:spcAft>
                <a:spcPts val="300"/>
              </a:spcAft>
              <a:buFont typeface="Wingdings" panose="05000000000000000000" pitchFamily="2" charset="2"/>
              <a:buChar char="§"/>
              <a:defRPr sz="1600" kern="1200">
                <a:solidFill>
                  <a:schemeClr val="tx1">
                    <a:lumMod val="65000"/>
                    <a:lumOff val="35000"/>
                  </a:schemeClr>
                </a:solidFill>
                <a:latin typeface="+mn-lt"/>
                <a:ea typeface="+mn-ea"/>
                <a:cs typeface="+mn-cs"/>
              </a:defRPr>
            </a:lvl2pPr>
            <a:lvl3pPr marL="398463" indent="-169863" algn="l" defTabSz="914400" rtl="0" eaLnBrk="1" latinLnBrk="0" hangingPunct="1">
              <a:lnSpc>
                <a:spcPct val="110000"/>
              </a:lnSpc>
              <a:spcBef>
                <a:spcPts val="300"/>
              </a:spcBef>
              <a:spcAft>
                <a:spcPts val="300"/>
              </a:spcAft>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rgbClr val="5C5A5A"/>
              </a:buClr>
              <a:buSzPct val="100000"/>
              <a:buFont typeface="Arial" panose="020B0604020202020204" pitchFamily="34" charset="0"/>
              <a:buChar char="•"/>
              <a:tabLst>
                <a:tab pos="354965" algn="l"/>
              </a:tabLst>
              <a:defRPr/>
            </a:pPr>
            <a:r>
              <a:rPr lang="en-US" sz="2000" dirty="0">
                <a:solidFill>
                  <a:schemeClr val="tx1"/>
                </a:solidFill>
              </a:rPr>
              <a:t>Members that stay in a plan with the same carrier must pay their new premium amount for January coverage. </a:t>
            </a:r>
          </a:p>
          <a:p>
            <a:pPr lvl="1">
              <a:buClr>
                <a:srgbClr val="5C5A5A"/>
              </a:buClr>
              <a:buSzPct val="100000"/>
              <a:buFont typeface="Arial" panose="020B0604020202020204" pitchFamily="34" charset="0"/>
              <a:buChar char="•"/>
              <a:tabLst>
                <a:tab pos="354965" algn="l"/>
              </a:tabLst>
              <a:defRPr/>
            </a:pPr>
            <a:r>
              <a:rPr lang="en-US" sz="2000" dirty="0">
                <a:solidFill>
                  <a:schemeClr val="tx1"/>
                </a:solidFill>
              </a:rPr>
              <a:t>If the member decides to change carriers, they are required to submit a binder payment to their new plan for January coverage.</a:t>
            </a:r>
          </a:p>
          <a:p>
            <a:pPr lvl="1">
              <a:buClr>
                <a:srgbClr val="5C5A5A"/>
              </a:buClr>
              <a:buSzPct val="100000"/>
              <a:buFont typeface="Arial" panose="020B0604020202020204" pitchFamily="34" charset="0"/>
              <a:buChar char="•"/>
              <a:tabLst>
                <a:tab pos="354965" algn="l"/>
              </a:tabLst>
              <a:defRPr/>
            </a:pPr>
            <a:r>
              <a:rPr lang="en-US" sz="2000" dirty="0">
                <a:solidFill>
                  <a:schemeClr val="tx1"/>
                </a:solidFill>
              </a:rPr>
              <a:t>Note: New billing change this year related to member account numbers.  Regardless of whether or not the member changes carriers,  they will continue to use their same member</a:t>
            </a:r>
            <a:r>
              <a:rPr lang="en-US" sz="2000" dirty="0">
                <a:solidFill>
                  <a:srgbClr val="FF0000"/>
                </a:solidFill>
              </a:rPr>
              <a:t> </a:t>
            </a:r>
            <a:r>
              <a:rPr lang="en-US" sz="2000" dirty="0">
                <a:solidFill>
                  <a:schemeClr val="tx1"/>
                </a:solidFill>
              </a:rPr>
              <a:t>ID.  (This number starts with a “7” and is located in the upper right-hand corner of their bill.)</a:t>
            </a:r>
          </a:p>
        </p:txBody>
      </p:sp>
      <p:sp>
        <p:nvSpPr>
          <p:cNvPr id="21" name="Slide Number Placeholder 4">
            <a:extLst>
              <a:ext uri="{FF2B5EF4-FFF2-40B4-BE49-F238E27FC236}">
                <a16:creationId xmlns:a16="http://schemas.microsoft.com/office/drawing/2014/main" id="{EC2D88D5-E2AB-4422-930F-F451F96E83CF}"/>
              </a:ext>
            </a:extLst>
          </p:cNvPr>
          <p:cNvSpPr txBox="1">
            <a:spLocks/>
          </p:cNvSpPr>
          <p:nvPr/>
        </p:nvSpPr>
        <p:spPr>
          <a:xfrm>
            <a:off x="6368142" y="6400800"/>
            <a:ext cx="2090057" cy="274320"/>
          </a:xfrm>
          <a:prstGeom prst="rect">
            <a:avLst/>
          </a:prstGeom>
        </p:spPr>
        <p:txBody>
          <a:bodyPr lIns="0" tIns="0" rIns="0" bIns="0" anchor="b" anchorCtr="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627CA14E-5EDD-4C5C-B4B2-BE16B502D62B}" type="slidenum">
              <a:rPr lang="en-US" sz="1000" b="1">
                <a:solidFill>
                  <a:schemeClr val="accent1"/>
                </a:solidFill>
                <a:latin typeface="Franklin Gothic Demi" panose="020B0703020102020204" pitchFamily="34" charset="0"/>
              </a:rPr>
              <a:pPr algn="r"/>
              <a:t>37</a:t>
            </a:fld>
            <a:endParaRPr lang="en-US" sz="1000" b="1" dirty="0">
              <a:solidFill>
                <a:schemeClr val="accent1"/>
              </a:solidFill>
              <a:latin typeface="Franklin Gothic Demi" panose="020B0703020102020204" pitchFamily="34" charset="0"/>
            </a:endParaRPr>
          </a:p>
        </p:txBody>
      </p:sp>
    </p:spTree>
    <p:custDataLst>
      <p:tags r:id="rId1"/>
    </p:custDataLst>
    <p:extLst>
      <p:ext uri="{BB962C8B-B14F-4D97-AF65-F5344CB8AC3E}">
        <p14:creationId xmlns:p14="http://schemas.microsoft.com/office/powerpoint/2010/main" val="2106828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7D6C6B2D-9EFD-4A52-8FFC-3709FE6619BF}"/>
              </a:ext>
            </a:extLst>
          </p:cNvPr>
          <p:cNvSpPr>
            <a:spLocks noGrp="1"/>
          </p:cNvSpPr>
          <p:nvPr>
            <p:ph type="title"/>
          </p:nvPr>
        </p:nvSpPr>
        <p:spPr/>
        <p:txBody>
          <a:bodyPr/>
          <a:lstStyle/>
          <a:p>
            <a:r>
              <a:rPr lang="en-US" dirty="0"/>
              <a:t>What can members expect after the COVID-19 emergency has passed?</a:t>
            </a:r>
          </a:p>
        </p:txBody>
      </p:sp>
      <p:sp>
        <p:nvSpPr>
          <p:cNvPr id="20" name="Content Placeholder 19">
            <a:extLst>
              <a:ext uri="{FF2B5EF4-FFF2-40B4-BE49-F238E27FC236}">
                <a16:creationId xmlns:a16="http://schemas.microsoft.com/office/drawing/2014/main" id="{1C008693-BF7A-4525-BF09-A38EE081C020}"/>
              </a:ext>
            </a:extLst>
          </p:cNvPr>
          <p:cNvSpPr>
            <a:spLocks noGrp="1"/>
          </p:cNvSpPr>
          <p:nvPr>
            <p:ph idx="1"/>
          </p:nvPr>
        </p:nvSpPr>
        <p:spPr>
          <a:xfrm>
            <a:off x="685800" y="1119883"/>
            <a:ext cx="7772400" cy="5075353"/>
          </a:xfrm>
        </p:spPr>
        <p:txBody>
          <a:bodyPr>
            <a:normAutofit/>
          </a:bodyPr>
          <a:lstStyle/>
          <a:p>
            <a:pPr lvl="1">
              <a:buClr>
                <a:srgbClr val="5C5A5A"/>
              </a:buClr>
              <a:buSzPct val="100000"/>
              <a:tabLst>
                <a:tab pos="354965" algn="l"/>
              </a:tabLst>
              <a:defRPr/>
            </a:pPr>
            <a:endParaRPr lang="en-US" sz="2000" dirty="0">
              <a:solidFill>
                <a:schemeClr val="tx1"/>
              </a:solidFill>
            </a:endParaRPr>
          </a:p>
          <a:p>
            <a:pPr lvl="1">
              <a:buClr>
                <a:srgbClr val="5C5A5A"/>
              </a:buClr>
              <a:buSzPct val="100000"/>
              <a:buFont typeface="Arial" panose="020B0604020202020204" pitchFamily="34" charset="0"/>
              <a:buChar char="•"/>
              <a:tabLst>
                <a:tab pos="354965" algn="l"/>
              </a:tabLst>
              <a:defRPr/>
            </a:pPr>
            <a:r>
              <a:rPr lang="en-US" sz="2000" dirty="0">
                <a:solidFill>
                  <a:schemeClr val="tx1"/>
                </a:solidFill>
              </a:rPr>
              <a:t>​​Members that were protected in benefits due to CARES act will continue with those protections </a:t>
            </a:r>
            <a:r>
              <a:rPr lang="en-US" sz="2000" b="1" dirty="0">
                <a:solidFill>
                  <a:schemeClr val="tx1"/>
                </a:solidFill>
              </a:rPr>
              <a:t>until end of the month</a:t>
            </a:r>
            <a:r>
              <a:rPr lang="en-US" sz="2000" dirty="0">
                <a:solidFill>
                  <a:schemeClr val="tx1"/>
                </a:solidFill>
              </a:rPr>
              <a:t> when the national emergency ends.</a:t>
            </a:r>
            <a:br>
              <a:rPr lang="en-US" sz="2000" dirty="0">
                <a:solidFill>
                  <a:schemeClr val="tx1"/>
                </a:solidFill>
              </a:rPr>
            </a:br>
            <a:endParaRPr lang="en-US" sz="2000" dirty="0">
              <a:solidFill>
                <a:schemeClr val="tx1"/>
              </a:solidFill>
            </a:endParaRPr>
          </a:p>
          <a:p>
            <a:pPr lvl="1">
              <a:buClr>
                <a:srgbClr val="5C5A5A"/>
              </a:buClr>
              <a:buSzPct val="100000"/>
              <a:buFont typeface="Arial" panose="020B0604020202020204" pitchFamily="34" charset="0"/>
              <a:buChar char="•"/>
              <a:tabLst>
                <a:tab pos="354965" algn="l"/>
              </a:tabLst>
              <a:defRPr/>
            </a:pPr>
            <a:r>
              <a:rPr lang="en-US" sz="2000" dirty="0">
                <a:solidFill>
                  <a:schemeClr val="tx1"/>
                </a:solidFill>
              </a:rPr>
              <a:t>Heath Connector and MassHealth are working on planning these related process and will keep you updated. </a:t>
            </a:r>
            <a:br>
              <a:rPr lang="en-US" dirty="0"/>
            </a:br>
            <a:endParaRPr lang="en-US" dirty="0"/>
          </a:p>
          <a:p>
            <a:br>
              <a:rPr lang="en-US" dirty="0"/>
            </a:br>
            <a:endParaRPr lang="en-US" dirty="0">
              <a:solidFill>
                <a:schemeClr val="tx1"/>
              </a:solidFill>
            </a:endParaRPr>
          </a:p>
        </p:txBody>
      </p:sp>
      <p:sp>
        <p:nvSpPr>
          <p:cNvPr id="5" name="Slide Number Placeholder 4">
            <a:extLst>
              <a:ext uri="{FF2B5EF4-FFF2-40B4-BE49-F238E27FC236}">
                <a16:creationId xmlns:a16="http://schemas.microsoft.com/office/drawing/2014/main" id="{9B40BD78-1AFD-455D-8DF0-321D2EA71721}"/>
              </a:ext>
            </a:extLst>
          </p:cNvPr>
          <p:cNvSpPr>
            <a:spLocks noGrp="1"/>
          </p:cNvSpPr>
          <p:nvPr>
            <p:ph type="sldNum" sz="quarter" idx="4"/>
          </p:nvPr>
        </p:nvSpPr>
        <p:spPr>
          <a:xfrm>
            <a:off x="6368142" y="6400800"/>
            <a:ext cx="2090057" cy="274320"/>
          </a:xfrm>
        </p:spPr>
        <p:txBody>
          <a:bodyPr/>
          <a:lstStyle/>
          <a:p>
            <a:fld id="{627CA14E-5EDD-4C5C-B4B2-BE16B502D62B}" type="slidenum">
              <a:rPr lang="en-US" smtClean="0"/>
              <a:pPr/>
              <a:t>38</a:t>
            </a:fld>
            <a:endParaRPr lang="en-US" dirty="0"/>
          </a:p>
        </p:txBody>
      </p:sp>
    </p:spTree>
    <p:custDataLst>
      <p:tags r:id="rId1"/>
    </p:custDataLst>
    <p:extLst>
      <p:ext uri="{BB962C8B-B14F-4D97-AF65-F5344CB8AC3E}">
        <p14:creationId xmlns:p14="http://schemas.microsoft.com/office/powerpoint/2010/main" val="36859066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7B7AFD-BBD5-4121-AE19-8670A283FCB9}"/>
              </a:ext>
            </a:extLst>
          </p:cNvPr>
          <p:cNvSpPr>
            <a:spLocks noGrp="1"/>
          </p:cNvSpPr>
          <p:nvPr>
            <p:ph type="ctrTitle"/>
          </p:nvPr>
        </p:nvSpPr>
        <p:spPr/>
        <p:txBody>
          <a:bodyPr>
            <a:normAutofit/>
          </a:bodyPr>
          <a:lstStyle/>
          <a:p>
            <a:r>
              <a:rPr lang="en-US" dirty="0"/>
              <a:t>Questions</a:t>
            </a:r>
          </a:p>
        </p:txBody>
      </p:sp>
    </p:spTree>
    <p:custDataLst>
      <p:tags r:id="rId1"/>
    </p:custDataLst>
    <p:extLst>
      <p:ext uri="{BB962C8B-B14F-4D97-AF65-F5344CB8AC3E}">
        <p14:creationId xmlns:p14="http://schemas.microsoft.com/office/powerpoint/2010/main" val="1816655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TRANSITION SLIDE" val="8D8LTkDP"/>
  <p:tag name="ARTICULATE_DESIGN_ID_CONTENT SLIDES" val="0DrXLRkP"/>
  <p:tag name="TAG_BACKING_FORM_KEY" val="2294402-z:\health connector\navigator training\navigator training  2019-2020\navigator courses 2019-20\hc and mh at tax time\tax reconciliation course 2020_new template_121919 (002)ncdr.pptx"/>
  <p:tag name="ARTICULATE_PRESENTER_VERSION" val="8"/>
  <p:tag name="ARTICULATE_PROJECT_CHECK" val="0"/>
  <p:tag name="ARTICULATE_DESIGN_ID_MAHC-PPT THEME_11RC 103118" val="1UXQLm6m"/>
  <p:tag name="ARTICULATE_SLIDE_THUMBNAIL_REFRESH" val="1"/>
  <p:tag name="ARTICULATE_SLIDE_COUNT" val="36"/>
  <p:tag name="ARTICULATE_PROJECT_OPEN" val="0"/>
  <p:tag name="TPVERSION" val="8"/>
  <p:tag name="TPFULLVERSION" val="1.5.0.39"/>
  <p:tag name="TPOS" val="2"/>
  <p:tag name="TPLASTSAVEVERSION" val="6.2 PC"/>
  <p:tag name="TPLASTSAVEPRODUCT" val="TurningPoint web for PowerPoint"/>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MAHC-PPT theme_11rc 103118">
  <a:themeElements>
    <a:clrScheme name="Custom 1">
      <a:dk1>
        <a:sysClr val="windowText" lastClr="000000"/>
      </a:dk1>
      <a:lt1>
        <a:srgbClr val="FFFFFF"/>
      </a:lt1>
      <a:dk2>
        <a:srgbClr val="44546A"/>
      </a:dk2>
      <a:lt2>
        <a:srgbClr val="E7E6E6"/>
      </a:lt2>
      <a:accent1>
        <a:srgbClr val="006494"/>
      </a:accent1>
      <a:accent2>
        <a:srgbClr val="6CB33F"/>
      </a:accent2>
      <a:accent3>
        <a:srgbClr val="006F78"/>
      </a:accent3>
      <a:accent4>
        <a:srgbClr val="A7005A"/>
      </a:accent4>
      <a:accent5>
        <a:srgbClr val="C56724"/>
      </a:accent5>
      <a:accent6>
        <a:srgbClr val="C7A92F"/>
      </a:accent6>
      <a:hlink>
        <a:srgbClr val="006F78"/>
      </a:hlink>
      <a:folHlink>
        <a:srgbClr val="62A7B6"/>
      </a:folHlink>
    </a:clrScheme>
    <a:fontScheme name="MAHC theme">
      <a:majorFont>
        <a:latin typeface="Rockwell"/>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HC-PPT theme_11rc 103118" id="{49AC828D-5A78-4868-BB6E-423958370BC1}" vid="{057E86AF-DB4D-4740-9B59-05B0698008F5}"/>
    </a:ext>
  </a:extLst>
</a:theme>
</file>

<file path=ppt/theme/theme2.xml><?xml version="1.0" encoding="utf-8"?>
<a:theme xmlns:a="http://schemas.openxmlformats.org/drawingml/2006/main" name="Transition Slide">
  <a:themeElements>
    <a:clrScheme name="Custom 1">
      <a:dk1>
        <a:sysClr val="windowText" lastClr="000000"/>
      </a:dk1>
      <a:lt1>
        <a:srgbClr val="FFFFFF"/>
      </a:lt1>
      <a:dk2>
        <a:srgbClr val="44546A"/>
      </a:dk2>
      <a:lt2>
        <a:srgbClr val="E7E6E6"/>
      </a:lt2>
      <a:accent1>
        <a:srgbClr val="006494"/>
      </a:accent1>
      <a:accent2>
        <a:srgbClr val="6CB33F"/>
      </a:accent2>
      <a:accent3>
        <a:srgbClr val="006F78"/>
      </a:accent3>
      <a:accent4>
        <a:srgbClr val="A7005A"/>
      </a:accent4>
      <a:accent5>
        <a:srgbClr val="C56724"/>
      </a:accent5>
      <a:accent6>
        <a:srgbClr val="C7A92F"/>
      </a:accent6>
      <a:hlink>
        <a:srgbClr val="006F78"/>
      </a:hlink>
      <a:folHlink>
        <a:srgbClr val="62A7B6"/>
      </a:folHlink>
    </a:clrScheme>
    <a:fontScheme name="MAHC theme">
      <a:majorFont>
        <a:latin typeface="Rockwell"/>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ent Slides">
  <a:themeElements>
    <a:clrScheme name="Custom 1">
      <a:dk1>
        <a:sysClr val="windowText" lastClr="000000"/>
      </a:dk1>
      <a:lt1>
        <a:srgbClr val="FFFFFF"/>
      </a:lt1>
      <a:dk2>
        <a:srgbClr val="44546A"/>
      </a:dk2>
      <a:lt2>
        <a:srgbClr val="E7E6E6"/>
      </a:lt2>
      <a:accent1>
        <a:srgbClr val="006494"/>
      </a:accent1>
      <a:accent2>
        <a:srgbClr val="6CB33F"/>
      </a:accent2>
      <a:accent3>
        <a:srgbClr val="008C99"/>
      </a:accent3>
      <a:accent4>
        <a:srgbClr val="71004D"/>
      </a:accent4>
      <a:accent5>
        <a:srgbClr val="DC8E28"/>
      </a:accent5>
      <a:accent6>
        <a:srgbClr val="C7A92F"/>
      </a:accent6>
      <a:hlink>
        <a:srgbClr val="006F78"/>
      </a:hlink>
      <a:folHlink>
        <a:srgbClr val="62A7B6"/>
      </a:folHlink>
    </a:clrScheme>
    <a:fontScheme name="MAHC theme">
      <a:majorFont>
        <a:latin typeface="Rockwell"/>
        <a:ea typeface=""/>
        <a:cs typeface=""/>
      </a:majorFont>
      <a:minorFont>
        <a:latin typeface="Franklin Gothic Book"/>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s">
  <a:themeElements>
    <a:clrScheme name="Custom 1">
      <a:dk1>
        <a:sysClr val="windowText" lastClr="000000"/>
      </a:dk1>
      <a:lt1>
        <a:srgbClr val="FFFFFF"/>
      </a:lt1>
      <a:dk2>
        <a:srgbClr val="44546A"/>
      </a:dk2>
      <a:lt2>
        <a:srgbClr val="E7E6E6"/>
      </a:lt2>
      <a:accent1>
        <a:srgbClr val="006494"/>
      </a:accent1>
      <a:accent2>
        <a:srgbClr val="6CB33F"/>
      </a:accent2>
      <a:accent3>
        <a:srgbClr val="008C99"/>
      </a:accent3>
      <a:accent4>
        <a:srgbClr val="71004D"/>
      </a:accent4>
      <a:accent5>
        <a:srgbClr val="DC8E28"/>
      </a:accent5>
      <a:accent6>
        <a:srgbClr val="C7A92F"/>
      </a:accent6>
      <a:hlink>
        <a:srgbClr val="006F78"/>
      </a:hlink>
      <a:folHlink>
        <a:srgbClr val="62A7B6"/>
      </a:folHlink>
    </a:clrScheme>
    <a:fontScheme name="MAHC theme">
      <a:majorFont>
        <a:latin typeface="Rockwell"/>
        <a:ea typeface=""/>
        <a:cs typeface=""/>
      </a:majorFont>
      <a:minorFont>
        <a:latin typeface="Franklin Gothic Book"/>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ysClr val="windowText" lastClr="000000"/>
    </a:dk1>
    <a:lt1>
      <a:srgbClr val="FFFFFF"/>
    </a:lt1>
    <a:dk2>
      <a:srgbClr val="44546A"/>
    </a:dk2>
    <a:lt2>
      <a:srgbClr val="E7E6E6"/>
    </a:lt2>
    <a:accent1>
      <a:srgbClr val="006494"/>
    </a:accent1>
    <a:accent2>
      <a:srgbClr val="6CB33F"/>
    </a:accent2>
    <a:accent3>
      <a:srgbClr val="008C99"/>
    </a:accent3>
    <a:accent4>
      <a:srgbClr val="71004D"/>
    </a:accent4>
    <a:accent5>
      <a:srgbClr val="DC8E28"/>
    </a:accent5>
    <a:accent6>
      <a:srgbClr val="C7A92F"/>
    </a:accent6>
    <a:hlink>
      <a:srgbClr val="006F78"/>
    </a:hlink>
    <a:folHlink>
      <a:srgbClr val="62A7B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14481DFFDF8145B6FC41775ECBBEC8" ma:contentTypeVersion="4" ma:contentTypeDescription="Create a new document." ma:contentTypeScope="" ma:versionID="1e3ac50e7730d5856910fe9d12f87931">
  <xsd:schema xmlns:xsd="http://www.w3.org/2001/XMLSchema" xmlns:xs="http://www.w3.org/2001/XMLSchema" xmlns:p="http://schemas.microsoft.com/office/2006/metadata/properties" xmlns:ns2="cb6ae6a6-881e-424f-a273-538d66b465eb" targetNamespace="http://schemas.microsoft.com/office/2006/metadata/properties" ma:root="true" ma:fieldsID="aa306094247d47eb2aca0b59d77b7adf" ns2:_="">
    <xsd:import namespace="cb6ae6a6-881e-424f-a273-538d66b465e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6ae6a6-881e-424f-a273-538d66b465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141AEED-7636-4335-95AB-5132C74B7C82}"/>
</file>

<file path=customXml/itemProps2.xml><?xml version="1.0" encoding="utf-8"?>
<ds:datastoreItem xmlns:ds="http://schemas.openxmlformats.org/officeDocument/2006/customXml" ds:itemID="{831A4CB0-9F73-4CD9-8BB7-DCB5F9ECA194}">
  <ds:schemaRefs>
    <ds:schemaRef ds:uri="http://schemas.microsoft.com/sharepoint/v3/contenttype/forms"/>
  </ds:schemaRefs>
</ds:datastoreItem>
</file>

<file path=customXml/itemProps3.xml><?xml version="1.0" encoding="utf-8"?>
<ds:datastoreItem xmlns:ds="http://schemas.openxmlformats.org/officeDocument/2006/customXml" ds:itemID="{90E277F9-444C-4715-A45B-EA83EA065DFA}">
  <ds:schemaRefs>
    <ds:schemaRef ds:uri="http://purl.org/dc/elements/1.1/"/>
    <ds:schemaRef ds:uri="cb6ae6a6-881e-424f-a273-538d66b465eb"/>
    <ds:schemaRef ds:uri="http://schemas.microsoft.com/office/2006/documentManagement/types"/>
    <ds:schemaRef ds:uri="http://schemas.microsoft.com/office/infopath/2007/PartnerControls"/>
    <ds:schemaRef ds:uri="http://purl.org/dc/dcmitype/"/>
    <ds:schemaRef ds:uri="http://purl.org/dc/terms/"/>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MAHC-PPT theme_11rc 103118</Template>
  <TotalTime>4941</TotalTime>
  <Words>2503</Words>
  <Application>Microsoft Office PowerPoint</Application>
  <PresentationFormat>On-screen Show (4:3)</PresentationFormat>
  <Paragraphs>300</Paragraphs>
  <Slides>39</Slides>
  <Notes>33</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39</vt:i4>
      </vt:variant>
    </vt:vector>
  </HeadingPairs>
  <TitlesOfParts>
    <vt:vector size="55" baseType="lpstr">
      <vt:lpstr>Arial</vt:lpstr>
      <vt:lpstr>Calibri</vt:lpstr>
      <vt:lpstr>Calibri Light</vt:lpstr>
      <vt:lpstr>Franklin Gothic Book</vt:lpstr>
      <vt:lpstr>Franklin Gothic Demi</vt:lpstr>
      <vt:lpstr>FranklinGothic URW Medium</vt:lpstr>
      <vt:lpstr>Gill Sans</vt:lpstr>
      <vt:lpstr>ITC Franklin Gothic Std Book</vt:lpstr>
      <vt:lpstr>Roboto Bold</vt:lpstr>
      <vt:lpstr>Rockwell</vt:lpstr>
      <vt:lpstr>Wingdings</vt:lpstr>
      <vt:lpstr>MAHC-PPT theme_11rc 103118</vt:lpstr>
      <vt:lpstr>Transition Slide</vt:lpstr>
      <vt:lpstr>Content Slides</vt:lpstr>
      <vt:lpstr>Custom Design</vt:lpstr>
      <vt:lpstr>1_Content Slides</vt:lpstr>
      <vt:lpstr>Health Connector</vt:lpstr>
      <vt:lpstr>Agenda</vt:lpstr>
      <vt:lpstr>Health Connector COVID-19 Response</vt:lpstr>
      <vt:lpstr>COVID-19 Special Enrollment Period (slide 1 of 3)</vt:lpstr>
      <vt:lpstr>COVID-19 SEP (slide 2 of 3)</vt:lpstr>
      <vt:lpstr>COVID-19 SEP (slide 3 of 3)</vt:lpstr>
      <vt:lpstr>Updates on Requests for Information (RFI)</vt:lpstr>
      <vt:lpstr>Health Connector  Customer Service Transition </vt:lpstr>
      <vt:lpstr>Customer Experience Transition</vt:lpstr>
      <vt:lpstr> New Features Now Available</vt:lpstr>
      <vt:lpstr> New online payment experience </vt:lpstr>
      <vt:lpstr> Pay by phone</vt:lpstr>
      <vt:lpstr>More choices with AutoPay </vt:lpstr>
      <vt:lpstr>With AutoPay Members select from these options: </vt:lpstr>
      <vt:lpstr>How to make a payment</vt:lpstr>
      <vt:lpstr>Ask for help online without having  to call</vt:lpstr>
      <vt:lpstr>More content available in Spanish  </vt:lpstr>
      <vt:lpstr>More content available in Spanish (continued)  </vt:lpstr>
      <vt:lpstr>More Changes Related to Health Connector Member Payments</vt:lpstr>
      <vt:lpstr>More Changes Related to Health Connector Member Payments (continued)</vt:lpstr>
      <vt:lpstr>Features of New Health Connector Bill</vt:lpstr>
      <vt:lpstr>Features of New Health Connector Bill (continued)</vt:lpstr>
      <vt:lpstr>Health Connector Open Enrollment 2021 Preview   </vt:lpstr>
      <vt:lpstr>Open Enrollment 2021 Preview</vt:lpstr>
      <vt:lpstr>Open Enrollment 2021 Preview (continued)</vt:lpstr>
      <vt:lpstr>Health Connector Redeterminations and Renewals Process  </vt:lpstr>
      <vt:lpstr>Redeterminations &amp; Renewals  Processes and Timelines</vt:lpstr>
      <vt:lpstr>Redeterminations and Renewals Process (slide 1 of 10)</vt:lpstr>
      <vt:lpstr>Redeterminations and Renewals Process (slide 2 of 10)</vt:lpstr>
      <vt:lpstr>Redeterminations and Renewals Process (slide 3 of 10)</vt:lpstr>
      <vt:lpstr>Redeterminations and Renewals Process (slide 4 of 10)</vt:lpstr>
      <vt:lpstr>Redeterminations and Renewals Process (slide 5 of 10)</vt:lpstr>
      <vt:lpstr>Redeterminations and Renewals Process (slide 6 of 10)</vt:lpstr>
      <vt:lpstr>Redeterminations and Renewals Process (slide 7 of 10)</vt:lpstr>
      <vt:lpstr>Redeterminations and Renewals Process (slide 8 of 10)</vt:lpstr>
      <vt:lpstr>Redeterminations and Renewals Process (slide 9 of 10)</vt:lpstr>
      <vt:lpstr>Redeterminations and Renewals Process (slide 10 of 10)</vt:lpstr>
      <vt:lpstr>What can members expect after the COVID-19 emergency has passed?</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Connector: Response to COVID-19, Customer Experience Updates and Open Enrollment 2021 Preview  </dc:title>
  <dc:creator>Conte, Niki (CCA)</dc:creator>
  <cp:lastModifiedBy>DeCouto, Lynn</cp:lastModifiedBy>
  <cp:revision>395</cp:revision>
  <cp:lastPrinted>2019-12-16T21:33:10Z</cp:lastPrinted>
  <dcterms:created xsi:type="dcterms:W3CDTF">2019-12-13T20:42:57Z</dcterms:created>
  <dcterms:modified xsi:type="dcterms:W3CDTF">2021-01-19T21:07:01Z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Path">
    <vt:lpwstr>Presentation1</vt:lpwstr>
  </property>
  <property fmtid="{D5CDD505-2E9C-101B-9397-08002B2CF9AE}" pid="3" name="ArticulateUseProject">
    <vt:lpwstr>1</vt:lpwstr>
  </property>
  <property fmtid="{D5CDD505-2E9C-101B-9397-08002B2CF9AE}" pid="4" name="ArticulateProjectVersion">
    <vt:lpwstr>8</vt:lpwstr>
  </property>
  <property fmtid="{D5CDD505-2E9C-101B-9397-08002B2CF9AE}" pid="5" name="ContentTypeId">
    <vt:lpwstr>0x0101003614481DFFDF8145B6FC41775ECBBEC8</vt:lpwstr>
  </property>
  <property fmtid="{D5CDD505-2E9C-101B-9397-08002B2CF9AE}" pid="6" name="ArticulateGUID">
    <vt:lpwstr>4480895A-97DF-484A-9C73-6457BCA0FEF2</vt:lpwstr>
  </property>
  <property fmtid="{D5CDD505-2E9C-101B-9397-08002B2CF9AE}" pid="7" name="ArticulateProjectFull">
    <vt:lpwstr>C:\Users\sjervinis\Desktop\Health Connector_MTFJuly_DRAFT_SB_NC_SJ.ppta</vt:lpwstr>
  </property>
</Properties>
</file>